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82296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8220"/>
    <a:srgbClr val="1E326A"/>
    <a:srgbClr val="19469D"/>
    <a:srgbClr val="19479E"/>
    <a:srgbClr val="F5831F"/>
    <a:srgbClr val="FF75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50" d="100"/>
          <a:sy n="150" d="100"/>
        </p:scale>
        <p:origin x="90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220" y="1646133"/>
            <a:ext cx="6995160" cy="3501813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282989"/>
            <a:ext cx="6172200" cy="2428451"/>
          </a:xfrm>
        </p:spPr>
        <p:txBody>
          <a:bodyPr/>
          <a:lstStyle>
            <a:lvl1pPr marL="0" indent="0" algn="ctr">
              <a:buNone/>
              <a:defRPr sz="2160"/>
            </a:lvl1pPr>
            <a:lvl2pPr marL="411480" indent="0" algn="ctr">
              <a:buNone/>
              <a:defRPr sz="1800"/>
            </a:lvl2pPr>
            <a:lvl3pPr marL="822960" indent="0" algn="ctr">
              <a:buNone/>
              <a:defRPr sz="1620"/>
            </a:lvl3pPr>
            <a:lvl4pPr marL="1234440" indent="0" algn="ctr">
              <a:buNone/>
              <a:defRPr sz="1440"/>
            </a:lvl4pPr>
            <a:lvl5pPr marL="1645920" indent="0" algn="ctr">
              <a:buNone/>
              <a:defRPr sz="1440"/>
            </a:lvl5pPr>
            <a:lvl6pPr marL="2057400" indent="0" algn="ctr">
              <a:buNone/>
              <a:defRPr sz="1440"/>
            </a:lvl6pPr>
            <a:lvl7pPr marL="2468880" indent="0" algn="ctr">
              <a:buNone/>
              <a:defRPr sz="1440"/>
            </a:lvl7pPr>
            <a:lvl8pPr marL="2880360" indent="0" algn="ctr">
              <a:buNone/>
              <a:defRPr sz="1440"/>
            </a:lvl8pPr>
            <a:lvl9pPr marL="3291840" indent="0" algn="ctr">
              <a:buNone/>
              <a:defRPr sz="14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456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929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89308" y="535517"/>
            <a:ext cx="1774508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5785" y="535517"/>
            <a:ext cx="5220653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63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293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499" y="2507618"/>
            <a:ext cx="7098030" cy="4184014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1499" y="6731215"/>
            <a:ext cx="7098030" cy="2200274"/>
          </a:xfrm>
        </p:spPr>
        <p:txBody>
          <a:bodyPr/>
          <a:lstStyle>
            <a:lvl1pPr marL="0" indent="0">
              <a:buNone/>
              <a:defRPr sz="2160">
                <a:solidFill>
                  <a:schemeClr val="tx1"/>
                </a:solidFill>
              </a:defRPr>
            </a:lvl1pPr>
            <a:lvl2pPr marL="41148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500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5785" y="2677584"/>
            <a:ext cx="349758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66235" y="2677584"/>
            <a:ext cx="349758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71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57" y="535519"/>
            <a:ext cx="7098030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6858" y="2465706"/>
            <a:ext cx="3481506" cy="1208404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6858" y="3674110"/>
            <a:ext cx="3481506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66235" y="2465706"/>
            <a:ext cx="3498652" cy="1208404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66235" y="3674110"/>
            <a:ext cx="349865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687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48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892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57" y="670560"/>
            <a:ext cx="2654260" cy="2346960"/>
          </a:xfr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8652" y="1448226"/>
            <a:ext cx="4166235" cy="7147983"/>
          </a:xfrm>
        </p:spPr>
        <p:txBody>
          <a:bodyPr/>
          <a:lstStyle>
            <a:lvl1pPr>
              <a:defRPr sz="2880"/>
            </a:lvl1pPr>
            <a:lvl2pPr>
              <a:defRPr sz="2520"/>
            </a:lvl2pPr>
            <a:lvl3pPr>
              <a:defRPr sz="216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6857" y="3017520"/>
            <a:ext cx="2654260" cy="5590329"/>
          </a:xfr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063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57" y="670560"/>
            <a:ext cx="2654260" cy="2346960"/>
          </a:xfr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498652" y="1448226"/>
            <a:ext cx="4166235" cy="7147983"/>
          </a:xfrm>
        </p:spPr>
        <p:txBody>
          <a:bodyPr anchor="t"/>
          <a:lstStyle>
            <a:lvl1pPr marL="0" indent="0">
              <a:buNone/>
              <a:defRPr sz="288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6857" y="3017520"/>
            <a:ext cx="2654260" cy="5590329"/>
          </a:xfr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072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5785" y="535519"/>
            <a:ext cx="7098030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5785" y="2677584"/>
            <a:ext cx="7098030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5785" y="9322649"/>
            <a:ext cx="18516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72EAF3-99EF-42A4-8450-453F282A5E58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26055" y="9322649"/>
            <a:ext cx="27774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12155" y="9322649"/>
            <a:ext cx="18516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53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22960" rtl="0" eaLnBrk="1" latinLnBrk="0" hangingPunct="1">
        <a:lnSpc>
          <a:spcPct val="90000"/>
        </a:lnSpc>
        <a:spcBef>
          <a:spcPct val="0"/>
        </a:spcBef>
        <a:buNone/>
        <a:defRPr sz="39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5740" indent="-205740" algn="l" defTabSz="82296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172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13" Type="http://schemas.openxmlformats.org/officeDocument/2006/relationships/image" Target="../media/image9.jpg"/><Relationship Id="rId3" Type="http://schemas.openxmlformats.org/officeDocument/2006/relationships/hyperlink" Target="https://vimeo.com/1030220905?share=copy" TargetMode="External"/><Relationship Id="rId7" Type="http://schemas.openxmlformats.org/officeDocument/2006/relationships/image" Target="../media/image3.jpg"/><Relationship Id="rId12" Type="http://schemas.openxmlformats.org/officeDocument/2006/relationships/image" Target="../media/image8.png"/><Relationship Id="rId2" Type="http://schemas.openxmlformats.org/officeDocument/2006/relationships/hyperlink" Target="https://virtualrealtyllc.gofullframe.com/bt/4429_Francis_Yonge_Way.html" TargetMode="External"/><Relationship Id="rId16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g"/><Relationship Id="rId11" Type="http://schemas.openxmlformats.org/officeDocument/2006/relationships/image" Target="../media/image7.png"/><Relationship Id="rId5" Type="http://schemas.openxmlformats.org/officeDocument/2006/relationships/image" Target="../media/image1.png"/><Relationship Id="rId15" Type="http://schemas.openxmlformats.org/officeDocument/2006/relationships/image" Target="../media/image11.jpg"/><Relationship Id="rId10" Type="http://schemas.openxmlformats.org/officeDocument/2006/relationships/image" Target="../media/image6.png"/><Relationship Id="rId4" Type="http://schemas.openxmlformats.org/officeDocument/2006/relationships/hyperlink" Target="https://4429francisyoungeway.ellenoneilstories.com/" TargetMode="External"/><Relationship Id="rId9" Type="http://schemas.openxmlformats.org/officeDocument/2006/relationships/image" Target="../media/image5.jpg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8229600" cy="608979"/>
          </a:xfrm>
        </p:spPr>
        <p:txBody>
          <a:bodyPr anchor="ctr">
            <a:noAutofit/>
          </a:bodyPr>
          <a:lstStyle/>
          <a:p>
            <a:r>
              <a:rPr lang="en-US" sz="2400" b="1" dirty="0">
                <a:solidFill>
                  <a:srgbClr val="1E326A"/>
                </a:solidFill>
                <a:latin typeface="Franklin Gothic ATF" panose="020B0503060602040204" pitchFamily="34" charset="0"/>
              </a:rPr>
              <a:t>FULLY RENOVATED HOME WITH APARTMENT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9550" y="8349232"/>
            <a:ext cx="7250500" cy="598415"/>
          </a:xfr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950" dirty="0">
                <a:solidFill>
                  <a:srgbClr val="1E326A"/>
                </a:solidFill>
                <a:latin typeface="Franklin Gothic ATF" panose="020B0503060602040204" pitchFamily="34" charset="0"/>
                <a:hlinkClick r:id="rId2"/>
              </a:rPr>
              <a:t>Property Site</a:t>
            </a:r>
            <a:r>
              <a:rPr lang="en-US" sz="950" dirty="0">
                <a:solidFill>
                  <a:srgbClr val="1E326A"/>
                </a:solidFill>
                <a:latin typeface="Franklin Gothic ATF" panose="020B0503060602040204" pitchFamily="34" charset="0"/>
              </a:rPr>
              <a:t> | </a:t>
            </a:r>
            <a:r>
              <a:rPr lang="en-US" sz="950" dirty="0">
                <a:solidFill>
                  <a:srgbClr val="1E326A"/>
                </a:solidFill>
                <a:latin typeface="Franklin Gothic ATF" panose="020B0503060602040204" pitchFamily="34" charset="0"/>
                <a:hlinkClick r:id="rId3"/>
              </a:rPr>
              <a:t>Video Tour</a:t>
            </a:r>
            <a:r>
              <a:rPr lang="en-US" sz="950" dirty="0">
                <a:solidFill>
                  <a:srgbClr val="1E326A"/>
                </a:solidFill>
                <a:latin typeface="Franklin Gothic ATF" panose="020B0503060602040204" pitchFamily="34" charset="0"/>
              </a:rPr>
              <a:t> | </a:t>
            </a:r>
            <a:r>
              <a:rPr lang="en-US" sz="950" dirty="0">
                <a:solidFill>
                  <a:srgbClr val="1E326A"/>
                </a:solidFill>
                <a:latin typeface="Franklin Gothic ATF" panose="020B0503060602040204" pitchFamily="34" charset="0"/>
                <a:hlinkClick r:id="rId4"/>
              </a:rPr>
              <a:t>Storybook</a:t>
            </a:r>
            <a:endParaRPr lang="en-US" sz="950" dirty="0">
              <a:solidFill>
                <a:srgbClr val="1E326A"/>
              </a:solidFill>
              <a:latin typeface="Franklin Gothic ATF" panose="020B050306060204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950" i="1" dirty="0">
                <a:solidFill>
                  <a:srgbClr val="1E326A"/>
                </a:solidFill>
                <a:latin typeface="Franklin Gothic ATF" panose="020B0503060602040204" pitchFamily="34" charset="0"/>
              </a:rPr>
              <a:t>*some photos were virtually staged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39196" y="3157581"/>
            <a:ext cx="7551209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>
                <a:solidFill>
                  <a:srgbClr val="F5831F"/>
                </a:solidFill>
                <a:latin typeface="Franklin Gothic ATF" panose="020B0503060602040204" pitchFamily="34" charset="0"/>
              </a:rPr>
              <a:t>4429 Francis Younge Way</a:t>
            </a:r>
          </a:p>
          <a:p>
            <a:pPr algn="ctr"/>
            <a:r>
              <a:rPr lang="en-US" sz="1600" dirty="0">
                <a:solidFill>
                  <a:srgbClr val="F5831F"/>
                </a:solidFill>
                <a:latin typeface="Franklin Gothic ATF" panose="020B0503060602040204" pitchFamily="34" charset="0"/>
              </a:rPr>
              <a:t>Hollywood, SC 29449 | MLS# 25030028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19B1B8F-DCEE-4128-BB88-7F5689692D63}"/>
              </a:ext>
            </a:extLst>
          </p:cNvPr>
          <p:cNvSpPr/>
          <p:nvPr/>
        </p:nvSpPr>
        <p:spPr>
          <a:xfrm>
            <a:off x="228600" y="8936245"/>
            <a:ext cx="77724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Franklin Gothic ATF" panose="020B0503060602040204" pitchFamily="34" charset="0"/>
              </a:rPr>
              <a:t>Ellen O'Neil</a:t>
            </a:r>
          </a:p>
          <a:p>
            <a:pPr algn="ctr"/>
            <a:r>
              <a:rPr lang="en-US" sz="1200" dirty="0">
                <a:latin typeface="Franklin Gothic ATF" panose="020B0503060602040204" pitchFamily="34" charset="0"/>
              </a:rPr>
              <a:t>Broker/Owner, ABR, e-PRO, CNE</a:t>
            </a:r>
          </a:p>
          <a:p>
            <a:pPr algn="ctr"/>
            <a:r>
              <a:rPr lang="en-US" sz="1200" dirty="0">
                <a:latin typeface="Franklin Gothic ATF" panose="020B0503060602040204" pitchFamily="34" charset="0"/>
              </a:rPr>
              <a:t>Charleston Realtor of Distinction</a:t>
            </a:r>
          </a:p>
          <a:p>
            <a:pPr algn="ctr"/>
            <a:r>
              <a:rPr lang="en-US" sz="1200" dirty="0">
                <a:latin typeface="Franklin Gothic ATF" panose="020B0503060602040204" pitchFamily="34" charset="0"/>
              </a:rPr>
              <a:t>843-300-8530</a:t>
            </a:r>
          </a:p>
          <a:p>
            <a:pPr algn="ctr"/>
            <a:r>
              <a:rPr lang="en-US" sz="1200" dirty="0">
                <a:latin typeface="Franklin Gothic ATF" panose="020B0503060602040204" pitchFamily="34" charset="0"/>
              </a:rPr>
              <a:t>www.EllenONeilProperties.com</a:t>
            </a:r>
            <a:endParaRPr lang="en-US" dirty="0">
              <a:latin typeface="Franklin Gothic ATF" panose="020B0503060602040204" pitchFamily="34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A00855F7-5DD9-4E0A-A245-FD11596518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460" y="9170203"/>
            <a:ext cx="1352702" cy="640080"/>
          </a:xfrm>
          <a:prstGeom prst="rect">
            <a:avLst/>
          </a:prstGeom>
          <a:effectLst/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39265" y="653364"/>
            <a:ext cx="3751071" cy="250266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747DAF0-BD60-4503-B8E6-9C16CD335B90}"/>
              </a:ext>
            </a:extLst>
          </p:cNvPr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70745" y="2099186"/>
            <a:ext cx="1615877" cy="104666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F70C3F9-2C80-72F7-130C-554550DD6653}"/>
              </a:ext>
            </a:extLst>
          </p:cNvPr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7823" y="656167"/>
            <a:ext cx="1618488" cy="1080153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03E7039-F2FE-5100-EFC7-27B34ABE0AD3}"/>
              </a:ext>
            </a:extLst>
          </p:cNvPr>
          <p:cNvPicPr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1098" y="2099186"/>
            <a:ext cx="1591937" cy="104666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26CF06C8-84EC-DAA5-7913-EE361CEB8B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0438" y="9170203"/>
            <a:ext cx="1406527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04B22BB0-9807-C9B6-7D39-EB7D9CC91004}"/>
              </a:ext>
            </a:extLst>
          </p:cNvPr>
          <p:cNvGrpSpPr/>
          <p:nvPr/>
        </p:nvGrpSpPr>
        <p:grpSpPr>
          <a:xfrm>
            <a:off x="3599666" y="3774683"/>
            <a:ext cx="1014558" cy="830959"/>
            <a:chOff x="3504959" y="3774683"/>
            <a:chExt cx="1014558" cy="83095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7454892-5DFC-CD4D-F677-6F96DD608AA6}"/>
                </a:ext>
              </a:extLst>
            </p:cNvPr>
            <p:cNvSpPr/>
            <p:nvPr/>
          </p:nvSpPr>
          <p:spPr>
            <a:xfrm rot="16200000">
              <a:off x="3196218" y="4091775"/>
              <a:ext cx="822608" cy="2051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700" i="1" dirty="0">
                  <a:latin typeface="Franklin Gothic ATF" panose="020B0503060602040204" pitchFamily="34" charset="0"/>
                </a:rPr>
                <a:t>Video Tour</a:t>
              </a:r>
            </a:p>
          </p:txBody>
        </p:sp>
        <p:pic>
          <p:nvPicPr>
            <p:cNvPr id="7" name="Picture 2">
              <a:hlinkClick r:id="rId3"/>
              <a:extLst>
                <a:ext uri="{FF2B5EF4-FFF2-40B4-BE49-F238E27FC236}">
                  <a16:creationId xmlns:a16="http://schemas.microsoft.com/office/drawing/2014/main" id="{81FAB4B6-02CB-ADE0-494B-5BA4535436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696909" y="3774683"/>
              <a:ext cx="822608" cy="8125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8675A473-F7E4-3070-AF7E-223A5C60F7D4}"/>
              </a:ext>
            </a:extLst>
          </p:cNvPr>
          <p:cNvGrpSpPr/>
          <p:nvPr/>
        </p:nvGrpSpPr>
        <p:grpSpPr>
          <a:xfrm>
            <a:off x="2266422" y="3774683"/>
            <a:ext cx="1012023" cy="828424"/>
            <a:chOff x="2220336" y="3774683"/>
            <a:chExt cx="1012023" cy="828424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24BEC40-6AB2-6ACD-796A-D1BB692F85AA}"/>
                </a:ext>
              </a:extLst>
            </p:cNvPr>
            <p:cNvSpPr/>
            <p:nvPr/>
          </p:nvSpPr>
          <p:spPr>
            <a:xfrm rot="16200000">
              <a:off x="1909060" y="4091775"/>
              <a:ext cx="822608" cy="2000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700" i="1" dirty="0">
                  <a:latin typeface="Franklin Gothic ATF" panose="020B0503060602040204" pitchFamily="34" charset="0"/>
                </a:rPr>
                <a:t>Property Site</a:t>
              </a:r>
            </a:p>
          </p:txBody>
        </p:sp>
        <p:pic>
          <p:nvPicPr>
            <p:cNvPr id="8" name="Picture 2">
              <a:hlinkClick r:id="rId2"/>
              <a:extLst>
                <a:ext uri="{FF2B5EF4-FFF2-40B4-BE49-F238E27FC236}">
                  <a16:creationId xmlns:a16="http://schemas.microsoft.com/office/drawing/2014/main" id="{779CC203-32E0-AA5C-F1EF-876E5BF52A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409751" y="3774683"/>
              <a:ext cx="822608" cy="8125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290EB890-3D61-6602-B7A1-B75D3062D6E0}"/>
              </a:ext>
            </a:extLst>
          </p:cNvPr>
          <p:cNvPicPr>
            <a:picLocks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8933" y="3508870"/>
            <a:ext cx="1616268" cy="1077512"/>
          </a:xfrm>
          <a:prstGeom prst="rect">
            <a:avLst/>
          </a:prstGeom>
          <a:ln>
            <a:noFill/>
          </a:ln>
          <a:effectLst/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3561D124-8FF7-FBF5-E39B-4C819D65C405}"/>
              </a:ext>
            </a:extLst>
          </p:cNvPr>
          <p:cNvGrpSpPr/>
          <p:nvPr/>
        </p:nvGrpSpPr>
        <p:grpSpPr>
          <a:xfrm>
            <a:off x="4935445" y="3774683"/>
            <a:ext cx="1014557" cy="812570"/>
            <a:chOff x="4792118" y="3774683"/>
            <a:chExt cx="1014557" cy="81257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6237F4F-568B-8293-7C6A-0ED0A58DB33C}"/>
                </a:ext>
              </a:extLst>
            </p:cNvPr>
            <p:cNvSpPr/>
            <p:nvPr/>
          </p:nvSpPr>
          <p:spPr>
            <a:xfrm rot="16200000">
              <a:off x="4544086" y="4091775"/>
              <a:ext cx="701190" cy="2051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700" i="1" dirty="0">
                  <a:latin typeface="Franklin Gothic ATF" panose="020B0503060602040204" pitchFamily="34" charset="0"/>
                </a:rPr>
                <a:t>Storybook</a:t>
              </a:r>
            </a:p>
          </p:txBody>
        </p:sp>
        <p:pic>
          <p:nvPicPr>
            <p:cNvPr id="17" name="Picture 2">
              <a:hlinkClick r:id="rId4"/>
              <a:extLst>
                <a:ext uri="{FF2B5EF4-FFF2-40B4-BE49-F238E27FC236}">
                  <a16:creationId xmlns:a16="http://schemas.microsoft.com/office/drawing/2014/main" id="{94DC9C7D-D601-B64F-11A0-893E628FB0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984067" y="3774683"/>
              <a:ext cx="822608" cy="8125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64DC97ED-0F72-A141-ECCC-104106B5D137}"/>
              </a:ext>
            </a:extLst>
          </p:cNvPr>
          <p:cNvPicPr>
            <a:picLocks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70984" y="660790"/>
            <a:ext cx="1615877" cy="1078992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1C7ABF0-C074-0D51-ACE1-F09694638A67}"/>
              </a:ext>
            </a:extLst>
          </p:cNvPr>
          <p:cNvPicPr>
            <a:picLocks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71224" y="3508000"/>
            <a:ext cx="1615398" cy="1079253"/>
          </a:xfrm>
          <a:prstGeom prst="rect">
            <a:avLst/>
          </a:prstGeom>
          <a:ln>
            <a:noFill/>
          </a:ln>
          <a:effectLst/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AFE6C39-EC30-3729-DB91-E882204F4B3B}"/>
              </a:ext>
            </a:extLst>
          </p:cNvPr>
          <p:cNvSpPr txBox="1"/>
          <p:nvPr/>
        </p:nvSpPr>
        <p:spPr>
          <a:xfrm>
            <a:off x="2239265" y="2879032"/>
            <a:ext cx="375107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i="1" kern="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Rendering with Garage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EE44355-50C3-EF4F-4D0B-32AAF31D9A2C}"/>
              </a:ext>
            </a:extLst>
          </p:cNvPr>
          <p:cNvSpPr txBox="1"/>
          <p:nvPr/>
        </p:nvSpPr>
        <p:spPr>
          <a:xfrm>
            <a:off x="327823" y="2868847"/>
            <a:ext cx="160521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i="1" kern="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Apartment Bath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4B12E3E-D09C-479D-E56B-45B06FAD8889}"/>
              </a:ext>
            </a:extLst>
          </p:cNvPr>
          <p:cNvSpPr txBox="1"/>
          <p:nvPr/>
        </p:nvSpPr>
        <p:spPr>
          <a:xfrm>
            <a:off x="339989" y="4309383"/>
            <a:ext cx="160521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i="1" kern="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Apartment Bedroom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1D18A4E-7A82-46D5-2FE7-B274B358B6D3}"/>
              </a:ext>
            </a:extLst>
          </p:cNvPr>
          <p:cNvSpPr txBox="1"/>
          <p:nvPr/>
        </p:nvSpPr>
        <p:spPr>
          <a:xfrm>
            <a:off x="0" y="4574981"/>
            <a:ext cx="8229600" cy="3693319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pPr algn="ctr"/>
            <a:r>
              <a:rPr lang="en-US" sz="1200" b="1" dirty="0">
                <a:solidFill>
                  <a:srgbClr val="F58220"/>
                </a:solidFill>
                <a:latin typeface="Franklin Gothic ATF" panose="020B0503060602040204" pitchFamily="34" charset="0"/>
              </a:rPr>
              <a:t>PRICE REDUCED! MOTIVATED SELLER. $895,000!!!</a:t>
            </a:r>
            <a:br>
              <a:rPr lang="en-US" sz="1200" b="1" dirty="0">
                <a:solidFill>
                  <a:srgbClr val="F58220"/>
                </a:solidFill>
                <a:latin typeface="Franklin Gothic ATF" panose="020B0503060602040204" pitchFamily="34" charset="0"/>
              </a:rPr>
            </a:br>
            <a:r>
              <a:rPr lang="en-US" sz="1200" b="1" dirty="0">
                <a:solidFill>
                  <a:srgbClr val="F58220"/>
                </a:solidFill>
                <a:latin typeface="Franklin Gothic ATF" panose="020B0503060602040204" pitchFamily="34" charset="0"/>
              </a:rPr>
              <a:t>INSTANT EQUITY OPPORTUNITY</a:t>
            </a:r>
            <a:r>
              <a:rPr lang="en-US" sz="1200" dirty="0">
                <a:solidFill>
                  <a:srgbClr val="F58220"/>
                </a:solidFill>
                <a:latin typeface="Franklin Gothic ATF" panose="020B0503060602040204" pitchFamily="34" charset="0"/>
              </a:rPr>
              <a:t> with an appraisal of $1,160,000 in hand!</a:t>
            </a:r>
            <a:br>
              <a:rPr lang="en-US" sz="1200" dirty="0">
                <a:solidFill>
                  <a:srgbClr val="F58220"/>
                </a:solidFill>
                <a:latin typeface="Franklin Gothic ATF" panose="020B0503060602040204" pitchFamily="34" charset="0"/>
              </a:rPr>
            </a:br>
            <a:br>
              <a:rPr lang="en-US" sz="1000" dirty="0">
                <a:latin typeface="Franklin Gothic ATF" panose="020B0503060602040204" pitchFamily="34" charset="0"/>
              </a:rPr>
            </a:br>
            <a:r>
              <a:rPr lang="en-US" sz="1000" dirty="0">
                <a:latin typeface="Franklin Gothic ATF" panose="020B0503060602040204" pitchFamily="34" charset="0"/>
              </a:rPr>
              <a:t>This community has </a:t>
            </a:r>
            <a:r>
              <a:rPr lang="en-US" sz="1000" b="1" dirty="0">
                <a:latin typeface="Franklin Gothic ATF" panose="020B0503060602040204" pitchFamily="34" charset="0"/>
              </a:rPr>
              <a:t>NO HOA</a:t>
            </a:r>
            <a:r>
              <a:rPr lang="en-US" sz="1000" dirty="0">
                <a:latin typeface="Franklin Gothic ATF" panose="020B0503060602040204" pitchFamily="34" charset="0"/>
              </a:rPr>
              <a:t> but </a:t>
            </a:r>
            <a:r>
              <a:rPr lang="en-US" sz="1000" b="1" dirty="0">
                <a:latin typeface="Franklin Gothic ATF" panose="020B0503060602040204" pitchFamily="34" charset="0"/>
              </a:rPr>
              <a:t>ALL THE CHARM OF THE LOWCOUNTRY!</a:t>
            </a:r>
            <a:br>
              <a:rPr lang="en-US" sz="1000" dirty="0">
                <a:latin typeface="Franklin Gothic ATF" panose="020B0503060602040204" pitchFamily="34" charset="0"/>
              </a:rPr>
            </a:br>
            <a:r>
              <a:rPr lang="en-US" sz="1000" dirty="0">
                <a:latin typeface="Franklin Gothic ATF" panose="020B0503060602040204" pitchFamily="34" charset="0"/>
              </a:rPr>
              <a:t>You can have it all- live in the fully renovated stunning home AND earn income by renting out the suite / apartment that is attached.</a:t>
            </a:r>
            <a:br>
              <a:rPr lang="en-US" sz="1000" dirty="0">
                <a:latin typeface="Franklin Gothic ATF" panose="020B0503060602040204" pitchFamily="34" charset="0"/>
              </a:rPr>
            </a:br>
            <a:br>
              <a:rPr lang="en-US" sz="1000" dirty="0">
                <a:latin typeface="Franklin Gothic ATF" panose="020B0503060602040204" pitchFamily="34" charset="0"/>
              </a:rPr>
            </a:br>
            <a:r>
              <a:rPr lang="en-US" sz="1000" dirty="0">
                <a:latin typeface="Franklin Gothic ATF" panose="020B0503060602040204" pitchFamily="34" charset="0"/>
              </a:rPr>
              <a:t>This magnificent home is an </a:t>
            </a:r>
            <a:r>
              <a:rPr lang="en-US" sz="1000" b="1" dirty="0">
                <a:latin typeface="Franklin Gothic ATF" panose="020B0503060602040204" pitchFamily="34" charset="0"/>
              </a:rPr>
              <a:t>INSTANT EQUITY OPPORTUNITY</a:t>
            </a:r>
            <a:r>
              <a:rPr lang="en-US" sz="1000" dirty="0">
                <a:latin typeface="Franklin Gothic ATF" panose="020B0503060602040204" pitchFamily="34" charset="0"/>
              </a:rPr>
              <a:t> with an appraisal of $1,160,000 in hand. Located in Hollywood, close to the West Ashley town line, it is a quick ride to Downtown Charleston, Folly Beach and Edisto Beach. The property is OOZING with Lowcountry charm and is unbelievably peaceful.</a:t>
            </a:r>
            <a:br>
              <a:rPr lang="en-US" sz="1000" dirty="0">
                <a:latin typeface="Franklin Gothic ATF" panose="020B0503060602040204" pitchFamily="34" charset="0"/>
              </a:rPr>
            </a:br>
            <a:br>
              <a:rPr lang="en-US" sz="1000" dirty="0">
                <a:latin typeface="Franklin Gothic ATF" panose="020B0503060602040204" pitchFamily="34" charset="0"/>
              </a:rPr>
            </a:br>
            <a:r>
              <a:rPr lang="en-US" sz="1000" b="1" dirty="0">
                <a:latin typeface="Franklin Gothic ATF" panose="020B0503060602040204" pitchFamily="34" charset="0"/>
              </a:rPr>
              <a:t>SELLER IS MOTIVATED</a:t>
            </a:r>
            <a:r>
              <a:rPr lang="en-US" sz="1000" dirty="0">
                <a:latin typeface="Franklin Gothic ATF" panose="020B0503060602040204" pitchFamily="34" charset="0"/>
              </a:rPr>
              <a:t> and with an acceptable offer is willing to assist with providing the opportunity to have a garage for the new owner!</a:t>
            </a:r>
            <a:br>
              <a:rPr lang="en-US" sz="1000" dirty="0">
                <a:latin typeface="Franklin Gothic ATF" panose="020B0503060602040204" pitchFamily="34" charset="0"/>
              </a:rPr>
            </a:br>
            <a:br>
              <a:rPr lang="en-US" sz="1000" dirty="0">
                <a:latin typeface="Franklin Gothic ATF" panose="020B0503060602040204" pitchFamily="34" charset="0"/>
              </a:rPr>
            </a:br>
            <a:r>
              <a:rPr lang="en-US" sz="1000" b="1" dirty="0">
                <a:latin typeface="Franklin Gothic ATF" panose="020B0503060602040204" pitchFamily="34" charset="0"/>
              </a:rPr>
              <a:t>Main Home</a:t>
            </a:r>
            <a:r>
              <a:rPr lang="en-US" sz="1000" dirty="0">
                <a:latin typeface="Franklin Gothic ATF" panose="020B0503060602040204" pitchFamily="34" charset="0"/>
              </a:rPr>
              <a:t>: 3 Beds, 2 full baths, two half baths, primary suite with luxury bath on main level, huge gourmet kitchen, plus two additional flex rooms</a:t>
            </a:r>
            <a:br>
              <a:rPr lang="en-US" sz="1000" dirty="0">
                <a:latin typeface="Franklin Gothic ATF" panose="020B0503060602040204" pitchFamily="34" charset="0"/>
              </a:rPr>
            </a:br>
            <a:br>
              <a:rPr lang="en-US" sz="1000" dirty="0">
                <a:latin typeface="Franklin Gothic ATF" panose="020B0503060602040204" pitchFamily="34" charset="0"/>
              </a:rPr>
            </a:br>
            <a:r>
              <a:rPr lang="en-US" sz="1000" b="1" dirty="0">
                <a:latin typeface="Franklin Gothic ATF" panose="020B0503060602040204" pitchFamily="34" charset="0"/>
              </a:rPr>
              <a:t>Flex Space / </a:t>
            </a:r>
            <a:r>
              <a:rPr lang="en-US" sz="1000" b="1" dirty="0" err="1">
                <a:latin typeface="Franklin Gothic ATF" panose="020B0503060602040204" pitchFamily="34" charset="0"/>
              </a:rPr>
              <a:t>Inlaw</a:t>
            </a:r>
            <a:r>
              <a:rPr lang="en-US" sz="1000" b="1" dirty="0">
                <a:latin typeface="Franklin Gothic ATF" panose="020B0503060602040204" pitchFamily="34" charset="0"/>
              </a:rPr>
              <a:t> Apartment: </a:t>
            </a:r>
            <a:r>
              <a:rPr lang="en-US" sz="1000" dirty="0">
                <a:latin typeface="Franklin Gothic ATF" panose="020B0503060602040204" pitchFamily="34" charset="0"/>
              </a:rPr>
              <a:t>Buyer Chooses</a:t>
            </a:r>
            <a:br>
              <a:rPr lang="en-US" sz="1000" dirty="0">
                <a:latin typeface="Franklin Gothic ATF" panose="020B0503060602040204" pitchFamily="34" charset="0"/>
              </a:rPr>
            </a:br>
            <a:r>
              <a:rPr lang="en-US" sz="1000" dirty="0">
                <a:latin typeface="Franklin Gothic ATF" panose="020B0503060602040204" pitchFamily="34" charset="0"/>
              </a:rPr>
              <a:t>Option 1: A 1600+ sf space with existing bedroom and luxurious full bathroom</a:t>
            </a:r>
            <a:br>
              <a:rPr lang="en-US" sz="1000" dirty="0">
                <a:latin typeface="Franklin Gothic ATF" panose="020B0503060602040204" pitchFamily="34" charset="0"/>
              </a:rPr>
            </a:br>
            <a:r>
              <a:rPr lang="en-US" sz="1000" dirty="0">
                <a:latin typeface="Franklin Gothic ATF" panose="020B0503060602040204" pitchFamily="34" charset="0"/>
              </a:rPr>
              <a:t>Option 2: A TWO CAR GARAGE (for main house ) and the existing bedroom, luxurious bath, and space for a kitchenette/living area for the renter.</a:t>
            </a:r>
            <a:br>
              <a:rPr lang="en-US" sz="1000" dirty="0">
                <a:latin typeface="Franklin Gothic ATF" panose="020B0503060602040204" pitchFamily="34" charset="0"/>
              </a:rPr>
            </a:br>
            <a:r>
              <a:rPr lang="en-US" sz="1000" dirty="0">
                <a:latin typeface="Franklin Gothic ATF" panose="020B0503060602040204" pitchFamily="34" charset="0"/>
              </a:rPr>
              <a:t>Option 3: A FOUR CAR GARAGE ( for main house ) plus the existing bedroom and luxurious bath for the renter.</a:t>
            </a:r>
            <a:br>
              <a:rPr lang="en-US" sz="1000" dirty="0">
                <a:latin typeface="Franklin Gothic ATF" panose="020B0503060602040204" pitchFamily="34" charset="0"/>
              </a:rPr>
            </a:br>
            <a:br>
              <a:rPr lang="en-US" sz="1000" dirty="0">
                <a:latin typeface="Franklin Gothic ATF" panose="020B0503060602040204" pitchFamily="34" charset="0"/>
              </a:rPr>
            </a:br>
            <a:r>
              <a:rPr lang="en-US" sz="1000" b="1" dirty="0">
                <a:latin typeface="Franklin Gothic ATF" panose="020B0503060602040204" pitchFamily="34" charset="0"/>
              </a:rPr>
              <a:t>NEW OWNER HAS OPTIONS!!! CALL ELLEN FOR ADDITIONAL DETAILS!</a:t>
            </a:r>
            <a:endParaRPr lang="en-US" sz="1000" dirty="0">
              <a:latin typeface="Franklin Gothic ATF" panose="020B0503060602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30595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2045</TotalTime>
  <Words>342</Words>
  <Application>Microsoft Office PowerPoint</Application>
  <PresentationFormat>Custom</PresentationFormat>
  <Paragraphs>17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Calibri</vt:lpstr>
      <vt:lpstr>Calibri Light</vt:lpstr>
      <vt:lpstr>Franklin Gothic ATF</vt:lpstr>
      <vt:lpstr>Office Theme</vt:lpstr>
      <vt:lpstr>FULLY RENOVATED HOME WITH APARTMENT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Don’t Peek…</dc:title>
  <dc:creator>A. Thomas Price</dc:creator>
  <cp:lastModifiedBy>A. Thomas Price</cp:lastModifiedBy>
  <cp:revision>126</cp:revision>
  <dcterms:created xsi:type="dcterms:W3CDTF">2016-07-16T19:46:25Z</dcterms:created>
  <dcterms:modified xsi:type="dcterms:W3CDTF">2025-12-19T17:36:18Z</dcterms:modified>
</cp:coreProperties>
</file>