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10972800"/>
  <p:notesSz cx="6858000" cy="9144000"/>
  <p:defaultTextStyle>
    <a:defPPr>
      <a:defRPr lang="en-US"/>
    </a:defPPr>
    <a:lvl1pPr marL="0" algn="l" defTabSz="1149437" rtl="0" eaLnBrk="1" latinLnBrk="0" hangingPunct="1">
      <a:defRPr sz="2256" kern="1200">
        <a:solidFill>
          <a:schemeClr val="tx1"/>
        </a:solidFill>
        <a:latin typeface="+mn-lt"/>
        <a:ea typeface="+mn-ea"/>
        <a:cs typeface="+mn-cs"/>
      </a:defRPr>
    </a:lvl1pPr>
    <a:lvl2pPr marL="574719" algn="l" defTabSz="1149437" rtl="0" eaLnBrk="1" latinLnBrk="0" hangingPunct="1">
      <a:defRPr sz="2256" kern="1200">
        <a:solidFill>
          <a:schemeClr val="tx1"/>
        </a:solidFill>
        <a:latin typeface="+mn-lt"/>
        <a:ea typeface="+mn-ea"/>
        <a:cs typeface="+mn-cs"/>
      </a:defRPr>
    </a:lvl2pPr>
    <a:lvl3pPr marL="1149437" algn="l" defTabSz="1149437" rtl="0" eaLnBrk="1" latinLnBrk="0" hangingPunct="1">
      <a:defRPr sz="2256" kern="1200">
        <a:solidFill>
          <a:schemeClr val="tx1"/>
        </a:solidFill>
        <a:latin typeface="+mn-lt"/>
        <a:ea typeface="+mn-ea"/>
        <a:cs typeface="+mn-cs"/>
      </a:defRPr>
    </a:lvl3pPr>
    <a:lvl4pPr marL="1724157" algn="l" defTabSz="1149437" rtl="0" eaLnBrk="1" latinLnBrk="0" hangingPunct="1">
      <a:defRPr sz="2256" kern="1200">
        <a:solidFill>
          <a:schemeClr val="tx1"/>
        </a:solidFill>
        <a:latin typeface="+mn-lt"/>
        <a:ea typeface="+mn-ea"/>
        <a:cs typeface="+mn-cs"/>
      </a:defRPr>
    </a:lvl4pPr>
    <a:lvl5pPr marL="2298876" algn="l" defTabSz="1149437" rtl="0" eaLnBrk="1" latinLnBrk="0" hangingPunct="1">
      <a:defRPr sz="2256" kern="1200">
        <a:solidFill>
          <a:schemeClr val="tx1"/>
        </a:solidFill>
        <a:latin typeface="+mn-lt"/>
        <a:ea typeface="+mn-ea"/>
        <a:cs typeface="+mn-cs"/>
      </a:defRPr>
    </a:lvl5pPr>
    <a:lvl6pPr marL="2873594" algn="l" defTabSz="1149437" rtl="0" eaLnBrk="1" latinLnBrk="0" hangingPunct="1">
      <a:defRPr sz="2256" kern="1200">
        <a:solidFill>
          <a:schemeClr val="tx1"/>
        </a:solidFill>
        <a:latin typeface="+mn-lt"/>
        <a:ea typeface="+mn-ea"/>
        <a:cs typeface="+mn-cs"/>
      </a:defRPr>
    </a:lvl6pPr>
    <a:lvl7pPr marL="3448313" algn="l" defTabSz="1149437" rtl="0" eaLnBrk="1" latinLnBrk="0" hangingPunct="1">
      <a:defRPr sz="2256" kern="1200">
        <a:solidFill>
          <a:schemeClr val="tx1"/>
        </a:solidFill>
        <a:latin typeface="+mn-lt"/>
        <a:ea typeface="+mn-ea"/>
        <a:cs typeface="+mn-cs"/>
      </a:defRPr>
    </a:lvl7pPr>
    <a:lvl8pPr marL="4023033" algn="l" defTabSz="1149437" rtl="0" eaLnBrk="1" latinLnBrk="0" hangingPunct="1">
      <a:defRPr sz="2256" kern="1200">
        <a:solidFill>
          <a:schemeClr val="tx1"/>
        </a:solidFill>
        <a:latin typeface="+mn-lt"/>
        <a:ea typeface="+mn-ea"/>
        <a:cs typeface="+mn-cs"/>
      </a:defRPr>
    </a:lvl8pPr>
    <a:lvl9pPr marL="4597751" algn="l" defTabSz="1149437" rtl="0" eaLnBrk="1" latinLnBrk="0" hangingPunct="1">
      <a:defRPr sz="2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5E"/>
    <a:srgbClr val="FFDE59"/>
    <a:srgbClr val="D9531E"/>
    <a:srgbClr val="EFD9A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94660"/>
  </p:normalViewPr>
  <p:slideViewPr>
    <p:cSldViewPr>
      <p:cViewPr>
        <p:scale>
          <a:sx n="75" d="100"/>
          <a:sy n="75" d="100"/>
        </p:scale>
        <p:origin x="804" y="504"/>
      </p:cViewPr>
      <p:guideLst>
        <p:guide orient="horz" pos="345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8683"/>
            <a:ext cx="7772400" cy="2352039"/>
          </a:xfrm>
        </p:spPr>
        <p:txBody>
          <a:bodyPr/>
          <a:lstStyle/>
          <a:p>
            <a:r>
              <a:rPr lang="en-US"/>
              <a:t>Click to edit Master title style</a:t>
            </a:r>
          </a:p>
        </p:txBody>
      </p:sp>
      <p:sp>
        <p:nvSpPr>
          <p:cNvPr id="3" name="Subtitle 2"/>
          <p:cNvSpPr>
            <a:spLocks noGrp="1"/>
          </p:cNvSpPr>
          <p:nvPr>
            <p:ph type="subTitle" idx="1"/>
          </p:nvPr>
        </p:nvSpPr>
        <p:spPr>
          <a:xfrm>
            <a:off x="1371600" y="6217920"/>
            <a:ext cx="6400800" cy="280416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3"/>
            <a:ext cx="2057400" cy="9362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3"/>
            <a:ext cx="6019800" cy="9362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051041"/>
            <a:ext cx="7772400" cy="217932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313" y="4650742"/>
            <a:ext cx="7772400" cy="24002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56181"/>
            <a:ext cx="4040188"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3479801"/>
            <a:ext cx="4040188"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456181"/>
            <a:ext cx="4041774"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6" y="3479801"/>
            <a:ext cx="4041774"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36881"/>
            <a:ext cx="3008313" cy="18592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0" y="436881"/>
            <a:ext cx="5111751" cy="936498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96161"/>
            <a:ext cx="3008313" cy="75057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7680961"/>
            <a:ext cx="5486400" cy="90678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980439"/>
            <a:ext cx="5486400" cy="658368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792288" y="8587742"/>
            <a:ext cx="5486400" cy="128777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9420"/>
            <a:ext cx="8229600" cy="18288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57200" y="2560325"/>
            <a:ext cx="8229600" cy="724154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0170162"/>
            <a:ext cx="2133600" cy="584199"/>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7/31/2020</a:t>
            </a:fld>
            <a:endParaRPr lang="en-US"/>
          </a:p>
        </p:txBody>
      </p:sp>
      <p:sp>
        <p:nvSpPr>
          <p:cNvPr id="5" name="Footer Placeholder 4"/>
          <p:cNvSpPr>
            <a:spLocks noGrp="1"/>
          </p:cNvSpPr>
          <p:nvPr>
            <p:ph type="ftr" sz="quarter" idx="3"/>
          </p:nvPr>
        </p:nvSpPr>
        <p:spPr>
          <a:xfrm>
            <a:off x="3124200" y="10170162"/>
            <a:ext cx="2895600" cy="584199"/>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0170162"/>
            <a:ext cx="2133600" cy="584199"/>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57000" r="-57000"/>
          </a:stretch>
        </a:blipFill>
        <a:effectLst/>
      </p:bgPr>
    </p:bg>
    <p:spTree>
      <p:nvGrpSpPr>
        <p:cNvPr id="1" name=""/>
        <p:cNvGrpSpPr/>
        <p:nvPr/>
      </p:nvGrpSpPr>
      <p:grpSpPr>
        <a:xfrm>
          <a:off x="0" y="0"/>
          <a:ext cx="0" cy="0"/>
          <a:chOff x="0" y="0"/>
          <a:chExt cx="0" cy="0"/>
        </a:xfrm>
      </p:grpSpPr>
      <p:sp>
        <p:nvSpPr>
          <p:cNvPr id="22" name="Rectangle 21"/>
          <p:cNvSpPr/>
          <p:nvPr/>
        </p:nvSpPr>
        <p:spPr>
          <a:xfrm>
            <a:off x="5029200" y="9766300"/>
            <a:ext cx="4114800" cy="892552"/>
          </a:xfrm>
          <a:prstGeom prst="rect">
            <a:avLst/>
          </a:prstGeom>
        </p:spPr>
        <p:txBody>
          <a:bodyPr wrap="square">
            <a:spAutoFit/>
          </a:bodyPr>
          <a:lstStyle/>
          <a:p>
            <a:pPr algn="ctr"/>
            <a:r>
              <a:rPr lang="en-US" sz="2000" b="1" dirty="0">
                <a:solidFill>
                  <a:srgbClr val="002A5E"/>
                </a:solidFill>
                <a:latin typeface="Century Gothic" panose="020B0502020202020204" pitchFamily="34" charset="0"/>
                <a:cs typeface="Gotham Book" pitchFamily="50" charset="0"/>
              </a:rPr>
              <a:t>Michelle Walsh</a:t>
            </a:r>
          </a:p>
          <a:p>
            <a:pPr algn="ctr"/>
            <a:r>
              <a:rPr lang="en-US" sz="1600" dirty="0">
                <a:solidFill>
                  <a:srgbClr val="002A5E"/>
                </a:solidFill>
                <a:latin typeface="Century Gothic" panose="020B0502020202020204" pitchFamily="34" charset="0"/>
              </a:rPr>
              <a:t>617-784-7800</a:t>
            </a:r>
          </a:p>
          <a:p>
            <a:pPr algn="ctr"/>
            <a:r>
              <a:rPr lang="en-US" sz="1600" dirty="0">
                <a:solidFill>
                  <a:srgbClr val="002A5E"/>
                </a:solidFill>
                <a:latin typeface="Century Gothic" panose="020B0502020202020204" pitchFamily="34" charset="0"/>
              </a:rPr>
              <a:t>michelle@charlestownerealty.com</a:t>
            </a:r>
          </a:p>
        </p:txBody>
      </p:sp>
      <p:sp>
        <p:nvSpPr>
          <p:cNvPr id="18" name="Rectangle 17"/>
          <p:cNvSpPr/>
          <p:nvPr/>
        </p:nvSpPr>
        <p:spPr>
          <a:xfrm>
            <a:off x="685800" y="95250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1374" y="10711190"/>
            <a:ext cx="9144000" cy="261610"/>
          </a:xfrm>
          <a:prstGeom prst="rect">
            <a:avLst/>
          </a:prstGeom>
        </p:spPr>
        <p:txBody>
          <a:bodyPr wrap="square">
            <a:spAutoFit/>
          </a:bodyPr>
          <a:lstStyle/>
          <a:p>
            <a:pPr algn="ctr"/>
            <a:r>
              <a:rPr lang="en-US" sz="1100" dirty="0" err="1">
                <a:solidFill>
                  <a:srgbClr val="002A5E"/>
                </a:solidFill>
                <a:latin typeface="Century Gothic" panose="020B0502020202020204" pitchFamily="34" charset="0"/>
                <a:cs typeface="Gotham Book" pitchFamily="50" charset="0"/>
              </a:rPr>
              <a:t>Charlestowne</a:t>
            </a:r>
            <a:r>
              <a:rPr lang="en-US" sz="1100" dirty="0">
                <a:solidFill>
                  <a:srgbClr val="002A5E"/>
                </a:solidFill>
                <a:latin typeface="Century Gothic" panose="020B0502020202020204" pitchFamily="34" charset="0"/>
                <a:cs typeface="Gotham Book" pitchFamily="50" charset="0"/>
              </a:rPr>
              <a:t> Realty LLC </a:t>
            </a:r>
            <a:r>
              <a:rPr lang="en-US" sz="1100" dirty="0">
                <a:solidFill>
                  <a:srgbClr val="002A5E"/>
                </a:solidFill>
                <a:latin typeface="Trebuchet MS" panose="020B0603020202020204" pitchFamily="34" charset="0"/>
                <a:cs typeface="Gotham Book" pitchFamily="50" charset="0"/>
              </a:rPr>
              <a:t>· </a:t>
            </a:r>
            <a:r>
              <a:rPr lang="en-US" sz="1100" dirty="0">
                <a:solidFill>
                  <a:srgbClr val="002A5E"/>
                </a:solidFill>
                <a:latin typeface="Century Gothic" panose="020B0502020202020204" pitchFamily="34" charset="0"/>
                <a:cs typeface="Gotham Book" pitchFamily="50" charset="0"/>
              </a:rPr>
              <a:t>73 Iron Bottom Lane </a:t>
            </a:r>
            <a:r>
              <a:rPr lang="en-US" sz="1100" dirty="0">
                <a:solidFill>
                  <a:srgbClr val="002A5E"/>
                </a:solidFill>
                <a:latin typeface="Trebuchet MS" panose="020B0603020202020204" pitchFamily="34" charset="0"/>
                <a:cs typeface="Gotham Book" pitchFamily="50" charset="0"/>
              </a:rPr>
              <a:t>· </a:t>
            </a:r>
            <a:r>
              <a:rPr lang="en-US" sz="1100" dirty="0">
                <a:solidFill>
                  <a:srgbClr val="002A5E"/>
                </a:solidFill>
                <a:latin typeface="Century Gothic" panose="020B0502020202020204" pitchFamily="34" charset="0"/>
                <a:cs typeface="Gotham Book" pitchFamily="50" charset="0"/>
              </a:rPr>
              <a:t>Daniel Island, SC 29492</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14800" y="9766300"/>
            <a:ext cx="914400" cy="9144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p:blipFill>
        <p:spPr>
          <a:xfrm>
            <a:off x="255185" y="1209880"/>
            <a:ext cx="4467295" cy="250726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10180"/>
            <a:ext cx="9144000" cy="1015663"/>
          </a:xfrm>
          <a:prstGeom prst="rect">
            <a:avLst/>
          </a:prstGeom>
          <a:noFill/>
        </p:spPr>
        <p:txBody>
          <a:bodyPr wrap="square" rtlCol="0" anchor="t">
            <a:spAutoFit/>
          </a:bodyPr>
          <a:lstStyle/>
          <a:p>
            <a:pPr algn="ctr"/>
            <a:r>
              <a:rPr lang="en-US" sz="3200" dirty="0" err="1">
                <a:ln w="3175">
                  <a:noFill/>
                </a:ln>
                <a:solidFill>
                  <a:srgbClr val="FFDE59"/>
                </a:solidFill>
                <a:effectLst>
                  <a:outerShdw blurRad="38100" dist="38100" dir="2700000" algn="tl">
                    <a:srgbClr val="000000">
                      <a:alpha val="43137"/>
                    </a:srgbClr>
                  </a:outerShdw>
                </a:effectLst>
                <a:latin typeface="Futura Hv BT" panose="020B0702020204020204" pitchFamily="34" charset="0"/>
                <a:ea typeface="Futura" panose="02020800000000000000" pitchFamily="18" charset="0"/>
                <a:cs typeface="Futura" panose="02020800000000000000" pitchFamily="18" charset="0"/>
              </a:rPr>
              <a:t>Marshfront</a:t>
            </a:r>
            <a:r>
              <a:rPr lang="en-US" sz="3200" dirty="0">
                <a:ln w="3175">
                  <a:noFill/>
                </a:ln>
                <a:solidFill>
                  <a:srgbClr val="FFDE59"/>
                </a:solidFill>
                <a:effectLst>
                  <a:outerShdw blurRad="38100" dist="38100" dir="2700000" algn="tl">
                    <a:srgbClr val="000000">
                      <a:alpha val="43137"/>
                    </a:srgbClr>
                  </a:outerShdw>
                </a:effectLst>
                <a:latin typeface="Futura Hv BT" panose="020B0702020204020204" pitchFamily="34" charset="0"/>
                <a:ea typeface="Futura" panose="02020800000000000000" pitchFamily="18" charset="0"/>
                <a:cs typeface="Futura" panose="02020800000000000000" pitchFamily="18" charset="0"/>
              </a:rPr>
              <a:t> Living On Daniel Island</a:t>
            </a:r>
          </a:p>
          <a:p>
            <a:pPr algn="ctr"/>
            <a:r>
              <a:rPr lang="en-US" sz="2800" i="1" dirty="0">
                <a:ln w="3175">
                  <a:noFill/>
                </a:ln>
                <a:solidFill>
                  <a:srgbClr val="FFDE59"/>
                </a:solidFill>
                <a:effectLst>
                  <a:outerShdw blurRad="38100" dist="38100" dir="2700000" algn="tl">
                    <a:srgbClr val="000000">
                      <a:alpha val="43137"/>
                    </a:srgbClr>
                  </a:outerShdw>
                </a:effectLst>
                <a:latin typeface="Futura Hv BT" panose="020B0702020204020204" pitchFamily="34" charset="0"/>
                <a:ea typeface="Futura" panose="02020800000000000000" pitchFamily="18" charset="0"/>
                <a:cs typeface="Futura" panose="02020800000000000000" pitchFamily="18" charset="0"/>
              </a:rPr>
              <a:t>5 Car Garage + Pool Incentive Offered By Seller</a:t>
            </a:r>
          </a:p>
        </p:txBody>
      </p:sp>
      <p:sp>
        <p:nvSpPr>
          <p:cNvPr id="2" name="Title 1"/>
          <p:cNvSpPr>
            <a:spLocks noGrp="1"/>
          </p:cNvSpPr>
          <p:nvPr>
            <p:ph type="ctrTitle"/>
          </p:nvPr>
        </p:nvSpPr>
        <p:spPr>
          <a:xfrm>
            <a:off x="685800" y="-1143000"/>
            <a:ext cx="7780020" cy="1058169"/>
          </a:xfrm>
          <a:noFill/>
          <a:ln>
            <a:noFill/>
          </a:ln>
        </p:spPr>
        <p:txBody>
          <a:bodyPr>
            <a:noAutofit/>
          </a:bodyPr>
          <a:lstStyle/>
          <a:p>
            <a:pPr algn="l"/>
            <a:r>
              <a:rPr lang="en-US" sz="28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Open House Thursday 11a-2p</a:t>
            </a:r>
            <a:br>
              <a:rPr lang="en-US" sz="3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Check Out This Beautiful New Home </a:t>
            </a:r>
            <a:b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And Enjoy A Light Lunch</a:t>
            </a:r>
            <a:endParaRPr lang="en-US" sz="3000" i="1" dirty="0">
              <a:solidFill>
                <a:srgbClr val="D9531E"/>
              </a:solidFill>
              <a:effectLst>
                <a:outerShdw blurRad="38100" dist="38100" dir="2700000" algn="tl">
                  <a:srgbClr val="000000">
                    <a:alpha val="43137"/>
                  </a:srgbClr>
                </a:outerShdw>
              </a:effectLst>
              <a:latin typeface="Gotham Book" pitchFamily="50" charset="0"/>
              <a:cs typeface="Gotham Book" pitchFamily="50" charset="0"/>
            </a:endParaRPr>
          </a:p>
        </p:txBody>
      </p:sp>
      <p:sp>
        <p:nvSpPr>
          <p:cNvPr id="3" name="Rectangle 2">
            <a:extLst>
              <a:ext uri="{FF2B5EF4-FFF2-40B4-BE49-F238E27FC236}">
                <a16:creationId xmlns:a16="http://schemas.microsoft.com/office/drawing/2014/main" id="{6D73979C-C6A9-4D0D-B3A4-89370BDAFFAB}"/>
              </a:ext>
            </a:extLst>
          </p:cNvPr>
          <p:cNvSpPr/>
          <p:nvPr/>
        </p:nvSpPr>
        <p:spPr>
          <a:xfrm>
            <a:off x="152399" y="3988066"/>
            <a:ext cx="7315201" cy="5657025"/>
          </a:xfrm>
          <a:prstGeom prst="rect">
            <a:avLst/>
          </a:prstGeom>
        </p:spPr>
        <p:txBody>
          <a:bodyPr wrap="square">
            <a:spAutoFit/>
          </a:bodyPr>
          <a:lstStyle/>
          <a:p>
            <a:pPr algn="ctr"/>
            <a:r>
              <a:rPr lang="en-US" sz="1200" dirty="0">
                <a:solidFill>
                  <a:srgbClr val="002A5E"/>
                </a:solidFill>
                <a:latin typeface="Century Gothic" panose="020B0502020202020204" pitchFamily="34" charset="0"/>
                <a:cs typeface="Gotham Book" pitchFamily="50" charset="0"/>
              </a:rPr>
              <a:t>This custom designed home, located in the Lowcountry's favorite golf course community of Daniel Island Park, is perfectly situated on over half an acre plus lot that takes advantage of the magnificent and expansive marsh views. If a pool is a necessity, this large lot is perfect for an infinity or an in-ground design and the current owners will consider a credit to the buyers at settlement for the construction of your dream pool. Watch the ever changing colors of the low country marsh from early morning sunrise to beautiful colorful sunsets that make the marsh grasses shimmer as the sun sets. The home was crafted with great attention to detail and quality.</a:t>
            </a:r>
          </a:p>
          <a:p>
            <a:pPr algn="ctr"/>
            <a:r>
              <a:rPr lang="en-US" sz="1200" dirty="0">
                <a:solidFill>
                  <a:srgbClr val="002A5E"/>
                </a:solidFill>
                <a:latin typeface="Century Gothic" panose="020B0502020202020204" pitchFamily="34" charset="0"/>
              </a:rPr>
              <a:t>The dual master suite floor plan compliments the dramatic two story great room with floor to ceiling windows, stone fireplace wall, beamed cathedral ceiling and French doors that open onto an expansive deck. Filled with abundant natural light, this open concept home is the perfect blend of form and function lending itself to luxurious comfortable living for everyday, while also perfect for entertaining. The chef's kitchen has a large island with seating for 4, an eat-in area with marsh views, a walk-in pantry and elegant Butler's pantry with wine and beverage fridge. The first floor owner's retreat features a custom mirrored walk-in closet, luxurious master bath, and private access to the rear deck overlooking the marsh - perfect for watching the spectacular sunrises and sunsets each day. A second master suite upstairs boasts an </a:t>
            </a:r>
            <a:r>
              <a:rPr lang="en-US" sz="1200" dirty="0" err="1">
                <a:solidFill>
                  <a:srgbClr val="002A5E"/>
                </a:solidFill>
                <a:latin typeface="Century Gothic" panose="020B0502020202020204" pitchFamily="34" charset="0"/>
              </a:rPr>
              <a:t>en</a:t>
            </a:r>
            <a:r>
              <a:rPr lang="en-US" sz="1200" dirty="0">
                <a:solidFill>
                  <a:srgbClr val="002A5E"/>
                </a:solidFill>
                <a:latin typeface="Century Gothic" panose="020B0502020202020204" pitchFamily="34" charset="0"/>
              </a:rPr>
              <a:t> suite bath, walk-in closet and vaulted ceiling and more unparallel marsh views. This home has an elevator that services all floors, a first floor home office/den, flex space upstairs for a second home office or children's playroom, and a 2,400 SF garage that can hold 5+ cars and has limitless potential for other uses.</a:t>
            </a:r>
          </a:p>
          <a:p>
            <a:pPr algn="ctr"/>
            <a:r>
              <a:rPr lang="en-US" sz="1200" dirty="0">
                <a:solidFill>
                  <a:srgbClr val="002A5E"/>
                </a:solidFill>
                <a:latin typeface="Century Gothic" panose="020B0502020202020204" pitchFamily="34" charset="0"/>
              </a:rPr>
              <a:t>This property includes Daniel Island Club social membership privileges, with the opportunity to upgrade to a Sports membership or Golf Membership. Buyer pays a one time neighborhood enhancement fee of .5% x sales price to Daniel Island Community Fund at closing. Daniel Island resale addendum will be required on offer to purchase. Daniel Island Resale Addendum, Property Disclosure, Flood Disclosure and Community Fund Disclosure are attached. Buyer to confirm any information in this listing that is important in the purchase decision such as but not limited to associated membership/fees, square footage, lot size, taxes, and schools.</a:t>
            </a:r>
          </a:p>
          <a:p>
            <a:pPr algn="ctr"/>
            <a:endParaRPr lang="en-US" sz="1200" dirty="0">
              <a:solidFill>
                <a:srgbClr val="002A5E"/>
              </a:solidFill>
              <a:latin typeface="Century Gothic" panose="020B0502020202020204" pitchFamily="34" charset="0"/>
            </a:endParaRPr>
          </a:p>
          <a:p>
            <a:pPr algn="ctr"/>
            <a:r>
              <a:rPr lang="en-US" sz="1200" b="1" i="1" dirty="0">
                <a:solidFill>
                  <a:srgbClr val="002A5E"/>
                </a:solidFill>
                <a:latin typeface="Century Gothic" panose="020B0502020202020204" pitchFamily="34" charset="0"/>
              </a:rPr>
              <a:t>Virtual Tour: https://my.matterport.com/show/?m=fjjYHip5jtg</a:t>
            </a:r>
          </a:p>
        </p:txBody>
      </p:sp>
      <p:sp>
        <p:nvSpPr>
          <p:cNvPr id="33" name="TextBox 32">
            <a:extLst>
              <a:ext uri="{FF2B5EF4-FFF2-40B4-BE49-F238E27FC236}">
                <a16:creationId xmlns:a16="http://schemas.microsoft.com/office/drawing/2014/main" id="{5A74B01A-BE84-47A3-B03F-2F18A8894673}"/>
              </a:ext>
            </a:extLst>
          </p:cNvPr>
          <p:cNvSpPr txBox="1"/>
          <p:nvPr/>
        </p:nvSpPr>
        <p:spPr>
          <a:xfrm>
            <a:off x="4722479" y="1279060"/>
            <a:ext cx="4410147" cy="2308324"/>
          </a:xfrm>
          <a:prstGeom prst="rect">
            <a:avLst/>
          </a:prstGeom>
          <a:noFill/>
        </p:spPr>
        <p:txBody>
          <a:bodyPr wrap="square" rtlCol="0" anchor="t">
            <a:spAutoFit/>
          </a:bodyPr>
          <a:lstStyle/>
          <a:p>
            <a:pPr algn="ctr"/>
            <a:r>
              <a:rPr lang="en-US" sz="2400" b="1" dirty="0">
                <a:ln w="3175">
                  <a:noFill/>
                </a:ln>
                <a:solidFill>
                  <a:srgbClr val="002A5E"/>
                </a:solidFill>
                <a:latin typeface="Aileron" panose="00000500000000000000" pitchFamily="50" charset="0"/>
                <a:cs typeface="Gotham Book" pitchFamily="50" charset="0"/>
              </a:rPr>
              <a:t>443 Lesesne Street</a:t>
            </a:r>
          </a:p>
          <a:p>
            <a:pPr algn="ctr"/>
            <a:endParaRPr lang="en-US" sz="2000" dirty="0">
              <a:ln w="3175">
                <a:noFill/>
              </a:ln>
              <a:solidFill>
                <a:srgbClr val="002A5E"/>
              </a:solidFill>
              <a:latin typeface="Aileron" panose="00000500000000000000" pitchFamily="50" charset="0"/>
              <a:cs typeface="Gotham Book" pitchFamily="50" charset="0"/>
            </a:endParaRPr>
          </a:p>
          <a:p>
            <a:pPr algn="ctr"/>
            <a:r>
              <a:rPr lang="en-US" sz="2000" dirty="0">
                <a:ln w="3175">
                  <a:noFill/>
                </a:ln>
                <a:solidFill>
                  <a:srgbClr val="002A5E"/>
                </a:solidFill>
                <a:latin typeface="Aileron" panose="00000500000000000000" pitchFamily="50" charset="0"/>
                <a:cs typeface="Gotham Book" pitchFamily="50" charset="0"/>
              </a:rPr>
              <a:t>Daniel Island Park</a:t>
            </a:r>
          </a:p>
          <a:p>
            <a:pPr algn="ctr"/>
            <a:r>
              <a:rPr lang="en-US" sz="2000" dirty="0">
                <a:ln w="3175">
                  <a:noFill/>
                </a:ln>
                <a:solidFill>
                  <a:srgbClr val="002A5E"/>
                </a:solidFill>
                <a:latin typeface="Aileron" panose="00000500000000000000" pitchFamily="50" charset="0"/>
                <a:cs typeface="Gotham Book" pitchFamily="50" charset="0"/>
              </a:rPr>
              <a:t>Charleston, SC 29492</a:t>
            </a:r>
          </a:p>
          <a:p>
            <a:pPr algn="ctr"/>
            <a:endParaRPr lang="en-US" sz="2000" dirty="0">
              <a:ln w="3175">
                <a:noFill/>
              </a:ln>
              <a:solidFill>
                <a:srgbClr val="002A5E"/>
              </a:solidFill>
              <a:latin typeface="Aileron" panose="00000500000000000000" pitchFamily="50" charset="0"/>
              <a:cs typeface="Gotham Book" pitchFamily="50" charset="0"/>
            </a:endParaRPr>
          </a:p>
          <a:p>
            <a:pPr algn="ctr"/>
            <a:r>
              <a:rPr lang="en-US" sz="2000" dirty="0">
                <a:ln w="3175">
                  <a:noFill/>
                </a:ln>
                <a:solidFill>
                  <a:srgbClr val="002A5E"/>
                </a:solidFill>
                <a:latin typeface="Aileron" panose="00000500000000000000" pitchFamily="50" charset="0"/>
                <a:cs typeface="Gotham Book" pitchFamily="50" charset="0"/>
              </a:rPr>
              <a:t>MLS# 20020134</a:t>
            </a:r>
          </a:p>
          <a:p>
            <a:pPr algn="ctr"/>
            <a:r>
              <a:rPr lang="en-US" sz="2000" dirty="0">
                <a:ln w="3175">
                  <a:noFill/>
                </a:ln>
                <a:solidFill>
                  <a:srgbClr val="002A5E"/>
                </a:solidFill>
                <a:latin typeface="Aileron" panose="00000500000000000000" pitchFamily="50" charset="0"/>
                <a:cs typeface="Gotham Book" pitchFamily="50" charset="0"/>
              </a:rPr>
              <a:t>$2,350,000</a:t>
            </a:r>
          </a:p>
        </p:txBody>
      </p:sp>
      <p:pic>
        <p:nvPicPr>
          <p:cNvPr id="35" name="Picture 34">
            <a:extLst>
              <a:ext uri="{FF2B5EF4-FFF2-40B4-BE49-F238E27FC236}">
                <a16:creationId xmlns:a16="http://schemas.microsoft.com/office/drawing/2014/main" id="{A721BEA3-A92D-4B67-A3E5-FA5C1D03A95D}"/>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620000" y="8729971"/>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8D20321-40D3-42E8-8873-31C1C426C4CF}"/>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9982200" y="731951"/>
            <a:ext cx="3657600" cy="2438400"/>
          </a:xfrm>
          <a:prstGeom prst="rect">
            <a:avLst/>
          </a:prstGeom>
          <a:ln>
            <a:noFill/>
          </a:ln>
          <a:effectLst>
            <a:outerShdw blurRad="292100" dist="139700" dir="2700000" algn="tl" rotWithShape="0">
              <a:srgbClr val="333333">
                <a:alpha val="65000"/>
              </a:srgbClr>
            </a:outerShdw>
          </a:effectLst>
        </p:spPr>
      </p:pic>
      <p:pic>
        <p:nvPicPr>
          <p:cNvPr id="9" name="Picture 8"/>
          <p:cNvPicPr>
            <a:picLocks/>
          </p:cNvPicPr>
          <p:nvPr/>
        </p:nvPicPr>
        <p:blipFill>
          <a:blip r:embed="rId8" cstate="print">
            <a:extLst>
              <a:ext uri="{28A0092B-C50C-407E-A947-70E740481C1C}">
                <a14:useLocalDpi xmlns:a14="http://schemas.microsoft.com/office/drawing/2010/main" val="0"/>
              </a:ext>
            </a:extLst>
          </a:blip>
          <a:srcRect/>
          <a:stretch/>
        </p:blipFill>
        <p:spPr>
          <a:xfrm>
            <a:off x="7629068" y="6359018"/>
            <a:ext cx="1353464" cy="914400"/>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625250" y="5173542"/>
            <a:ext cx="1361100" cy="91440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625250" y="3988066"/>
            <a:ext cx="1361100" cy="91440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5B5C101B-2007-44A1-A8AD-FAD6D53E2C83}"/>
              </a:ext>
            </a:extLst>
          </p:cNvPr>
          <p:cNvPicPr>
            <a:picLocks/>
          </p:cNvPicPr>
          <p:nvPr/>
        </p:nvPicPr>
        <p:blipFill rotWithShape="1">
          <a:blip r:embed="rId11" cstate="print">
            <a:extLst>
              <a:ext uri="{28A0092B-C50C-407E-A947-70E740481C1C}">
                <a14:useLocalDpi xmlns:a14="http://schemas.microsoft.com/office/drawing/2010/main" val="0"/>
              </a:ext>
            </a:extLst>
          </a:blip>
          <a:srcRect l="14029"/>
          <a:stretch/>
        </p:blipFill>
        <p:spPr>
          <a:xfrm>
            <a:off x="7615223" y="7544494"/>
            <a:ext cx="1371600" cy="914400"/>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C1DBC757-B989-48CF-8B00-5F4996A89180}"/>
              </a:ext>
            </a:extLst>
          </p:cNvPr>
          <p:cNvSpPr/>
          <p:nvPr/>
        </p:nvSpPr>
        <p:spPr>
          <a:xfrm>
            <a:off x="0" y="9766300"/>
            <a:ext cx="4103426" cy="892552"/>
          </a:xfrm>
          <a:prstGeom prst="rect">
            <a:avLst/>
          </a:prstGeom>
        </p:spPr>
        <p:txBody>
          <a:bodyPr wrap="square">
            <a:spAutoFit/>
          </a:bodyPr>
          <a:lstStyle/>
          <a:p>
            <a:pPr algn="ctr"/>
            <a:r>
              <a:rPr lang="en-US" sz="2000" b="1" dirty="0">
                <a:solidFill>
                  <a:srgbClr val="002A5E"/>
                </a:solidFill>
                <a:latin typeface="Century Gothic" panose="020B0502020202020204" pitchFamily="34" charset="0"/>
                <a:cs typeface="Gotham Book" pitchFamily="50" charset="0"/>
              </a:rPr>
              <a:t>Paige Rhodes</a:t>
            </a:r>
          </a:p>
          <a:p>
            <a:pPr algn="ctr"/>
            <a:r>
              <a:rPr lang="en-US" sz="1600" dirty="0">
                <a:solidFill>
                  <a:srgbClr val="002A5E"/>
                </a:solidFill>
                <a:latin typeface="Century Gothic" panose="020B0502020202020204" pitchFamily="34" charset="0"/>
              </a:rPr>
              <a:t>843-830-3281</a:t>
            </a:r>
          </a:p>
          <a:p>
            <a:pPr algn="ctr"/>
            <a:r>
              <a:rPr lang="en-US" sz="1600" dirty="0">
                <a:solidFill>
                  <a:srgbClr val="002A5E"/>
                </a:solidFill>
                <a:latin typeface="Century Gothic" panose="020B0502020202020204" pitchFamily="34" charset="0"/>
              </a:rPr>
              <a:t>paige@charlestownerealty.com</a:t>
            </a:r>
          </a:p>
        </p:txBody>
      </p:sp>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534</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Aileron</vt:lpstr>
      <vt:lpstr>Arial</vt:lpstr>
      <vt:lpstr>Calibri</vt:lpstr>
      <vt:lpstr>Century Gothic</vt:lpstr>
      <vt:lpstr>Futura Hv BT</vt:lpstr>
      <vt:lpstr>Gotham Book</vt:lpstr>
      <vt:lpstr>Trebuchet MS</vt:lpstr>
      <vt:lpstr>Office Theme</vt:lpstr>
      <vt:lpstr>Open House Thursday 11a-2p Check Out This Beautiful New Home  And Enjoy A Light Lunch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2020-07-31T13:34:35Z</dcterms:modified>
</cp:coreProperties>
</file>