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AB6E"/>
    <a:srgbClr val="E9CC8A"/>
    <a:srgbClr val="CCCC00"/>
    <a:srgbClr val="E4CB94"/>
    <a:srgbClr val="CFAD6F"/>
    <a:srgbClr val="DFC280"/>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110" y="4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12/13/2022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g"/><Relationship Id="rId13" Type="http://schemas.openxmlformats.org/officeDocument/2006/relationships/image" Target="../media/image10.jpg"/><Relationship Id="rId3" Type="http://schemas.microsoft.com/office/2007/relationships/hdphoto" Target="../media/hdphoto1.wdp"/><Relationship Id="rId7" Type="http://schemas.microsoft.com/office/2007/relationships/hdphoto" Target="../media/hdphoto2.wdp"/><Relationship Id="rId12" Type="http://schemas.openxmlformats.org/officeDocument/2006/relationships/image" Target="../media/image9.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8.jpg"/><Relationship Id="rId5" Type="http://schemas.openxmlformats.org/officeDocument/2006/relationships/image" Target="../media/image3.jpg"/><Relationship Id="rId10" Type="http://schemas.openxmlformats.org/officeDocument/2006/relationships/image" Target="../media/image7.jpg"/><Relationship Id="rId4" Type="http://schemas.openxmlformats.org/officeDocument/2006/relationships/image" Target="../media/image2.jpg"/><Relationship Id="rId9"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l="-41000" r="-41000"/>
          </a:stretch>
        </a:blipFill>
        <a:effectLst/>
      </p:bgPr>
    </p:bg>
    <p:spTree>
      <p:nvGrpSpPr>
        <p:cNvPr id="1" name=""/>
        <p:cNvGrpSpPr/>
        <p:nvPr/>
      </p:nvGrpSpPr>
      <p:grpSpPr>
        <a:xfrm>
          <a:off x="0" y="0"/>
          <a:ext cx="0" cy="0"/>
          <a:chOff x="0" y="0"/>
          <a:chExt cx="0" cy="0"/>
        </a:xfrm>
      </p:grpSpPr>
      <p:pic>
        <p:nvPicPr>
          <p:cNvPr id="28" name="Picture 27"/>
          <p:cNvPicPr>
            <a:picLocks noChangeAspect="1"/>
          </p:cNvPicPr>
          <p:nvPr/>
        </p:nvPicPr>
        <p:blipFill>
          <a:blip r:embed="rId4">
            <a:extLst>
              <a:ext uri="{28A0092B-C50C-407E-A947-70E740481C1C}">
                <a14:useLocalDpi xmlns:a14="http://schemas.microsoft.com/office/drawing/2010/main" val="0"/>
              </a:ext>
            </a:extLst>
          </a:blip>
          <a:srcRect/>
          <a:stretch/>
        </p:blipFill>
        <p:spPr>
          <a:xfrm>
            <a:off x="0" y="0"/>
            <a:ext cx="3962400" cy="4954211"/>
          </a:xfrm>
          <a:prstGeom prst="rect">
            <a:avLst/>
          </a:prstGeom>
          <a:ln w="76200">
            <a:solidFill>
              <a:schemeClr val="bg1"/>
            </a:solidFill>
          </a:ln>
          <a:effectLst/>
        </p:spPr>
      </p:pic>
      <p:sp>
        <p:nvSpPr>
          <p:cNvPr id="3" name="Subtitle 2"/>
          <p:cNvSpPr>
            <a:spLocks noGrp="1"/>
          </p:cNvSpPr>
          <p:nvPr>
            <p:ph type="subTitle" idx="1"/>
          </p:nvPr>
        </p:nvSpPr>
        <p:spPr>
          <a:xfrm>
            <a:off x="0" y="5979224"/>
            <a:ext cx="8229600" cy="2707576"/>
          </a:xfrm>
        </p:spPr>
        <p:txBody>
          <a:bodyPr anchor="ctr">
            <a:noAutofit/>
          </a:bodyPr>
          <a:lstStyle/>
          <a:p>
            <a:r>
              <a:rPr lang="en-US" sz="1600" dirty="0">
                <a:solidFill>
                  <a:schemeClr val="tx1"/>
                </a:solidFill>
                <a:latin typeface="Lucida Sans" panose="020B0602030504020204" pitchFamily="34" charset="0"/>
              </a:rPr>
              <a:t>Here it is! A chance to own a lovely home in popular </a:t>
            </a:r>
            <a:r>
              <a:rPr lang="en-US" sz="1600" dirty="0" err="1">
                <a:solidFill>
                  <a:schemeClr val="tx1"/>
                </a:solidFill>
                <a:latin typeface="Lucida Sans" panose="020B0602030504020204" pitchFamily="34" charset="0"/>
              </a:rPr>
              <a:t>Mixson</a:t>
            </a:r>
            <a:r>
              <a:rPr lang="en-US" sz="1600" dirty="0">
                <a:solidFill>
                  <a:schemeClr val="tx1"/>
                </a:solidFill>
                <a:latin typeface="Lucida Sans" panose="020B0602030504020204" pitchFamily="34" charset="0"/>
              </a:rPr>
              <a:t> located on the Park. This 4 bedroom 2 full and 2 half bath home was designed with easy living in mind. Living, Dining, Kitchen area all open on the second floor. First floor was finished by owners and offers one bedroom or bonus room and a powder room. Third floor offers a large owners suite with lots of light and plenty of closet space. Additionally, two guest rooms on third floor and full bath. This is a must see. The owners added the side porch for outdoor living space. It is quite large for furniture for comfort and entertaining. </a:t>
            </a:r>
            <a:r>
              <a:rPr lang="en-US" sz="1600" dirty="0" err="1">
                <a:solidFill>
                  <a:schemeClr val="tx1"/>
                </a:solidFill>
                <a:latin typeface="Lucida Sans" panose="020B0602030504020204" pitchFamily="34" charset="0"/>
              </a:rPr>
              <a:t>Mixson</a:t>
            </a:r>
            <a:r>
              <a:rPr lang="en-US" sz="1600" dirty="0">
                <a:solidFill>
                  <a:schemeClr val="tx1"/>
                </a:solidFill>
                <a:latin typeface="Lucida Sans" panose="020B0602030504020204" pitchFamily="34" charset="0"/>
              </a:rPr>
              <a:t> has a lovely pool and clubhouse just steps away. All information provided is believed to be accurate, please check school district and anything else important to a buyer.</a:t>
            </a:r>
            <a:endParaRPr lang="en-US" sz="3200" i="1" dirty="0">
              <a:solidFill>
                <a:schemeClr val="tx1"/>
              </a:solidFill>
              <a:latin typeface="Lucida Sans" panose="020B0602030504020204" pitchFamily="34" charset="0"/>
            </a:endParaRPr>
          </a:p>
        </p:txBody>
      </p:sp>
      <p:sp>
        <p:nvSpPr>
          <p:cNvPr id="4" name="Rectangle 3"/>
          <p:cNvSpPr/>
          <p:nvPr/>
        </p:nvSpPr>
        <p:spPr>
          <a:xfrm>
            <a:off x="-11270" y="5105400"/>
            <a:ext cx="8229599" cy="707886"/>
          </a:xfrm>
          <a:prstGeom prst="rect">
            <a:avLst/>
          </a:prstGeom>
          <a:ln>
            <a:noFill/>
          </a:ln>
          <a:effectLst/>
        </p:spPr>
        <p:txBody>
          <a:bodyPr wrap="square">
            <a:spAutoFit/>
          </a:bodyPr>
          <a:lstStyle/>
          <a:p>
            <a:pPr algn="ctr"/>
            <a:r>
              <a:rPr lang="en-US" sz="2400" b="1" dirty="0">
                <a:ln w="3175">
                  <a:solidFill>
                    <a:schemeClr val="tx1"/>
                  </a:solidFill>
                </a:ln>
                <a:solidFill>
                  <a:schemeClr val="bg1"/>
                </a:solidFill>
                <a:latin typeface="Lucida Sans" panose="020B0602030504020204" pitchFamily="34" charset="0"/>
              </a:rPr>
              <a:t>4471 </a:t>
            </a:r>
            <a:r>
              <a:rPr lang="en-US" sz="2400" b="1" dirty="0" err="1">
                <a:ln w="3175">
                  <a:solidFill>
                    <a:schemeClr val="tx1"/>
                  </a:solidFill>
                </a:ln>
                <a:solidFill>
                  <a:schemeClr val="bg1"/>
                </a:solidFill>
                <a:latin typeface="Lucida Sans" panose="020B0602030504020204" pitchFamily="34" charset="0"/>
              </a:rPr>
              <a:t>Newmans</a:t>
            </a:r>
            <a:r>
              <a:rPr lang="en-US" sz="2400" b="1" dirty="0">
                <a:ln w="3175">
                  <a:solidFill>
                    <a:schemeClr val="tx1"/>
                  </a:solidFill>
                </a:ln>
                <a:solidFill>
                  <a:schemeClr val="bg1"/>
                </a:solidFill>
                <a:latin typeface="Lucida Sans" panose="020B0602030504020204" pitchFamily="34" charset="0"/>
              </a:rPr>
              <a:t> Alley</a:t>
            </a:r>
          </a:p>
          <a:p>
            <a:pPr algn="ctr"/>
            <a:r>
              <a:rPr lang="en-US" sz="1600" b="1" dirty="0" err="1">
                <a:ln w="3175">
                  <a:solidFill>
                    <a:schemeClr val="tx1"/>
                  </a:solidFill>
                </a:ln>
                <a:solidFill>
                  <a:schemeClr val="bg1"/>
                </a:solidFill>
                <a:latin typeface="Lucida Sans" panose="020B0602030504020204" pitchFamily="34" charset="0"/>
              </a:rPr>
              <a:t>Mixson</a:t>
            </a:r>
            <a:r>
              <a:rPr lang="en-US" sz="1600" b="1" dirty="0">
                <a:ln w="3175">
                  <a:solidFill>
                    <a:schemeClr val="tx1"/>
                  </a:solidFill>
                </a:ln>
                <a:solidFill>
                  <a:schemeClr val="bg1"/>
                </a:solidFill>
                <a:latin typeface="Lucida Sans" panose="020B0602030504020204" pitchFamily="34" charset="0"/>
              </a:rPr>
              <a:t> | North Charleston, SC 29405 | MLS# 22026263 | $659,000</a:t>
            </a:r>
            <a:endParaRPr lang="en-US" sz="1400" b="1" i="1" dirty="0">
              <a:ln w="3175">
                <a:solidFill>
                  <a:schemeClr val="tx1"/>
                </a:solidFill>
              </a:ln>
              <a:solidFill>
                <a:schemeClr val="bg1"/>
              </a:solidFill>
              <a:latin typeface="Lucida Sans" panose="020B0602030504020204" pitchFamily="34" charset="0"/>
            </a:endParaRPr>
          </a:p>
        </p:txBody>
      </p:sp>
      <p:sp>
        <p:nvSpPr>
          <p:cNvPr id="30" name="Rectangle 29"/>
          <p:cNvSpPr/>
          <p:nvPr/>
        </p:nvSpPr>
        <p:spPr>
          <a:xfrm>
            <a:off x="1657831" y="9064824"/>
            <a:ext cx="4911561" cy="469359"/>
          </a:xfrm>
          <a:prstGeom prst="rect">
            <a:avLst/>
          </a:prstGeom>
        </p:spPr>
        <p:txBody>
          <a:bodyPr wrap="square">
            <a:spAutoFit/>
          </a:bodyPr>
          <a:lstStyle/>
          <a:p>
            <a:pPr algn="ctr"/>
            <a:r>
              <a:rPr lang="en-US" sz="1400" dirty="0">
                <a:latin typeface="Lucida Sans" panose="020B0602030504020204" pitchFamily="34" charset="0"/>
              </a:rPr>
              <a:t>Jan Miller</a:t>
            </a:r>
            <a:br>
              <a:rPr lang="en-US" sz="1400" dirty="0">
                <a:latin typeface="Lucida Sans" panose="020B0602030504020204" pitchFamily="34" charset="0"/>
              </a:rPr>
            </a:br>
            <a:r>
              <a:rPr lang="en-US" sz="1050" dirty="0">
                <a:latin typeface="Lucida Sans" panose="020B0602030504020204" pitchFamily="34" charset="0"/>
              </a:rPr>
              <a:t>Cell (843) 345-9719 | Jan.Miller@nvrealtygroup.com</a:t>
            </a:r>
          </a:p>
        </p:txBody>
      </p:sp>
      <p:sp>
        <p:nvSpPr>
          <p:cNvPr id="35" name="Rectangle 34"/>
          <p:cNvSpPr/>
          <p:nvPr/>
        </p:nvSpPr>
        <p:spPr>
          <a:xfrm>
            <a:off x="227412" y="9719846"/>
            <a:ext cx="7772396" cy="338554"/>
          </a:xfrm>
          <a:prstGeom prst="rect">
            <a:avLst/>
          </a:prstGeom>
        </p:spPr>
        <p:txBody>
          <a:bodyPr wrap="square" anchor="b">
            <a:spAutoFit/>
          </a:bodyPr>
          <a:lstStyle/>
          <a:p>
            <a:pPr algn="ctr"/>
            <a:r>
              <a:rPr lang="en-US" sz="800" dirty="0">
                <a:latin typeface="Lucida Sans" panose="020B0602030504020204" pitchFamily="34" charset="0"/>
              </a:rPr>
              <a:t>NV Realty Group | 91 Broad St, Ste A | Charleston, SC 29401</a:t>
            </a:r>
          </a:p>
          <a:p>
            <a:pPr algn="ctr"/>
            <a:r>
              <a:rPr lang="en-US" sz="800" dirty="0">
                <a:latin typeface="Lucida Sans" panose="020B0602030504020204" pitchFamily="34" charset="0"/>
              </a:rPr>
              <a:t>janmiller.nvrealtygroup.com</a:t>
            </a:r>
          </a:p>
        </p:txBody>
      </p:sp>
      <p:pic>
        <p:nvPicPr>
          <p:cNvPr id="37" name="Picture 2"/>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6994649" y="9056851"/>
            <a:ext cx="898911" cy="8989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 name="Picture 39"/>
          <p:cNvPicPr>
            <a:picLocks noChangeAspect="1"/>
          </p:cNvPicPr>
          <p:nvPr/>
        </p:nvPicPr>
        <p:blipFill>
          <a:blip r:embed="rId6" cstate="print">
            <a:extLst>
              <a:ext uri="{BEBA8EAE-BF5A-486C-A8C5-ECC9F3942E4B}">
                <a14:imgProps xmlns:a14="http://schemas.microsoft.com/office/drawing/2010/main">
                  <a14:imgLayer r:embed="rId7">
                    <a14:imgEffect>
                      <a14:saturation sat="200000"/>
                    </a14:imgEffect>
                  </a14:imgLayer>
                </a14:imgProps>
              </a:ext>
              <a:ext uri="{28A0092B-C50C-407E-A947-70E740481C1C}">
                <a14:useLocalDpi xmlns:a14="http://schemas.microsoft.com/office/drawing/2010/main" val="0"/>
              </a:ext>
            </a:extLst>
          </a:blip>
          <a:stretch>
            <a:fillRect/>
          </a:stretch>
        </p:blipFill>
        <p:spPr>
          <a:xfrm>
            <a:off x="219427" y="9154039"/>
            <a:ext cx="1728723" cy="704535"/>
          </a:xfrm>
          <a:prstGeom prst="rect">
            <a:avLst/>
          </a:prstGeom>
          <a:effectLst>
            <a:outerShdw blurRad="50800" dist="38100" dir="2700000" algn="tl" rotWithShape="0">
              <a:prstClr val="black">
                <a:alpha val="40000"/>
              </a:prstClr>
            </a:outerShdw>
          </a:effectLst>
        </p:spPr>
      </p:pic>
      <p:sp>
        <p:nvSpPr>
          <p:cNvPr id="2" name="Title 1"/>
          <p:cNvSpPr>
            <a:spLocks noGrp="1"/>
          </p:cNvSpPr>
          <p:nvPr>
            <p:ph type="ctrTitle"/>
          </p:nvPr>
        </p:nvSpPr>
        <p:spPr>
          <a:xfrm>
            <a:off x="1" y="0"/>
            <a:ext cx="3962399" cy="533401"/>
          </a:xfrm>
          <a:effectLst/>
        </p:spPr>
        <p:txBody>
          <a:bodyPr anchor="t">
            <a:noAutofit/>
          </a:bodyPr>
          <a:lstStyle/>
          <a:p>
            <a:r>
              <a:rPr lang="en-US" sz="2200" b="1" i="1" dirty="0">
                <a:ln w="3175">
                  <a:solidFill>
                    <a:schemeClr val="tx1"/>
                  </a:solidFill>
                </a:ln>
                <a:solidFill>
                  <a:schemeClr val="bg1"/>
                </a:solidFill>
                <a:effectLst>
                  <a:outerShdw blurRad="50800" dist="38100" dir="5400000" algn="t" rotWithShape="0">
                    <a:prstClr val="black">
                      <a:alpha val="40000"/>
                    </a:prstClr>
                  </a:outerShdw>
                </a:effectLst>
                <a:latin typeface="Lucida Sans" panose="020B0602030504020204" pitchFamily="34" charset="0"/>
              </a:rPr>
              <a:t>Home on the </a:t>
            </a:r>
            <a:r>
              <a:rPr lang="en-US" sz="2200" b="1" i="1" dirty="0" err="1">
                <a:ln w="3175">
                  <a:solidFill>
                    <a:schemeClr val="tx1"/>
                  </a:solidFill>
                </a:ln>
                <a:solidFill>
                  <a:schemeClr val="bg1"/>
                </a:solidFill>
                <a:effectLst>
                  <a:outerShdw blurRad="50800" dist="38100" dir="5400000" algn="t" rotWithShape="0">
                    <a:prstClr val="black">
                      <a:alpha val="40000"/>
                    </a:prstClr>
                  </a:outerShdw>
                </a:effectLst>
                <a:latin typeface="Lucida Sans" panose="020B0602030504020204" pitchFamily="34" charset="0"/>
              </a:rPr>
              <a:t>Mixson</a:t>
            </a:r>
            <a:r>
              <a:rPr lang="en-US" sz="2200" b="1" i="1" dirty="0">
                <a:ln w="3175">
                  <a:solidFill>
                    <a:schemeClr val="tx1"/>
                  </a:solidFill>
                </a:ln>
                <a:solidFill>
                  <a:schemeClr val="bg1"/>
                </a:solidFill>
                <a:effectLst>
                  <a:outerShdw blurRad="50800" dist="38100" dir="5400000" algn="t" rotWithShape="0">
                    <a:prstClr val="black">
                      <a:alpha val="40000"/>
                    </a:prstClr>
                  </a:outerShdw>
                </a:effectLst>
                <a:latin typeface="Lucida Sans" panose="020B0602030504020204" pitchFamily="34" charset="0"/>
              </a:rPr>
              <a:t> Park!</a:t>
            </a:r>
          </a:p>
        </p:txBody>
      </p:sp>
      <p:pic>
        <p:nvPicPr>
          <p:cNvPr id="7" name="Picture 6"/>
          <p:cNvPicPr>
            <a:picLocks noChangeAspect="1"/>
          </p:cNvPicPr>
          <p:nvPr/>
        </p:nvPicPr>
        <p:blipFill>
          <a:blip r:embed="rId8">
            <a:extLst>
              <a:ext uri="{28A0092B-C50C-407E-A947-70E740481C1C}">
                <a14:useLocalDpi xmlns:a14="http://schemas.microsoft.com/office/drawing/2010/main" val="0"/>
              </a:ext>
            </a:extLst>
          </a:blip>
          <a:srcRect/>
          <a:stretch/>
        </p:blipFill>
        <p:spPr>
          <a:xfrm>
            <a:off x="4038600" y="3581400"/>
            <a:ext cx="2057400" cy="1371600"/>
          </a:xfrm>
          <a:prstGeom prst="rect">
            <a:avLst/>
          </a:prstGeom>
          <a:ln w="76200">
            <a:solidFill>
              <a:schemeClr val="bg1"/>
            </a:solidFill>
          </a:ln>
          <a:effectLst/>
        </p:spPr>
      </p:pic>
      <p:pic>
        <p:nvPicPr>
          <p:cNvPr id="16" name="Picture 15">
            <a:extLst>
              <a:ext uri="{FF2B5EF4-FFF2-40B4-BE49-F238E27FC236}">
                <a16:creationId xmlns:a16="http://schemas.microsoft.com/office/drawing/2014/main" id="{4C1CC28F-9120-495C-80D9-A847A4890A16}"/>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6172200" y="0"/>
            <a:ext cx="2057400" cy="1371600"/>
          </a:xfrm>
          <a:prstGeom prst="rect">
            <a:avLst/>
          </a:prstGeom>
          <a:ln w="76200">
            <a:solidFill>
              <a:schemeClr val="bg1"/>
            </a:solidFill>
          </a:ln>
          <a:effectLst/>
        </p:spPr>
      </p:pic>
      <p:pic>
        <p:nvPicPr>
          <p:cNvPr id="19" name="Picture 18">
            <a:extLst>
              <a:ext uri="{FF2B5EF4-FFF2-40B4-BE49-F238E27FC236}">
                <a16:creationId xmlns:a16="http://schemas.microsoft.com/office/drawing/2014/main" id="{E58E8035-8E53-4809-A83F-F23F10412691}"/>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4038600" y="0"/>
            <a:ext cx="2057400" cy="1371600"/>
          </a:xfrm>
          <a:prstGeom prst="rect">
            <a:avLst/>
          </a:prstGeom>
          <a:ln w="76200">
            <a:solidFill>
              <a:schemeClr val="bg1"/>
            </a:solidFill>
          </a:ln>
          <a:effectLst/>
        </p:spPr>
      </p:pic>
      <p:pic>
        <p:nvPicPr>
          <p:cNvPr id="23" name="Picture 22">
            <a:extLst>
              <a:ext uri="{FF2B5EF4-FFF2-40B4-BE49-F238E27FC236}">
                <a16:creationId xmlns:a16="http://schemas.microsoft.com/office/drawing/2014/main" id="{34C5A07A-5C3F-48C7-A355-C02FE0D094BA}"/>
              </a:ext>
            </a:extLst>
          </p:cNvPr>
          <p:cNvPicPr>
            <a:picLocks noChangeAspect="1"/>
          </p:cNvPicPr>
          <p:nvPr/>
        </p:nvPicPr>
        <p:blipFill>
          <a:blip r:embed="rId11">
            <a:extLst>
              <a:ext uri="{28A0092B-C50C-407E-A947-70E740481C1C}">
                <a14:useLocalDpi xmlns:a14="http://schemas.microsoft.com/office/drawing/2010/main" val="0"/>
              </a:ext>
            </a:extLst>
          </a:blip>
          <a:srcRect/>
          <a:stretch/>
        </p:blipFill>
        <p:spPr>
          <a:xfrm>
            <a:off x="6172200" y="3581400"/>
            <a:ext cx="2057400" cy="1371600"/>
          </a:xfrm>
          <a:prstGeom prst="rect">
            <a:avLst/>
          </a:prstGeom>
          <a:ln w="76200">
            <a:solidFill>
              <a:schemeClr val="bg1"/>
            </a:solidFill>
          </a:ln>
          <a:effectLst/>
        </p:spPr>
      </p:pic>
      <p:pic>
        <p:nvPicPr>
          <p:cNvPr id="5" name="Picture 4">
            <a:extLst>
              <a:ext uri="{FF2B5EF4-FFF2-40B4-BE49-F238E27FC236}">
                <a16:creationId xmlns:a16="http://schemas.microsoft.com/office/drawing/2014/main" id="{35AE4A91-F0FB-54F0-2F54-47BDAE04CA93}"/>
              </a:ext>
            </a:extLst>
          </p:cNvPr>
          <p:cNvPicPr>
            <a:picLocks noChangeAspect="1"/>
          </p:cNvPicPr>
          <p:nvPr/>
        </p:nvPicPr>
        <p:blipFill>
          <a:blip r:embed="rId12">
            <a:extLst>
              <a:ext uri="{28A0092B-C50C-407E-A947-70E740481C1C}">
                <a14:useLocalDpi xmlns:a14="http://schemas.microsoft.com/office/drawing/2010/main" val="0"/>
              </a:ext>
            </a:extLst>
          </a:blip>
          <a:srcRect/>
          <a:stretch/>
        </p:blipFill>
        <p:spPr>
          <a:xfrm>
            <a:off x="6172200" y="1791305"/>
            <a:ext cx="2057400" cy="1371600"/>
          </a:xfrm>
          <a:prstGeom prst="rect">
            <a:avLst/>
          </a:prstGeom>
          <a:ln w="76200">
            <a:solidFill>
              <a:schemeClr val="bg1"/>
            </a:solidFill>
          </a:ln>
          <a:effectLst/>
        </p:spPr>
      </p:pic>
      <p:pic>
        <p:nvPicPr>
          <p:cNvPr id="6" name="Picture 5">
            <a:extLst>
              <a:ext uri="{FF2B5EF4-FFF2-40B4-BE49-F238E27FC236}">
                <a16:creationId xmlns:a16="http://schemas.microsoft.com/office/drawing/2014/main" id="{7994EE6C-1366-DCB3-FF81-02B177CFEE8B}"/>
              </a:ext>
            </a:extLst>
          </p:cNvPr>
          <p:cNvPicPr>
            <a:picLocks noChangeAspect="1"/>
          </p:cNvPicPr>
          <p:nvPr/>
        </p:nvPicPr>
        <p:blipFill>
          <a:blip r:embed="rId13">
            <a:extLst>
              <a:ext uri="{28A0092B-C50C-407E-A947-70E740481C1C}">
                <a14:useLocalDpi xmlns:a14="http://schemas.microsoft.com/office/drawing/2010/main" val="0"/>
              </a:ext>
            </a:extLst>
          </a:blip>
          <a:srcRect/>
          <a:stretch/>
        </p:blipFill>
        <p:spPr>
          <a:xfrm>
            <a:off x="4038600" y="1791305"/>
            <a:ext cx="2057400" cy="1371600"/>
          </a:xfrm>
          <a:prstGeom prst="rect">
            <a:avLst/>
          </a:prstGeom>
          <a:ln w="76200">
            <a:solidFill>
              <a:schemeClr val="bg1"/>
            </a:solidFill>
          </a:ln>
          <a:effectLst/>
        </p:spPr>
      </p:pic>
    </p:spTree>
    <p:extLst>
      <p:ext uri="{BB962C8B-B14F-4D97-AF65-F5344CB8AC3E}">
        <p14:creationId xmlns:p14="http://schemas.microsoft.com/office/powerpoint/2010/main" val="3431411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931</TotalTime>
  <Words>216</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Lucida Sans</vt:lpstr>
      <vt:lpstr>Office Theme</vt:lpstr>
      <vt:lpstr>Home on the Mixson Park!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67</cp:revision>
  <dcterms:created xsi:type="dcterms:W3CDTF">2006-08-16T00:00:00Z</dcterms:created>
  <dcterms:modified xsi:type="dcterms:W3CDTF">2022-12-13T17:54:18Z</dcterms:modified>
</cp:coreProperties>
</file>