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37" d="100"/>
          <a:sy n="37" d="100"/>
        </p:scale>
        <p:origin x="2502" y="66"/>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a:t>Click to edit Master title style</a:t>
            </a:r>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a:t>Click to edit Master title style</a:t>
            </a:r>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8/17/2018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8/17/2018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a:t>Click to edit Master title style</a:t>
            </a:r>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a:t>Click to edit Master title style</a:t>
            </a:r>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8/17/2018</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431" y="0"/>
            <a:ext cx="7769539" cy="4372074"/>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1814" y="4393047"/>
            <a:ext cx="7772400" cy="874435"/>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endParaRPr lang="en-US" sz="2400" dirty="0">
              <a:solidFill>
                <a:schemeClr val="bg2">
                  <a:lumMod val="50000"/>
                </a:schemeClr>
              </a:solidFill>
              <a:latin typeface="Palatino Linotype" panose="02040502050505030304" pitchFamily="18" charset="0"/>
            </a:endParaRPr>
          </a:p>
          <a:p>
            <a:pPr algn="ctr"/>
            <a:r>
              <a:rPr lang="en-US" sz="2400" dirty="0">
                <a:solidFill>
                  <a:schemeClr val="bg2">
                    <a:lumMod val="50000"/>
                  </a:schemeClr>
                </a:solidFill>
                <a:latin typeface="Palatino Linotype" panose="02040502050505030304" pitchFamily="18" charset="0"/>
              </a:rPr>
              <a:t>4474 S Oyster Bill Road</a:t>
            </a:r>
          </a:p>
          <a:p>
            <a:pPr algn="ctr"/>
            <a:r>
              <a:rPr lang="en-US" sz="1800" dirty="0">
                <a:solidFill>
                  <a:schemeClr val="bg2">
                    <a:lumMod val="50000"/>
                  </a:schemeClr>
                </a:solidFill>
                <a:latin typeface="Palatino Linotype" panose="02040502050505030304" pitchFamily="18" charset="0"/>
              </a:rPr>
              <a:t>Oyster Factor Court ~ </a:t>
            </a:r>
            <a:r>
              <a:rPr lang="en-US" sz="1800" dirty="0" err="1">
                <a:solidFill>
                  <a:schemeClr val="bg2">
                    <a:lumMod val="50000"/>
                  </a:schemeClr>
                </a:solidFill>
                <a:latin typeface="Palatino Linotype" panose="02040502050505030304" pitchFamily="18" charset="0"/>
              </a:rPr>
              <a:t>Meggett</a:t>
            </a:r>
            <a:r>
              <a:rPr lang="en-US" sz="1800" dirty="0">
                <a:solidFill>
                  <a:schemeClr val="bg2">
                    <a:lumMod val="50000"/>
                  </a:schemeClr>
                </a:solidFill>
                <a:latin typeface="Palatino Linotype" panose="02040502050505030304" pitchFamily="18" charset="0"/>
              </a:rPr>
              <a:t>, SC 29449 ~ MLS# 18015267 ~ $899,900</a:t>
            </a:r>
          </a:p>
        </p:txBody>
      </p:sp>
      <p:sp>
        <p:nvSpPr>
          <p:cNvPr id="8" name="Double Brace 7"/>
          <p:cNvSpPr/>
          <p:nvPr/>
        </p:nvSpPr>
        <p:spPr>
          <a:xfrm rot="5400000">
            <a:off x="-5718275" y="6667500"/>
            <a:ext cx="7467600" cy="3276600"/>
          </a:xfrm>
          <a:prstGeom prst="bracePair">
            <a:avLst>
              <a:gd name="adj" fmla="val 3799"/>
            </a:avLst>
          </a:prstGeom>
          <a:ln>
            <a:solidFill>
              <a:schemeClr val="bg2">
                <a:lumMod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Subtitle 2"/>
          <p:cNvSpPr>
            <a:spLocks noGrp="1"/>
          </p:cNvSpPr>
          <p:nvPr>
            <p:ph type="subTitle" idx="1"/>
          </p:nvPr>
        </p:nvSpPr>
        <p:spPr>
          <a:xfrm>
            <a:off x="1832238" y="5392134"/>
            <a:ext cx="4113176" cy="6777965"/>
          </a:xfrm>
        </p:spPr>
        <p:txBody>
          <a:bodyPr anchor="ctr">
            <a:noAutofit/>
          </a:bodyPr>
          <a:lstStyle/>
          <a:p>
            <a:r>
              <a:rPr lang="en-US" sz="1300" dirty="0">
                <a:solidFill>
                  <a:schemeClr val="bg2">
                    <a:lumMod val="25000"/>
                  </a:schemeClr>
                </a:solidFill>
                <a:latin typeface="Palatino Linotype" panose="02040502050505030304" pitchFamily="18" charset="0"/>
                <a:cs typeface="Times New Roman" panose="02020603050405020304" pitchFamily="18" charset="0"/>
              </a:rPr>
              <a:t>Waterfront living on the Wadmalaw River awaits you with this serene and private setting in </a:t>
            </a:r>
            <a:r>
              <a:rPr lang="en-US" sz="1300" dirty="0" err="1">
                <a:solidFill>
                  <a:schemeClr val="bg2">
                    <a:lumMod val="25000"/>
                  </a:schemeClr>
                </a:solidFill>
                <a:latin typeface="Palatino Linotype" panose="02040502050505030304" pitchFamily="18" charset="0"/>
                <a:cs typeface="Times New Roman" panose="02020603050405020304" pitchFamily="18" charset="0"/>
              </a:rPr>
              <a:t>Yonges</a:t>
            </a:r>
            <a:r>
              <a:rPr lang="en-US" sz="1300" dirty="0">
                <a:solidFill>
                  <a:schemeClr val="bg2">
                    <a:lumMod val="25000"/>
                  </a:schemeClr>
                </a:solidFill>
                <a:latin typeface="Palatino Linotype" panose="02040502050505030304" pitchFamily="18" charset="0"/>
                <a:cs typeface="Times New Roman" panose="02020603050405020304" pitchFamily="18" charset="0"/>
              </a:rPr>
              <a:t> Island. Bring along your water vessel and place it onto the boat lift at the end of the gorgeous dock so you can have deep water access within minutes from your very own backyard. Launch a kayak from the floating dock, go crabbing or enjoy cocktails and a nice meal in the covered pavilion portion of the dock. The water views from the expansive back deck, the master suite and throughout the house are ones that you'll love to come home to everyday. The peacefulness found in this location will make everyday feel like vacation. The open floor plan features high ceilings, hardwood floors, a wet bar in the living room, fireplace in the office and an elevator. This home is incredible!</a:t>
            </a:r>
          </a:p>
          <a:p>
            <a:endParaRPr lang="en-US" sz="1300" dirty="0">
              <a:solidFill>
                <a:schemeClr val="bg2">
                  <a:lumMod val="25000"/>
                </a:schemeClr>
              </a:solidFill>
              <a:latin typeface="Palatino Linotype" panose="02040502050505030304" pitchFamily="18" charset="0"/>
              <a:cs typeface="Times New Roman" panose="02020603050405020304" pitchFamily="18" charset="0"/>
            </a:endParaRPr>
          </a:p>
          <a:p>
            <a:r>
              <a:rPr lang="en-US" sz="1300" b="1" u="sng" dirty="0">
                <a:solidFill>
                  <a:schemeClr val="bg2">
                    <a:lumMod val="25000"/>
                  </a:schemeClr>
                </a:solidFill>
                <a:latin typeface="Palatino Linotype" panose="02040502050505030304" pitchFamily="18" charset="0"/>
                <a:cs typeface="Times New Roman" panose="02020603050405020304" pitchFamily="18" charset="0"/>
              </a:rPr>
              <a:t>Additional features include:</a:t>
            </a:r>
          </a:p>
          <a:p>
            <a:pPr marL="171450" indent="-171450" algn="l">
              <a:buFont typeface="Arial" panose="020B0604020202020204" pitchFamily="34" charset="0"/>
              <a:buChar char="•"/>
            </a:pPr>
            <a:r>
              <a:rPr lang="en-US" sz="1300" dirty="0">
                <a:solidFill>
                  <a:schemeClr val="bg2">
                    <a:lumMod val="25000"/>
                  </a:schemeClr>
                </a:solidFill>
                <a:latin typeface="Palatino Linotype" panose="02040502050505030304" pitchFamily="18" charset="0"/>
                <a:cs typeface="Times New Roman" panose="02020603050405020304" pitchFamily="18" charset="0"/>
              </a:rPr>
              <a:t>Dining room has hardwood floors with a beautiful in-law and a tray ceiling</a:t>
            </a:r>
          </a:p>
          <a:p>
            <a:pPr marL="171450" indent="-171450" algn="l">
              <a:buFont typeface="Arial" panose="020B0604020202020204" pitchFamily="34" charset="0"/>
              <a:buChar char="•"/>
            </a:pPr>
            <a:r>
              <a:rPr lang="en-US" sz="1300" dirty="0">
                <a:solidFill>
                  <a:schemeClr val="bg2">
                    <a:lumMod val="25000"/>
                  </a:schemeClr>
                </a:solidFill>
                <a:latin typeface="Palatino Linotype" panose="02040502050505030304" pitchFamily="18" charset="0"/>
                <a:cs typeface="Times New Roman" panose="02020603050405020304" pitchFamily="18" charset="0"/>
              </a:rPr>
              <a:t>Master bedroom has a tray ceiling, two walk-in closets and a sitting area or reading nook with water views</a:t>
            </a:r>
          </a:p>
          <a:p>
            <a:pPr marL="171450" indent="-171450" algn="l">
              <a:buFont typeface="Arial" panose="020B0604020202020204" pitchFamily="34" charset="0"/>
              <a:buChar char="•"/>
            </a:pPr>
            <a:r>
              <a:rPr lang="en-US" sz="1300" dirty="0">
                <a:solidFill>
                  <a:schemeClr val="bg2">
                    <a:lumMod val="25000"/>
                  </a:schemeClr>
                </a:solidFill>
                <a:latin typeface="Palatino Linotype" panose="02040502050505030304" pitchFamily="18" charset="0"/>
                <a:cs typeface="Times New Roman" panose="02020603050405020304" pitchFamily="18" charset="0"/>
              </a:rPr>
              <a:t>Master bath has a dual vanity, walk-in shower and soaking tub</a:t>
            </a:r>
          </a:p>
          <a:p>
            <a:pPr marL="171450" indent="-171450" algn="l">
              <a:buFont typeface="Arial" panose="020B0604020202020204" pitchFamily="34" charset="0"/>
              <a:buChar char="•"/>
            </a:pPr>
            <a:r>
              <a:rPr lang="en-US" sz="1300" dirty="0">
                <a:solidFill>
                  <a:schemeClr val="bg2">
                    <a:lumMod val="25000"/>
                  </a:schemeClr>
                </a:solidFill>
                <a:latin typeface="Palatino Linotype" panose="02040502050505030304" pitchFamily="18" charset="0"/>
                <a:cs typeface="Times New Roman" panose="02020603050405020304" pitchFamily="18" charset="0"/>
              </a:rPr>
              <a:t>Massive FROG/bonus room area with great view and an </a:t>
            </a:r>
            <a:r>
              <a:rPr lang="en-US" sz="1300" dirty="0" err="1">
                <a:solidFill>
                  <a:schemeClr val="bg2">
                    <a:lumMod val="25000"/>
                  </a:schemeClr>
                </a:solidFill>
                <a:latin typeface="Palatino Linotype" panose="02040502050505030304" pitchFamily="18" charset="0"/>
                <a:cs typeface="Times New Roman" panose="02020603050405020304" pitchFamily="18" charset="0"/>
              </a:rPr>
              <a:t>en</a:t>
            </a:r>
            <a:r>
              <a:rPr lang="en-US" sz="1300" dirty="0">
                <a:solidFill>
                  <a:schemeClr val="bg2">
                    <a:lumMod val="25000"/>
                  </a:schemeClr>
                </a:solidFill>
                <a:latin typeface="Palatino Linotype" panose="02040502050505030304" pitchFamily="18" charset="0"/>
                <a:cs typeface="Times New Roman" panose="02020603050405020304" pitchFamily="18" charset="0"/>
              </a:rPr>
              <a:t>-suite full bath</a:t>
            </a:r>
          </a:p>
          <a:p>
            <a:pPr marL="171450" indent="-171450" algn="l">
              <a:buFont typeface="Arial" panose="020B0604020202020204" pitchFamily="34" charset="0"/>
              <a:buChar char="•"/>
            </a:pPr>
            <a:r>
              <a:rPr lang="en-US" sz="1300" dirty="0">
                <a:solidFill>
                  <a:schemeClr val="bg2">
                    <a:lumMod val="25000"/>
                  </a:schemeClr>
                </a:solidFill>
                <a:latin typeface="Palatino Linotype" panose="02040502050505030304" pitchFamily="18" charset="0"/>
                <a:cs typeface="Times New Roman" panose="02020603050405020304" pitchFamily="18" charset="0"/>
              </a:rPr>
              <a:t>Amazing storage space and workshop on the ground level</a:t>
            </a:r>
            <a:endParaRPr lang="en-US" sz="1300" i="1" dirty="0">
              <a:solidFill>
                <a:schemeClr val="bg2">
                  <a:lumMod val="25000"/>
                </a:schemeClr>
              </a:solidFill>
              <a:latin typeface="Palatino Linotype" panose="02040502050505030304" pitchFamily="18" charset="0"/>
              <a:cs typeface="Times New Roman" panose="02020603050405020304" pitchFamily="18" charset="0"/>
            </a:endParaRPr>
          </a:p>
          <a:p>
            <a:endParaRPr lang="en-US" sz="1300" i="1" dirty="0">
              <a:solidFill>
                <a:schemeClr val="bg2">
                  <a:lumMod val="25000"/>
                </a:schemeClr>
              </a:solidFill>
              <a:latin typeface="Palatino Linotype" panose="02040502050505030304" pitchFamily="18" charset="0"/>
              <a:cs typeface="Times New Roman" panose="02020603050405020304" pitchFamily="18" charset="0"/>
            </a:endParaRPr>
          </a:p>
          <a:p>
            <a:r>
              <a:rPr lang="en-US" sz="1300" i="1" dirty="0">
                <a:solidFill>
                  <a:schemeClr val="bg2">
                    <a:lumMod val="25000"/>
                  </a:schemeClr>
                </a:solidFill>
                <a:latin typeface="Palatino Linotype" panose="02040502050505030304" pitchFamily="18" charset="0"/>
                <a:cs typeface="Times New Roman" panose="02020603050405020304" pitchFamily="18" charset="0"/>
              </a:rPr>
              <a:t>Book your showing today!</a:t>
            </a:r>
          </a:p>
        </p:txBody>
      </p:sp>
      <p:sp>
        <p:nvSpPr>
          <p:cNvPr id="5" name="Rectangle 4"/>
          <p:cNvSpPr/>
          <p:nvPr/>
        </p:nvSpPr>
        <p:spPr>
          <a:xfrm>
            <a:off x="-4182" y="0"/>
            <a:ext cx="7776582" cy="707886"/>
          </a:xfrm>
          <a:prstGeom prst="rect">
            <a:avLst/>
          </a:prstGeom>
        </p:spPr>
        <p:txBody>
          <a:bodyPr wrap="square">
            <a:spAutoFit/>
          </a:bodyPr>
          <a:lstStyle/>
          <a:p>
            <a:r>
              <a:rPr lang="en-US" sz="4000" dirty="0">
                <a:ln w="3175">
                  <a:noFill/>
                </a:ln>
                <a:solidFill>
                  <a:schemeClr val="bg2">
                    <a:lumMod val="50000"/>
                  </a:schemeClr>
                </a:solidFill>
                <a:effectLst>
                  <a:outerShdw blurRad="38100" dist="38100" dir="2700000" algn="tl">
                    <a:srgbClr val="000000">
                      <a:alpha val="43137"/>
                    </a:srgbClr>
                  </a:outerShdw>
                </a:effectLst>
                <a:latin typeface="Edwardian Script ITC" panose="030303020407070D0804" pitchFamily="66" charset="0"/>
                <a:cs typeface="Times New Roman" panose="02020603050405020304" pitchFamily="18" charset="0"/>
              </a:rPr>
              <a:t>Deep Water Super Low Price</a:t>
            </a:r>
            <a:endParaRPr lang="en-US" sz="4000" dirty="0">
              <a:ln w="3175">
                <a:noFill/>
              </a:ln>
              <a:solidFill>
                <a:schemeClr val="bg2">
                  <a:lumMod val="50000"/>
                </a:schemeClr>
              </a:solidFill>
              <a:effectLst>
                <a:outerShdw blurRad="38100" dist="38100" dir="2700000" algn="tl">
                  <a:srgbClr val="000000">
                    <a:alpha val="43137"/>
                  </a:srgbClr>
                </a:outerShdw>
              </a:effectLst>
              <a:latin typeface="Edwardian Script ITC" panose="030303020407070D0804" pitchFamily="66" charset="0"/>
            </a:endParaRPr>
          </a:p>
        </p:txBody>
      </p:sp>
      <p:pic>
        <p:nvPicPr>
          <p:cNvPr id="6" name="Picture 5"/>
          <p:cNvPicPr>
            <a:picLocks noChangeAspect="1"/>
          </p:cNvPicPr>
          <p:nvPr/>
        </p:nvPicPr>
        <p:blipFill rotWithShape="1">
          <a:blip r:embed="rId3" cstate="print">
            <a:extLst>
              <a:ext uri="{28A0092B-C50C-407E-A947-70E740481C1C}">
                <a14:useLocalDpi xmlns:a14="http://schemas.microsoft.com/office/drawing/2010/main" val="0"/>
              </a:ext>
            </a:extLst>
          </a:blip>
          <a:srcRect r="9303" b="11067"/>
          <a:stretch/>
        </p:blipFill>
        <p:spPr>
          <a:xfrm>
            <a:off x="8382000" y="3067050"/>
            <a:ext cx="1905000" cy="1428750"/>
          </a:xfrm>
          <a:prstGeom prst="ellipse">
            <a:avLst/>
          </a:prstGeom>
          <a:ln w="63500" cap="rnd">
            <a:solidFill>
              <a:srgbClr val="333333"/>
            </a:solidFill>
          </a:ln>
          <a:effectLst>
            <a:outerShdw blurRad="50800" dist="38100" dir="5400000" algn="t" rotWithShape="0">
              <a:prstClr val="black">
                <a:alpha val="40000"/>
              </a:prstClr>
            </a:outerShdw>
          </a:effectLst>
          <a:scene3d>
            <a:camera prst="orthographicFront"/>
            <a:lightRig rig="contrasting" dir="t">
              <a:rot lat="0" lon="0" rev="3000000"/>
            </a:lightRig>
          </a:scene3d>
          <a:sp3d contourW="7620">
            <a:bevelT w="95250" h="31750"/>
            <a:contourClr>
              <a:srgbClr val="333333"/>
            </a:contourClr>
          </a:sp3d>
        </p:spPr>
      </p:pic>
      <p:sp>
        <p:nvSpPr>
          <p:cNvPr id="7" name="Right Brace 6"/>
          <p:cNvSpPr/>
          <p:nvPr/>
        </p:nvSpPr>
        <p:spPr>
          <a:xfrm rot="16200000">
            <a:off x="-1981742" y="2519499"/>
            <a:ext cx="228599" cy="3419200"/>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1814" y="12344400"/>
            <a:ext cx="7772400" cy="45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solidFill>
                  <a:schemeClr val="tx1"/>
                </a:solidFill>
                <a:latin typeface="Palatino Linotype" panose="02040502050505030304" pitchFamily="18" charset="0"/>
              </a:rPr>
              <a:t>Chip Walsh     chip@mattoneillteam.com     843-822-4663</a:t>
            </a:r>
          </a:p>
        </p:txBody>
      </p:sp>
      <p:pic>
        <p:nvPicPr>
          <p:cNvPr id="10" name="Picture 9"/>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0" y="6815686"/>
            <a:ext cx="1828800" cy="1216152"/>
          </a:xfrm>
          <a:prstGeom prst="rect">
            <a:avLst/>
          </a:prstGeom>
        </p:spPr>
      </p:pic>
      <p:pic>
        <p:nvPicPr>
          <p:cNvPr id="11" name="Picture 10"/>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0" y="5433508"/>
            <a:ext cx="1828800" cy="1216152"/>
          </a:xfrm>
          <a:prstGeom prst="rect">
            <a:avLst/>
          </a:prstGeom>
        </p:spPr>
      </p:pic>
      <p:pic>
        <p:nvPicPr>
          <p:cNvPr id="14" name="Picture 13"/>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0" y="10962220"/>
            <a:ext cx="1828800" cy="1216152"/>
          </a:xfrm>
          <a:prstGeom prst="rect">
            <a:avLst/>
          </a:prstGeom>
        </p:spPr>
      </p:pic>
      <p:sp>
        <p:nvSpPr>
          <p:cNvPr id="2" name="Rectangle 1"/>
          <p:cNvSpPr/>
          <p:nvPr/>
        </p:nvSpPr>
        <p:spPr>
          <a:xfrm>
            <a:off x="-4038600" y="25975"/>
            <a:ext cx="3880757" cy="584775"/>
          </a:xfrm>
          <a:prstGeom prst="rect">
            <a:avLst/>
          </a:prstGeom>
        </p:spPr>
        <p:txBody>
          <a:bodyPr wrap="square">
            <a:spAutoFit/>
          </a:bodyPr>
          <a:lstStyle/>
          <a:p>
            <a:r>
              <a:rPr lang="en-US" sz="3200" b="1" dirty="0" err="1">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Parkshore</a:t>
            </a:r>
            <a:r>
              <a:rPr lang="en-US" sz="3200" b="1" dirty="0">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 </a:t>
            </a:r>
            <a:r>
              <a:rPr lang="en-US" sz="3200" b="1" dirty="0" err="1">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Marshfront</a:t>
            </a:r>
            <a:endParaRPr lang="en-US" sz="2800" dirty="0">
              <a:ln>
                <a:solidFill>
                  <a:srgbClr val="C00000"/>
                </a:solidFill>
              </a:ln>
              <a:solidFill>
                <a:srgbClr val="C00000"/>
              </a:solidFill>
            </a:endParaRPr>
          </a:p>
        </p:txBody>
      </p:sp>
      <p:pic>
        <p:nvPicPr>
          <p:cNvPr id="18" name="Picture 17"/>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0" y="8197864"/>
            <a:ext cx="1828800" cy="1216152"/>
          </a:xfrm>
          <a:prstGeom prst="rect">
            <a:avLst/>
          </a:prstGeom>
        </p:spPr>
      </p:pic>
      <p:pic>
        <p:nvPicPr>
          <p:cNvPr id="21" name="Picture 20"/>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2286" y="9580042"/>
            <a:ext cx="1824228" cy="1216152"/>
          </a:xfrm>
          <a:prstGeom prst="rect">
            <a:avLst/>
          </a:prstGeom>
        </p:spPr>
      </p:pic>
      <p:pic>
        <p:nvPicPr>
          <p:cNvPr id="22" name="Picture 21"/>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5943600" y="6815686"/>
            <a:ext cx="1828800" cy="1216152"/>
          </a:xfrm>
          <a:prstGeom prst="rect">
            <a:avLst/>
          </a:prstGeom>
        </p:spPr>
      </p:pic>
      <p:pic>
        <p:nvPicPr>
          <p:cNvPr id="23" name="Picture 22"/>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5943600" y="5433508"/>
            <a:ext cx="1828800" cy="1216152"/>
          </a:xfrm>
          <a:prstGeom prst="rect">
            <a:avLst/>
          </a:prstGeom>
        </p:spPr>
      </p:pic>
      <p:pic>
        <p:nvPicPr>
          <p:cNvPr id="24" name="Picture 23"/>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5943600" y="10962220"/>
            <a:ext cx="1828800" cy="1216152"/>
          </a:xfrm>
          <a:prstGeom prst="rect">
            <a:avLst/>
          </a:prstGeom>
        </p:spPr>
      </p:pic>
      <p:pic>
        <p:nvPicPr>
          <p:cNvPr id="25" name="Picture 24"/>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5943600" y="8197864"/>
            <a:ext cx="1828800" cy="1216152"/>
          </a:xfrm>
          <a:prstGeom prst="rect">
            <a:avLst/>
          </a:prstGeom>
        </p:spPr>
      </p:pic>
      <p:pic>
        <p:nvPicPr>
          <p:cNvPr id="26" name="Picture 25"/>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5943600" y="9580042"/>
            <a:ext cx="1828800" cy="1216152"/>
          </a:xfrm>
          <a:prstGeom prst="rect">
            <a:avLst/>
          </a:prstGeom>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299</TotalTime>
  <Words>262</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Edwardian Script ITC</vt:lpstr>
      <vt:lpstr>Palatino Linotype</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35</cp:revision>
  <dcterms:created xsi:type="dcterms:W3CDTF">2006-08-16T00:00:00Z</dcterms:created>
  <dcterms:modified xsi:type="dcterms:W3CDTF">2018-08-17T16:54:28Z</dcterms:modified>
</cp:coreProperties>
</file>