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1488"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7/6/2017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Blur radius="20"/>
                    </a14:imgEffect>
                    <a14:imgEffect>
                      <a14:brightnessContrast bright="20000"/>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1734" y="609600"/>
            <a:ext cx="4613760" cy="3080117"/>
          </a:xfrm>
          <a:prstGeom prst="rect">
            <a:avLst/>
          </a:prstGeom>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985" y="5471160"/>
            <a:ext cx="7315198" cy="2514600"/>
          </a:xfrm>
        </p:spPr>
        <p:txBody>
          <a:bodyPr anchor="ctr">
            <a:noAutofit/>
          </a:bodyPr>
          <a:lstStyle/>
          <a:p>
            <a:r>
              <a:rPr lang="en-US" sz="1300" dirty="0">
                <a:effectLst>
                  <a:outerShdw blurRad="38100" dist="38100" dir="2700000" algn="tl">
                    <a:srgbClr val="000000">
                      <a:alpha val="43137"/>
                    </a:srgbClr>
                  </a:outerShdw>
                </a:effectLst>
                <a:latin typeface="Trebuchet MS" panose="020B0603020202020204" pitchFamily="34" charset="0"/>
              </a:rPr>
              <a:t>Welcome home-great family home close to Daniel Island, Mt. Pleasant, beaches, and I-526! Open floor plan &amp; low maintenance living-check out the stained concrete floors downstairs. Enter the home and see the flex space that could be used as an office, reading room, or second living area as well as a dining area with plenty of room for entertaining &amp; gatherings. The rear of the home includes the kitchen and den where family and guests will want to linger. The kitchen is spacious with stainless appliances and plenty of storage for all of the chefs out there. There is also an eat-in area, a half bath, and doors to the outside and the two car garage. Relax outside on the patio or grill out in your fenced in backyard. Upstairs you will find a large master bedroom with a tray ceiling and a great master bath and walk-in closet. There are three other bedrooms and upstairs bathroom. Large laundry room upstairs for convenience, and plenty of space in the hall for a children's area and reading nook. The new HS is slated to open in August and it is a STEAM school! Check out all this house has to offer.</a:t>
            </a:r>
            <a:endParaRPr lang="en-US" sz="1300" b="1" dirty="0">
              <a:effectLst>
                <a:outerShdw blurRad="38100" dist="38100" dir="2700000" algn="tl">
                  <a:srgbClr val="000000">
                    <a:alpha val="43137"/>
                  </a:srgbClr>
                </a:outerShdw>
              </a:effectLst>
              <a:latin typeface="Rage Italic" panose="03070502040507070304" pitchFamily="66" charset="0"/>
            </a:endParaRPr>
          </a:p>
        </p:txBody>
      </p:sp>
      <p:sp>
        <p:nvSpPr>
          <p:cNvPr id="17" name="Rectangle 16"/>
          <p:cNvSpPr/>
          <p:nvPr/>
        </p:nvSpPr>
        <p:spPr>
          <a:xfrm>
            <a:off x="1" y="9078444"/>
            <a:ext cx="7315199" cy="823302"/>
          </a:xfrm>
          <a:prstGeom prst="rect">
            <a:avLst/>
          </a:prstGeom>
        </p:spPr>
        <p:txBody>
          <a:bodyPr wrap="square">
            <a:spAutoFit/>
          </a:bodyPr>
          <a:lstStyle/>
          <a:p>
            <a:pPr algn="ctr"/>
            <a:r>
              <a:rPr lang="en-US" sz="1600" dirty="0">
                <a:latin typeface="Trebuchet MS" panose="020B0603020202020204" pitchFamily="34" charset="0"/>
              </a:rPr>
              <a:t>Andrea Ulmer</a:t>
            </a:r>
          </a:p>
          <a:p>
            <a:pPr algn="ctr"/>
            <a:r>
              <a:rPr lang="en-US" sz="1050" dirty="0">
                <a:latin typeface="Trebuchet MS" panose="020B0603020202020204" pitchFamily="34" charset="0"/>
              </a:rPr>
              <a:t>(843) 670-6341</a:t>
            </a:r>
          </a:p>
          <a:p>
            <a:pPr algn="ctr"/>
            <a:r>
              <a:rPr lang="en-US" sz="1050" dirty="0">
                <a:latin typeface="Trebuchet MS" panose="020B0603020202020204" pitchFamily="34" charset="0"/>
              </a:rPr>
              <a:t>aulmer@carolinaone.com</a:t>
            </a:r>
            <a:br>
              <a:rPr lang="en-US" sz="1050" dirty="0">
                <a:latin typeface="Trebuchet MS" panose="020B0603020202020204" pitchFamily="34" charset="0"/>
              </a:rPr>
            </a:br>
            <a:r>
              <a:rPr lang="en-US" sz="1050" dirty="0">
                <a:latin typeface="Trebuchet MS" panose="020B0603020202020204" pitchFamily="34" charset="0"/>
              </a:rPr>
              <a:t>www.andreaulmer.com</a:t>
            </a: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latin typeface="Trebuchet MS" panose="020B0603020202020204" pitchFamily="34" charset="0"/>
              </a:rPr>
              <a:t>Carolina One Real Estate :: 628 Long Point Rd :: Mt Pleasant, SC 29464-3032</a:t>
            </a:r>
          </a:p>
        </p:txBody>
      </p:sp>
      <p:sp>
        <p:nvSpPr>
          <p:cNvPr id="23" name="Rectangle 22"/>
          <p:cNvSpPr/>
          <p:nvPr/>
        </p:nvSpPr>
        <p:spPr>
          <a:xfrm>
            <a:off x="-18985" y="-6004"/>
            <a:ext cx="7315198" cy="646331"/>
          </a:xfrm>
          <a:prstGeom prst="rect">
            <a:avLst/>
          </a:prstGeom>
        </p:spPr>
        <p:txBody>
          <a:bodyPr wrap="square">
            <a:spAutoFit/>
          </a:bodyPr>
          <a:lstStyle/>
          <a:p>
            <a:pPr algn="ctr"/>
            <a:r>
              <a:rPr lang="en-US" sz="3600" dirty="0">
                <a:solidFill>
                  <a:schemeClr val="bg1"/>
                </a:solidFill>
                <a:effectLst>
                  <a:outerShdw blurRad="38100" dist="38100" dir="2700000" algn="tl">
                    <a:srgbClr val="000000">
                      <a:alpha val="43137"/>
                    </a:srgbClr>
                  </a:outerShdw>
                </a:effectLst>
                <a:latin typeface="Rage Italic" panose="03070502040507070304" pitchFamily="66" charset="0"/>
              </a:rPr>
              <a:t>Great Home in the Retreat at Beresford!</a:t>
            </a:r>
            <a:endParaRPr lang="en-US" sz="2400" i="1" dirty="0">
              <a:solidFill>
                <a:schemeClr val="bg1"/>
              </a:solidFill>
              <a:effectLst>
                <a:outerShdw blurRad="38100" dist="38100" dir="2700000" algn="tl">
                  <a:srgbClr val="000000">
                    <a:alpha val="43137"/>
                  </a:srgbClr>
                </a:outerShdw>
              </a:effectLst>
              <a:latin typeface="Rage Italic" panose="03070502040507070304" pitchFamily="66"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956" y="9224746"/>
            <a:ext cx="1000889" cy="688111"/>
          </a:xfrm>
          <a:prstGeom prst="rect">
            <a:avLst/>
          </a:prstGeom>
        </p:spPr>
      </p:pic>
      <p:sp>
        <p:nvSpPr>
          <p:cNvPr id="2" name="Title 1"/>
          <p:cNvSpPr>
            <a:spLocks noGrp="1"/>
          </p:cNvSpPr>
          <p:nvPr>
            <p:ph type="ctrTitle"/>
          </p:nvPr>
        </p:nvSpPr>
        <p:spPr>
          <a:xfrm>
            <a:off x="-25337" y="3733800"/>
            <a:ext cx="7327903" cy="77021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448 Sanders Farm Lane</a:t>
            </a:r>
            <a:br>
              <a:rPr lang="en-US" sz="2800" b="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b="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Retreat at Beresford :: Wando :: MLS# 17017431 :: $375,000</a:t>
            </a:r>
            <a:endParaRPr lang="en-US" sz="1200" b="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5" name="Diagonal Stripe 4"/>
          <p:cNvSpPr/>
          <p:nvPr/>
        </p:nvSpPr>
        <p:spPr>
          <a:xfrm rot="5400000">
            <a:off x="7541437" y="342900"/>
            <a:ext cx="1676399" cy="1447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971626">
            <a:off x="7818899" y="673955"/>
            <a:ext cx="1431802" cy="369332"/>
          </a:xfrm>
          <a:prstGeom prst="rect">
            <a:avLst/>
          </a:prstGeom>
          <a:noFill/>
        </p:spPr>
        <p:txBody>
          <a:bodyPr wrap="none" rtlCol="0">
            <a:spAutoFit/>
          </a:bodyPr>
          <a:lstStyle/>
          <a:p>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$1,250,000</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2838" y="9073320"/>
            <a:ext cx="657999" cy="990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9636" y="2895600"/>
            <a:ext cx="1188720" cy="80620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4805" y="4572000"/>
            <a:ext cx="1097280" cy="731520"/>
          </a:xfrm>
          <a:prstGeom prst="rect">
            <a:avLst/>
          </a:prstGeom>
          <a:ln w="3175">
            <a:solidFill>
              <a:schemeClr val="bg1"/>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7892" y="4572000"/>
            <a:ext cx="1097279" cy="731519"/>
          </a:xfrm>
          <a:prstGeom prst="rect">
            <a:avLst/>
          </a:prstGeom>
          <a:ln w="3175">
            <a:solidFill>
              <a:schemeClr val="bg1"/>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1720" y="4572000"/>
            <a:ext cx="1097280" cy="731520"/>
          </a:xfrm>
          <a:prstGeom prst="rect">
            <a:avLst/>
          </a:prstGeom>
          <a:ln w="3175">
            <a:solidFill>
              <a:schemeClr val="bg1"/>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0978" y="4572000"/>
            <a:ext cx="1097280" cy="731520"/>
          </a:xfrm>
          <a:prstGeom prst="rect">
            <a:avLst/>
          </a:prstGeom>
          <a:ln w="3175">
            <a:solidFill>
              <a:schemeClr val="bg1"/>
            </a:solidFill>
          </a:ln>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50" y="4572000"/>
            <a:ext cx="1097280" cy="732537"/>
          </a:xfrm>
          <a:prstGeom prst="rect">
            <a:avLst/>
          </a:prstGeom>
          <a:ln w="3175">
            <a:solidFill>
              <a:schemeClr val="bg1"/>
            </a:solidFill>
          </a:ln>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4064" y="4572000"/>
            <a:ext cx="1097280" cy="731520"/>
          </a:xfrm>
          <a:prstGeom prst="rect">
            <a:avLst/>
          </a:prstGeom>
          <a:ln w="3175">
            <a:solidFill>
              <a:schemeClr val="bg1"/>
            </a:solidFill>
          </a:ln>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24805" y="8153400"/>
            <a:ext cx="1097280" cy="731520"/>
          </a:xfrm>
          <a:prstGeom prst="rect">
            <a:avLst/>
          </a:prstGeom>
          <a:ln w="3175">
            <a:solidFill>
              <a:schemeClr val="bg1"/>
            </a:solidFill>
          </a:ln>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07892" y="8153400"/>
            <a:ext cx="1097278" cy="731519"/>
          </a:xfrm>
          <a:prstGeom prst="rect">
            <a:avLst/>
          </a:prstGeom>
          <a:ln w="3175">
            <a:solidFill>
              <a:schemeClr val="bg1"/>
            </a:solidFill>
          </a:ln>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41720" y="8153400"/>
            <a:ext cx="1097280" cy="731520"/>
          </a:xfrm>
          <a:prstGeom prst="rect">
            <a:avLst/>
          </a:prstGeom>
          <a:ln w="3175">
            <a:solidFill>
              <a:schemeClr val="bg1"/>
            </a:solidFill>
          </a:ln>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90978" y="8153400"/>
            <a:ext cx="1097280" cy="731520"/>
          </a:xfrm>
          <a:prstGeom prst="rect">
            <a:avLst/>
          </a:prstGeom>
          <a:ln w="3175">
            <a:solidFill>
              <a:schemeClr val="bg1"/>
            </a:solidFill>
          </a:ln>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150" y="8153908"/>
            <a:ext cx="1097280" cy="731520"/>
          </a:xfrm>
          <a:prstGeom prst="rect">
            <a:avLst/>
          </a:prstGeom>
          <a:ln w="3175">
            <a:solidFill>
              <a:schemeClr val="bg1"/>
            </a:solidFill>
          </a:ln>
        </p:spPr>
      </p:pic>
      <p:pic>
        <p:nvPicPr>
          <p:cNvPr id="29" name="Picture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74064" y="8153400"/>
            <a:ext cx="1097280" cy="731520"/>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607</TotalTime>
  <Words>257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448 Sanders Farm Lane Retreat at Beresford :: Wando :: MLS# 17017431 :: $375,000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46</cp:revision>
  <dcterms:created xsi:type="dcterms:W3CDTF">2006-08-16T00:00:00Z</dcterms:created>
  <dcterms:modified xsi:type="dcterms:W3CDTF">2017-07-06T13:17:40Z</dcterms:modified>
</cp:coreProperties>
</file>