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916321" rtl="0" eaLnBrk="1" latinLnBrk="0" hangingPunct="1">
      <a:defRPr sz="1846" kern="1200">
        <a:solidFill>
          <a:schemeClr val="tx1"/>
        </a:solidFill>
        <a:latin typeface="+mn-lt"/>
        <a:ea typeface="+mn-ea"/>
        <a:cs typeface="+mn-cs"/>
      </a:defRPr>
    </a:lvl1pPr>
    <a:lvl2pPr marL="458161" algn="l" defTabSz="916321" rtl="0" eaLnBrk="1" latinLnBrk="0" hangingPunct="1">
      <a:defRPr sz="1846" kern="1200">
        <a:solidFill>
          <a:schemeClr val="tx1"/>
        </a:solidFill>
        <a:latin typeface="+mn-lt"/>
        <a:ea typeface="+mn-ea"/>
        <a:cs typeface="+mn-cs"/>
      </a:defRPr>
    </a:lvl2pPr>
    <a:lvl3pPr marL="916321" algn="l" defTabSz="916321" rtl="0" eaLnBrk="1" latinLnBrk="0" hangingPunct="1">
      <a:defRPr sz="1846" kern="1200">
        <a:solidFill>
          <a:schemeClr val="tx1"/>
        </a:solidFill>
        <a:latin typeface="+mn-lt"/>
        <a:ea typeface="+mn-ea"/>
        <a:cs typeface="+mn-cs"/>
      </a:defRPr>
    </a:lvl3pPr>
    <a:lvl4pPr marL="1374482" algn="l" defTabSz="916321" rtl="0" eaLnBrk="1" latinLnBrk="0" hangingPunct="1">
      <a:defRPr sz="1846" kern="1200">
        <a:solidFill>
          <a:schemeClr val="tx1"/>
        </a:solidFill>
        <a:latin typeface="+mn-lt"/>
        <a:ea typeface="+mn-ea"/>
        <a:cs typeface="+mn-cs"/>
      </a:defRPr>
    </a:lvl4pPr>
    <a:lvl5pPr marL="1832642" algn="l" defTabSz="916321" rtl="0" eaLnBrk="1" latinLnBrk="0" hangingPunct="1">
      <a:defRPr sz="1846" kern="1200">
        <a:solidFill>
          <a:schemeClr val="tx1"/>
        </a:solidFill>
        <a:latin typeface="+mn-lt"/>
        <a:ea typeface="+mn-ea"/>
        <a:cs typeface="+mn-cs"/>
      </a:defRPr>
    </a:lvl5pPr>
    <a:lvl6pPr marL="2290803" algn="l" defTabSz="916321" rtl="0" eaLnBrk="1" latinLnBrk="0" hangingPunct="1">
      <a:defRPr sz="1846" kern="1200">
        <a:solidFill>
          <a:schemeClr val="tx1"/>
        </a:solidFill>
        <a:latin typeface="+mn-lt"/>
        <a:ea typeface="+mn-ea"/>
        <a:cs typeface="+mn-cs"/>
      </a:defRPr>
    </a:lvl6pPr>
    <a:lvl7pPr marL="2748964" algn="l" defTabSz="916321" rtl="0" eaLnBrk="1" latinLnBrk="0" hangingPunct="1">
      <a:defRPr sz="1846" kern="1200">
        <a:solidFill>
          <a:schemeClr val="tx1"/>
        </a:solidFill>
        <a:latin typeface="+mn-lt"/>
        <a:ea typeface="+mn-ea"/>
        <a:cs typeface="+mn-cs"/>
      </a:defRPr>
    </a:lvl7pPr>
    <a:lvl8pPr marL="3207124" algn="l" defTabSz="916321" rtl="0" eaLnBrk="1" latinLnBrk="0" hangingPunct="1">
      <a:defRPr sz="1846" kern="1200">
        <a:solidFill>
          <a:schemeClr val="tx1"/>
        </a:solidFill>
        <a:latin typeface="+mn-lt"/>
        <a:ea typeface="+mn-ea"/>
        <a:cs typeface="+mn-cs"/>
      </a:defRPr>
    </a:lvl8pPr>
    <a:lvl9pPr marL="3665285" algn="l" defTabSz="916321"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8F9"/>
    <a:srgbClr val="79B8FC"/>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555" y="36"/>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4"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11/6/2023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4"/>
            <a:ext cx="5120640" cy="2336800"/>
          </a:xfrm>
        </p:spPr>
        <p:txBody>
          <a:bodyPr/>
          <a:lstStyle>
            <a:lvl1pPr marL="0" indent="0" algn="ctr">
              <a:buNone/>
              <a:defRPr>
                <a:solidFill>
                  <a:schemeClr val="tx1"/>
                </a:solidFill>
              </a:defRPr>
            </a:lvl1pPr>
            <a:lvl2pPr marL="415641" indent="0" algn="ctr">
              <a:buNone/>
            </a:lvl2pPr>
            <a:lvl3pPr marL="831281" indent="0" algn="ctr">
              <a:buNone/>
            </a:lvl3pPr>
            <a:lvl4pPr marL="1246922" indent="0" algn="ctr">
              <a:buNone/>
            </a:lvl4pPr>
            <a:lvl5pPr marL="1662562" indent="0" algn="ctr">
              <a:buNone/>
            </a:lvl5pPr>
            <a:lvl6pPr marL="2078203" indent="0" algn="ctr">
              <a:buNone/>
            </a:lvl6pPr>
            <a:lvl7pPr marL="2493843" indent="0" algn="ctr">
              <a:buNone/>
            </a:lvl7pPr>
            <a:lvl8pPr marL="2909484" indent="0" algn="ctr">
              <a:buNone/>
            </a:lvl8pPr>
            <a:lvl9pPr marL="3325124"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6"/>
            <a:ext cx="4815840" cy="780203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4"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5"/>
            <a:ext cx="5669280" cy="2012949"/>
          </a:xfrm>
        </p:spPr>
        <p:txBody>
          <a:bodyPr anchor="t"/>
          <a:lstStyle>
            <a:lvl1pPr marL="66502" indent="0" algn="l">
              <a:buNone/>
              <a:defRPr sz="1818">
                <a:solidFill>
                  <a:schemeClr val="tx1"/>
                </a:solidFill>
              </a:defRPr>
            </a:lvl1pPr>
            <a:lvl2pPr>
              <a:buNone/>
              <a:defRPr sz="1636">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68"/>
            <a:ext cx="609600" cy="486834"/>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6"/>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046818"/>
            <a:ext cx="323215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046818"/>
            <a:ext cx="323342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149602"/>
            <a:ext cx="323215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149602"/>
            <a:ext cx="323342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6"/>
            <a:ext cx="2406650"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032002"/>
            <a:ext cx="2406650" cy="6136217"/>
          </a:xfrm>
        </p:spPr>
        <p:txBody>
          <a:bodyPr/>
          <a:lstStyle>
            <a:lvl1pPr marL="0" indent="0">
              <a:buNone/>
              <a:defRPr sz="1273"/>
            </a:lvl1pPr>
            <a:lvl2pPr>
              <a:buNone/>
              <a:defRPr sz="1091"/>
            </a:lvl2pPr>
            <a:lvl3pPr>
              <a:buNone/>
              <a:defRPr sz="909"/>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0" cy="7804151"/>
          </a:xfrm>
        </p:spPr>
        <p:txBody>
          <a:bodyPr/>
          <a:lstStyle>
            <a:lvl1pPr>
              <a:defRPr sz="2364"/>
            </a:lvl1pPr>
            <a:lvl2pPr>
              <a:defRPr sz="2182"/>
            </a:lvl2pPr>
            <a:lvl3pPr>
              <a:defRPr sz="2000"/>
            </a:lvl3pPr>
            <a:lvl4pPr>
              <a:defRPr sz="1818"/>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4"/>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4"/>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09"/>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6"/>
            <a:ext cx="4389120" cy="707136"/>
          </a:xfrm>
        </p:spPr>
        <p:txBody>
          <a:bodyPr lIns="45720" tIns="45720" rIns="45720" anchor="t"/>
          <a:lstStyle>
            <a:lvl1pPr marL="0" indent="0" algn="ctr">
              <a:buNone/>
              <a:defRPr sz="1273"/>
            </a:lvl1pPr>
            <a:lvl2pPr>
              <a:defRPr sz="1091"/>
            </a:lvl2pPr>
            <a:lvl3pPr>
              <a:defRPr sz="909"/>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4"/>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68"/>
            <a:ext cx="1706880" cy="486834"/>
          </a:xfrm>
          <a:prstGeom prst="rect">
            <a:avLst/>
          </a:prstGeom>
        </p:spPr>
        <p:txBody>
          <a:bodyPr vert="horz" anchor="b"/>
          <a:lstStyle>
            <a:lvl1pPr algn="l" eaLnBrk="1" latinLnBrk="0" hangingPunct="1">
              <a:defRPr kumimoji="0" sz="1091">
                <a:solidFill>
                  <a:schemeClr val="tx1">
                    <a:shade val="50000"/>
                  </a:schemeClr>
                </a:solidFill>
              </a:defRPr>
            </a:lvl1pPr>
          </a:lstStyle>
          <a:p>
            <a:fld id="{1D8BD707-D9CF-40AE-B4C6-C98DA3205C09}" type="datetimeFigureOut">
              <a:rPr lang="en-US" smtClean="0"/>
              <a:pPr/>
              <a:t>11/6/2023</a:t>
            </a:fld>
            <a:endParaRPr lang="en-US"/>
          </a:p>
        </p:txBody>
      </p:sp>
      <p:sp>
        <p:nvSpPr>
          <p:cNvPr id="3" name="Footer Placeholder 2"/>
          <p:cNvSpPr>
            <a:spLocks noGrp="1"/>
          </p:cNvSpPr>
          <p:nvPr>
            <p:ph type="ftr" sz="quarter" idx="3"/>
          </p:nvPr>
        </p:nvSpPr>
        <p:spPr>
          <a:xfrm>
            <a:off x="2499360" y="8555568"/>
            <a:ext cx="2316480" cy="486834"/>
          </a:xfrm>
          <a:prstGeom prst="rect">
            <a:avLst/>
          </a:prstGeom>
        </p:spPr>
        <p:txBody>
          <a:bodyPr vert="horz" anchor="b"/>
          <a:lstStyle>
            <a:lvl1pPr algn="ctr" eaLnBrk="1" latinLnBrk="0" hangingPunct="1">
              <a:defRPr kumimoji="0" sz="1091">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68"/>
            <a:ext cx="609600" cy="486834"/>
          </a:xfrm>
          <a:prstGeom prst="rect">
            <a:avLst/>
          </a:prstGeom>
        </p:spPr>
        <p:txBody>
          <a:bodyPr vert="horz" lIns="0" rIns="0" anchor="b"/>
          <a:lstStyle>
            <a:lvl1pPr algn="r" eaLnBrk="1" latinLnBrk="0" hangingPunct="1">
              <a:defRPr kumimoji="0" sz="1091">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7"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769" indent="-374076"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17" indent="-257697"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788" indent="-207820"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296" indent="-166256"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865" indent="-166256"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372" indent="-166256" algn="l" rtl="0" eaLnBrk="1" latinLnBrk="0" hangingPunct="1">
        <a:spcBef>
          <a:spcPct val="20000"/>
        </a:spcBef>
        <a:buClr>
          <a:schemeClr val="tx1"/>
        </a:buClr>
        <a:buFont typeface="Wingdings 3"/>
        <a:buChar char=""/>
        <a:defRPr kumimoji="0" sz="1636" kern="1200">
          <a:solidFill>
            <a:schemeClr val="tx1"/>
          </a:solidFill>
          <a:latin typeface="+mn-lt"/>
          <a:ea typeface="+mn-ea"/>
          <a:cs typeface="+mn-cs"/>
        </a:defRPr>
      </a:lvl6pPr>
      <a:lvl7pPr marL="1787254" indent="-166256"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136" indent="-166256"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018" indent="-166256"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41" algn="l" rtl="0" eaLnBrk="1" latinLnBrk="0" hangingPunct="1">
        <a:defRPr kumimoji="0" kern="1200">
          <a:solidFill>
            <a:schemeClr val="tx1"/>
          </a:solidFill>
          <a:latin typeface="+mn-lt"/>
          <a:ea typeface="+mn-ea"/>
          <a:cs typeface="+mn-cs"/>
        </a:defRPr>
      </a:lvl2pPr>
      <a:lvl3pPr marL="831281" algn="l" rtl="0" eaLnBrk="1" latinLnBrk="0" hangingPunct="1">
        <a:defRPr kumimoji="0" kern="1200">
          <a:solidFill>
            <a:schemeClr val="tx1"/>
          </a:solidFill>
          <a:latin typeface="+mn-lt"/>
          <a:ea typeface="+mn-ea"/>
          <a:cs typeface="+mn-cs"/>
        </a:defRPr>
      </a:lvl3pPr>
      <a:lvl4pPr marL="1246922" algn="l" rtl="0" eaLnBrk="1" latinLnBrk="0" hangingPunct="1">
        <a:defRPr kumimoji="0" kern="1200">
          <a:solidFill>
            <a:schemeClr val="tx1"/>
          </a:solidFill>
          <a:latin typeface="+mn-lt"/>
          <a:ea typeface="+mn-ea"/>
          <a:cs typeface="+mn-cs"/>
        </a:defRPr>
      </a:lvl4pPr>
      <a:lvl5pPr marL="1662562" algn="l" rtl="0" eaLnBrk="1" latinLnBrk="0" hangingPunct="1">
        <a:defRPr kumimoji="0" kern="1200">
          <a:solidFill>
            <a:schemeClr val="tx1"/>
          </a:solidFill>
          <a:latin typeface="+mn-lt"/>
          <a:ea typeface="+mn-ea"/>
          <a:cs typeface="+mn-cs"/>
        </a:defRPr>
      </a:lvl5pPr>
      <a:lvl6pPr marL="2078203" algn="l" rtl="0" eaLnBrk="1" latinLnBrk="0" hangingPunct="1">
        <a:defRPr kumimoji="0" kern="1200">
          <a:solidFill>
            <a:schemeClr val="tx1"/>
          </a:solidFill>
          <a:latin typeface="+mn-lt"/>
          <a:ea typeface="+mn-ea"/>
          <a:cs typeface="+mn-cs"/>
        </a:defRPr>
      </a:lvl6pPr>
      <a:lvl7pPr marL="2493843" algn="l" rtl="0" eaLnBrk="1" latinLnBrk="0" hangingPunct="1">
        <a:defRPr kumimoji="0" kern="1200">
          <a:solidFill>
            <a:schemeClr val="tx1"/>
          </a:solidFill>
          <a:latin typeface="+mn-lt"/>
          <a:ea typeface="+mn-ea"/>
          <a:cs typeface="+mn-cs"/>
        </a:defRPr>
      </a:lvl7pPr>
      <a:lvl8pPr marL="2909484" algn="l" rtl="0" eaLnBrk="1" latinLnBrk="0" hangingPunct="1">
        <a:defRPr kumimoji="0" kern="1200">
          <a:solidFill>
            <a:schemeClr val="tx1"/>
          </a:solidFill>
          <a:latin typeface="+mn-lt"/>
          <a:ea typeface="+mn-ea"/>
          <a:cs typeface="+mn-cs"/>
        </a:defRPr>
      </a:lvl8pPr>
      <a:lvl9pPr marL="33251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7315200" cy="4109031"/>
          </a:xfrm>
          <a:prstGeom prst="rect">
            <a:avLst/>
          </a:prstGeom>
          <a:ln w="12700">
            <a:noFill/>
          </a:ln>
          <a:effectLst/>
        </p:spPr>
      </p:pic>
      <p:sp>
        <p:nvSpPr>
          <p:cNvPr id="3" name="Subtitle 2"/>
          <p:cNvSpPr>
            <a:spLocks noGrp="1"/>
          </p:cNvSpPr>
          <p:nvPr>
            <p:ph type="subTitle" idx="1"/>
          </p:nvPr>
        </p:nvSpPr>
        <p:spPr>
          <a:xfrm>
            <a:off x="0" y="5867400"/>
            <a:ext cx="7315200" cy="1353699"/>
          </a:xfrm>
        </p:spPr>
        <p:txBody>
          <a:bodyPr anchor="ctr">
            <a:noAutofit/>
          </a:bodyPr>
          <a:lstStyle/>
          <a:p>
            <a:pPr>
              <a:lnSpc>
                <a:spcPct val="150000"/>
              </a:lnSpc>
            </a:pPr>
            <a:r>
              <a:rPr lang="en-US" sz="105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Priced below appraised value. Unique, private cabin on wooded one acre parcel with oversized garage and inground pool. Upper living area features New Heart of Pine hardwood floors. Current owners have added multiple upgrades (see documents). NO FLOOD INSURANCE NEEDED. Both house and garage have metal roofs. POA $250/year is for road maintenance. No other restrictions. 2 driveways to enter and exit.</a:t>
            </a:r>
            <a:endParaRPr lang="en-US" sz="1050" b="1" u="sng"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a:xfrm>
            <a:off x="152400" y="3627320"/>
            <a:ext cx="7010400" cy="1066800"/>
          </a:xfrm>
        </p:spPr>
        <p:txBody>
          <a:bodyPr anchor="ctr">
            <a:noAutofit/>
            <a:scene3d>
              <a:camera prst="orthographicFront"/>
              <a:lightRig rig="soft" dir="t">
                <a:rot lat="0" lon="0" rev="17220000"/>
              </a:lightRig>
            </a:scene3d>
            <a:sp3d prstMaterial="softEdge"/>
          </a:bodyPr>
          <a:lstStyle/>
          <a:p>
            <a:pPr algn="r"/>
            <a:r>
              <a:rPr lang="en-US" sz="2182" cap="none" dirty="0">
                <a:ln w="3175" cmpd="sng">
                  <a:noFill/>
                  <a:prstDash val="solid"/>
                </a:ln>
                <a:solidFill>
                  <a:schemeClr val="bg1"/>
                </a:solidFill>
                <a:effectLst/>
                <a:latin typeface="Century Gothic" panose="020B0502020202020204" pitchFamily="34" charset="0"/>
              </a:rPr>
              <a:t>4529 Bobby Towles Drive</a:t>
            </a:r>
            <a:br>
              <a:rPr lang="en-US" sz="2182" cap="none" dirty="0">
                <a:ln w="3175" cmpd="sng">
                  <a:noFill/>
                  <a:prstDash val="solid"/>
                </a:ln>
                <a:solidFill>
                  <a:schemeClr val="bg1"/>
                </a:solidFill>
                <a:effectLst/>
                <a:latin typeface="Century Gothic" panose="020B0502020202020204" pitchFamily="34" charset="0"/>
              </a:rPr>
            </a:br>
            <a:r>
              <a:rPr lang="en-US" sz="1455" cap="none" dirty="0">
                <a:ln w="3175" cmpd="sng">
                  <a:noFill/>
                  <a:prstDash val="solid"/>
                </a:ln>
                <a:solidFill>
                  <a:schemeClr val="tx1"/>
                </a:solidFill>
                <a:effectLst/>
                <a:latin typeface="Century Gothic" panose="020B0502020202020204" pitchFamily="34" charset="0"/>
              </a:rPr>
              <a:t>Quigley Farms | Hollywood, SC 29449</a:t>
            </a:r>
            <a:br>
              <a:rPr lang="en-US" sz="1455" cap="none" dirty="0">
                <a:ln w="3175" cmpd="sng">
                  <a:noFill/>
                  <a:prstDash val="solid"/>
                </a:ln>
                <a:solidFill>
                  <a:schemeClr val="tx1"/>
                </a:solidFill>
                <a:effectLst/>
                <a:latin typeface="Century Gothic" panose="020B0502020202020204" pitchFamily="34" charset="0"/>
              </a:rPr>
            </a:br>
            <a:r>
              <a:rPr lang="en-US" sz="1455" cap="none" dirty="0">
                <a:ln w="3175" cmpd="sng">
                  <a:noFill/>
                  <a:prstDash val="solid"/>
                </a:ln>
                <a:solidFill>
                  <a:schemeClr val="tx1"/>
                </a:solidFill>
                <a:effectLst/>
                <a:latin typeface="Century Gothic" panose="020B0502020202020204" pitchFamily="34" charset="0"/>
              </a:rPr>
              <a:t>MLS# 23023132 | $549,000</a:t>
            </a:r>
            <a:endParaRPr lang="en-US" sz="1273" i="1" cap="none" dirty="0">
              <a:ln w="3175" cmpd="sng">
                <a:noFill/>
                <a:prstDash val="solid"/>
              </a:ln>
              <a:solidFill>
                <a:schemeClr val="tx1"/>
              </a:solidFill>
              <a:effectLst/>
              <a:latin typeface="Century Gothic" panose="020B0502020202020204" pitchFamily="34" charset="0"/>
            </a:endParaRPr>
          </a:p>
        </p:txBody>
      </p:sp>
      <p:sp>
        <p:nvSpPr>
          <p:cNvPr id="17" name="Rectangle 16"/>
          <p:cNvSpPr/>
          <p:nvPr/>
        </p:nvSpPr>
        <p:spPr>
          <a:xfrm>
            <a:off x="124692" y="8142822"/>
            <a:ext cx="7065817" cy="805733"/>
          </a:xfrm>
          <a:prstGeom prst="rect">
            <a:avLst/>
          </a:prstGeom>
        </p:spPr>
        <p:txBody>
          <a:bodyPr wrap="square">
            <a:spAutoFit/>
          </a:bodyPr>
          <a:lstStyle/>
          <a:p>
            <a:pPr algn="ctr"/>
            <a:r>
              <a:rPr lang="en-US" sz="1636" dirty="0">
                <a:solidFill>
                  <a:schemeClr val="tx2"/>
                </a:solidFill>
                <a:latin typeface="Century Gothic" panose="020B0502020202020204" pitchFamily="34" charset="0"/>
              </a:rPr>
              <a:t>Mary Warren</a:t>
            </a:r>
            <a:br>
              <a:rPr lang="en-US" sz="1636" dirty="0">
                <a:solidFill>
                  <a:schemeClr val="tx2"/>
                </a:solidFill>
                <a:latin typeface="Century Gothic" panose="020B0502020202020204" pitchFamily="34" charset="0"/>
              </a:rPr>
            </a:br>
            <a:r>
              <a:rPr lang="en-US" sz="1000" dirty="0">
                <a:solidFill>
                  <a:schemeClr val="tx2"/>
                </a:solidFill>
                <a:latin typeface="Century Gothic" panose="020B0502020202020204" pitchFamily="34" charset="0"/>
              </a:rPr>
              <a:t>ABR, RSPS, REALTOR</a:t>
            </a:r>
          </a:p>
          <a:p>
            <a:pPr algn="ctr"/>
            <a:r>
              <a:rPr lang="en-US" sz="1000" dirty="0">
                <a:solidFill>
                  <a:schemeClr val="tx2"/>
                </a:solidFill>
                <a:latin typeface="Century Gothic" panose="020B0502020202020204" pitchFamily="34" charset="0"/>
              </a:rPr>
              <a:t>Mobile - (843) 224-6272</a:t>
            </a:r>
          </a:p>
          <a:p>
            <a:pPr algn="ctr"/>
            <a:r>
              <a:rPr lang="en-US" sz="1000" dirty="0">
                <a:solidFill>
                  <a:schemeClr val="tx2"/>
                </a:solidFill>
                <a:latin typeface="Century Gothic" panose="020B0502020202020204" pitchFamily="34" charset="0"/>
              </a:rPr>
              <a:t>mwarren@carolinaoneplus.com</a:t>
            </a:r>
          </a:p>
        </p:txBody>
      </p:sp>
      <p:sp>
        <p:nvSpPr>
          <p:cNvPr id="18" name="Rectangle 17"/>
          <p:cNvSpPr/>
          <p:nvPr/>
        </p:nvSpPr>
        <p:spPr>
          <a:xfrm>
            <a:off x="124691" y="8962132"/>
            <a:ext cx="7065818" cy="190180"/>
          </a:xfrm>
          <a:prstGeom prst="rect">
            <a:avLst/>
          </a:prstGeom>
        </p:spPr>
        <p:txBody>
          <a:bodyPr wrap="square">
            <a:spAutoFit/>
          </a:bodyPr>
          <a:lstStyle/>
          <a:p>
            <a:pPr algn="ctr"/>
            <a:r>
              <a:rPr lang="en-US" sz="636" dirty="0">
                <a:solidFill>
                  <a:schemeClr val="tx2"/>
                </a:solidFill>
                <a:latin typeface="Century Gothic" panose="020B0502020202020204" pitchFamily="34" charset="0"/>
              </a:rPr>
              <a:t>Carolina One Real Estate | 1265 Folly Rd | Charleston, SC 29412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3265" y="3580352"/>
            <a:ext cx="1867765" cy="1049145"/>
          </a:xfrm>
          <a:prstGeom prst="rect">
            <a:avLst/>
          </a:prstGeom>
          <a:ln>
            <a:solidFill>
              <a:schemeClr val="bg1"/>
            </a:solidFill>
          </a:ln>
          <a:effectLst>
            <a:outerShdw blurRad="50800" dist="38100" dir="2700000" algn="tl" rotWithShape="0">
              <a:prstClr val="black">
                <a:alpha val="40000"/>
              </a:prstClr>
            </a:outerShdw>
          </a:effectLst>
        </p:spPr>
      </p:pic>
      <p:sp>
        <p:nvSpPr>
          <p:cNvPr id="30" name="Rectangle 29"/>
          <p:cNvSpPr/>
          <p:nvPr/>
        </p:nvSpPr>
        <p:spPr>
          <a:xfrm>
            <a:off x="0" y="76200"/>
            <a:ext cx="7315200" cy="400110"/>
          </a:xfrm>
          <a:prstGeom prst="rect">
            <a:avLst/>
          </a:prstGeom>
          <a:noFill/>
        </p:spPr>
        <p:txBody>
          <a:bodyPr wrap="square">
            <a:spAutoFit/>
          </a:bodyPr>
          <a:lstStyle/>
          <a:p>
            <a:pPr algn="ctr"/>
            <a:r>
              <a:rPr lang="en-US" sz="2000" b="1" i="1" dirty="0">
                <a:ln w="3175">
                  <a:solidFill>
                    <a:schemeClr val="bg1">
                      <a:lumMod val="50000"/>
                    </a:schemeClr>
                  </a:solidFill>
                </a:ln>
                <a:solidFill>
                  <a:schemeClr val="bg1"/>
                </a:solidFill>
                <a:latin typeface="Century Gothic" panose="020B0502020202020204" pitchFamily="34" charset="0"/>
              </a:rPr>
              <a:t>LISTED UNDER APPRAISED VALUE • MOTIVATED SELLER!</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95464" y="8142822"/>
            <a:ext cx="760780" cy="91440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rcRect/>
          <a:stretch/>
        </p:blipFill>
        <p:spPr>
          <a:xfrm>
            <a:off x="6082145" y="8142822"/>
            <a:ext cx="914400" cy="914400"/>
          </a:xfrm>
          <a:prstGeom prst="rect">
            <a:avLst/>
          </a:prstGeom>
        </p:spPr>
      </p:pic>
      <p:pic>
        <p:nvPicPr>
          <p:cNvPr id="28" name="Picture 27"/>
          <p:cNvPicPr>
            <a:picLocks/>
          </p:cNvPicPr>
          <p:nvPr/>
        </p:nvPicPr>
        <p:blipFill>
          <a:blip r:embed="rId6" cstate="print">
            <a:extLst>
              <a:ext uri="{28A0092B-C50C-407E-A947-70E740481C1C}">
                <a14:useLocalDpi xmlns:a14="http://schemas.microsoft.com/office/drawing/2010/main" val="0"/>
              </a:ext>
            </a:extLst>
          </a:blip>
          <a:srcRect/>
          <a:stretch/>
        </p:blipFill>
        <p:spPr>
          <a:xfrm>
            <a:off x="1593922" y="5036127"/>
            <a:ext cx="1246909" cy="831272"/>
          </a:xfrm>
          <a:prstGeom prst="rect">
            <a:avLst/>
          </a:prstGeom>
          <a:ln>
            <a:noFill/>
          </a:ln>
          <a:effectLst/>
        </p:spPr>
      </p:pic>
      <p:pic>
        <p:nvPicPr>
          <p:cNvPr id="33" name="Picture 32"/>
          <p:cNvPicPr>
            <a:picLocks/>
          </p:cNvPicPr>
          <p:nvPr/>
        </p:nvPicPr>
        <p:blipFill>
          <a:blip r:embed="rId7" cstate="print">
            <a:extLst>
              <a:ext uri="{28A0092B-C50C-407E-A947-70E740481C1C}">
                <a14:useLocalDpi xmlns:a14="http://schemas.microsoft.com/office/drawing/2010/main" val="0"/>
              </a:ext>
            </a:extLst>
          </a:blip>
          <a:srcRect/>
          <a:stretch/>
        </p:blipFill>
        <p:spPr>
          <a:xfrm>
            <a:off x="153265" y="5036127"/>
            <a:ext cx="1246909" cy="831272"/>
          </a:xfrm>
          <a:prstGeom prst="rect">
            <a:avLst/>
          </a:prstGeom>
          <a:ln>
            <a:noFill/>
          </a:ln>
          <a:effectLst/>
        </p:spPr>
      </p:pic>
      <p:pic>
        <p:nvPicPr>
          <p:cNvPr id="6" name="Picture 5">
            <a:extLst>
              <a:ext uri="{FF2B5EF4-FFF2-40B4-BE49-F238E27FC236}">
                <a16:creationId xmlns:a16="http://schemas.microsoft.com/office/drawing/2014/main" id="{EB7AF417-EF43-4712-9261-BF38D3879367}"/>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4475236" y="5036127"/>
            <a:ext cx="1246909" cy="831272"/>
          </a:xfrm>
          <a:prstGeom prst="rect">
            <a:avLst/>
          </a:prstGeom>
          <a:effectLst/>
        </p:spPr>
      </p:pic>
      <p:pic>
        <p:nvPicPr>
          <p:cNvPr id="10" name="Picture 9">
            <a:extLst>
              <a:ext uri="{FF2B5EF4-FFF2-40B4-BE49-F238E27FC236}">
                <a16:creationId xmlns:a16="http://schemas.microsoft.com/office/drawing/2014/main" id="{2135F2E6-5425-425E-B220-36431E987FA3}"/>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915891" y="5036127"/>
            <a:ext cx="1246909" cy="831272"/>
          </a:xfrm>
          <a:prstGeom prst="rect">
            <a:avLst/>
          </a:prstGeom>
          <a:effectLst/>
        </p:spPr>
      </p:pic>
      <p:pic>
        <p:nvPicPr>
          <p:cNvPr id="12" name="Picture 11">
            <a:extLst>
              <a:ext uri="{FF2B5EF4-FFF2-40B4-BE49-F238E27FC236}">
                <a16:creationId xmlns:a16="http://schemas.microsoft.com/office/drawing/2014/main" id="{E3993ACD-4D89-4FFE-81B8-3F2415261BB2}"/>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3034579" y="5036127"/>
            <a:ext cx="1246909" cy="831272"/>
          </a:xfrm>
          <a:prstGeom prst="rect">
            <a:avLst/>
          </a:prstGeom>
          <a:effectLst/>
        </p:spPr>
      </p:pic>
      <p:pic>
        <p:nvPicPr>
          <p:cNvPr id="14" name="Picture 13">
            <a:extLst>
              <a:ext uri="{FF2B5EF4-FFF2-40B4-BE49-F238E27FC236}">
                <a16:creationId xmlns:a16="http://schemas.microsoft.com/office/drawing/2014/main" id="{C8E19F1B-9612-4F8C-920D-0DFB62947C16}"/>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034146" y="7221677"/>
            <a:ext cx="1246909" cy="831272"/>
          </a:xfrm>
          <a:prstGeom prst="rect">
            <a:avLst/>
          </a:prstGeom>
          <a:effectLst/>
        </p:spPr>
      </p:pic>
      <p:pic>
        <p:nvPicPr>
          <p:cNvPr id="21" name="Picture 20">
            <a:extLst>
              <a:ext uri="{FF2B5EF4-FFF2-40B4-BE49-F238E27FC236}">
                <a16:creationId xmlns:a16="http://schemas.microsoft.com/office/drawing/2014/main" id="{2E4258EE-E699-4D7B-B346-DA7384551B42}"/>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4475019" y="7221677"/>
            <a:ext cx="1246908" cy="831272"/>
          </a:xfrm>
          <a:prstGeom prst="rect">
            <a:avLst/>
          </a:prstGeom>
          <a:effectLst/>
        </p:spPr>
      </p:pic>
      <p:pic>
        <p:nvPicPr>
          <p:cNvPr id="23" name="Picture 22">
            <a:extLst>
              <a:ext uri="{FF2B5EF4-FFF2-40B4-BE49-F238E27FC236}">
                <a16:creationId xmlns:a16="http://schemas.microsoft.com/office/drawing/2014/main" id="{3137EB26-53AE-4234-B943-F68033630F3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915891" y="7221677"/>
            <a:ext cx="1246909" cy="831272"/>
          </a:xfrm>
          <a:prstGeom prst="rect">
            <a:avLst/>
          </a:prstGeom>
        </p:spPr>
      </p:pic>
      <p:pic>
        <p:nvPicPr>
          <p:cNvPr id="25" name="Picture 24">
            <a:extLst>
              <a:ext uri="{FF2B5EF4-FFF2-40B4-BE49-F238E27FC236}">
                <a16:creationId xmlns:a16="http://schemas.microsoft.com/office/drawing/2014/main" id="{955A1B6B-2DCB-4759-B9BE-D889272457B0}"/>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1593273" y="7221677"/>
            <a:ext cx="1246909" cy="831272"/>
          </a:xfrm>
          <a:prstGeom prst="rect">
            <a:avLst/>
          </a:prstGeom>
          <a:effectLst/>
        </p:spPr>
      </p:pic>
      <p:pic>
        <p:nvPicPr>
          <p:cNvPr id="27" name="Picture 26">
            <a:extLst>
              <a:ext uri="{FF2B5EF4-FFF2-40B4-BE49-F238E27FC236}">
                <a16:creationId xmlns:a16="http://schemas.microsoft.com/office/drawing/2014/main" id="{F26DF3B0-5623-4413-AD70-86E75DE089EA}"/>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152400" y="7221677"/>
            <a:ext cx="1246909" cy="831272"/>
          </a:xfrm>
          <a:prstGeom prst="rect">
            <a:avLst/>
          </a:prstGeom>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233</TotalTime>
  <Words>135</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4529 Bobby Towles Drive Quigley Farms | Hollywood, SC 29449 MLS# 23023132 | $549,000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59</cp:revision>
  <dcterms:created xsi:type="dcterms:W3CDTF">2006-08-16T00:00:00Z</dcterms:created>
  <dcterms:modified xsi:type="dcterms:W3CDTF">2023-11-06T11:25:06Z</dcterms:modified>
</cp:coreProperties>
</file>