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75" d="100"/>
          <a:sy n="75" d="100"/>
        </p:scale>
        <p:origin x="750" y="-158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5/13/2020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10.jpeg"/><Relationship Id="rId18" Type="http://schemas.openxmlformats.org/officeDocument/2006/relationships/image" Target="../media/image15.jpeg"/><Relationship Id="rId3" Type="http://schemas.microsoft.com/office/2007/relationships/hdphoto" Target="../media/hdphoto1.wdp"/><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image" Target="../media/image2.pn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hyperlink" Target="http://www.yourcharlestonhousesearch.com/" TargetMode="External"/><Relationship Id="rId11" Type="http://schemas.openxmlformats.org/officeDocument/2006/relationships/image" Target="../media/image8.jpeg"/><Relationship Id="rId5" Type="http://schemas.openxmlformats.org/officeDocument/2006/relationships/hyperlink" Target="mailto:desiree.maurer1@gmail.com" TargetMode="External"/><Relationship Id="rId15" Type="http://schemas.openxmlformats.org/officeDocument/2006/relationships/image" Target="../media/image12.jpeg"/><Relationship Id="rId10" Type="http://schemas.openxmlformats.org/officeDocument/2006/relationships/image" Target="../media/image7.jpeg"/><Relationship Id="rId19" Type="http://schemas.openxmlformats.org/officeDocument/2006/relationships/image" Target="../media/image16.jpg"/><Relationship Id="rId4" Type="http://schemas.openxmlformats.org/officeDocument/2006/relationships/image" Target="../media/image3.jp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0" y="916596"/>
            <a:ext cx="4114800" cy="2743200"/>
          </a:xfrm>
          <a:prstGeom prst="rect">
            <a:avLst/>
          </a:prstGeom>
          <a:ln>
            <a:noFill/>
          </a:ln>
          <a:effectLst>
            <a:softEdge rad="112500"/>
          </a:effectLst>
        </p:spPr>
      </p:pic>
      <p:sp>
        <p:nvSpPr>
          <p:cNvPr id="2" name="Title 1"/>
          <p:cNvSpPr>
            <a:spLocks noGrp="1"/>
          </p:cNvSpPr>
          <p:nvPr>
            <p:ph type="ctrTitle"/>
          </p:nvPr>
        </p:nvSpPr>
        <p:spPr>
          <a:xfrm>
            <a:off x="238760" y="-5081"/>
            <a:ext cx="7752080" cy="919481"/>
          </a:xfrm>
        </p:spPr>
        <p:txBody>
          <a:bodyPr>
            <a:noAutofit/>
          </a:bodyPr>
          <a:lstStyle/>
          <a:p>
            <a:r>
              <a:rPr lang="en-US" sz="2800" i="1" dirty="0">
                <a:solidFill>
                  <a:schemeClr val="bg1"/>
                </a:solidFill>
                <a:latin typeface="Goudy Old Style" panose="02020502050305020303" pitchFamily="18" charset="0"/>
              </a:rPr>
              <a:t>JUST LISTED!</a:t>
            </a:r>
            <a:br>
              <a:rPr lang="en-US" sz="2800" i="1" dirty="0">
                <a:solidFill>
                  <a:schemeClr val="bg1"/>
                </a:solidFill>
                <a:latin typeface="Goudy Old Style" panose="02020502050305020303" pitchFamily="18" charset="0"/>
              </a:rPr>
            </a:br>
            <a:r>
              <a:rPr lang="en-US" sz="2400" i="1" dirty="0">
                <a:solidFill>
                  <a:schemeClr val="bg1"/>
                </a:solidFill>
                <a:latin typeface="Goudy Old Style" panose="02020502050305020303" pitchFamily="18" charset="0"/>
              </a:rPr>
              <a:t>Grand Oaks | Lovely Move-in Ready Home</a:t>
            </a:r>
            <a:endParaRPr lang="en-US" sz="2800" i="1" dirty="0">
              <a:solidFill>
                <a:schemeClr val="bg1"/>
              </a:solidFill>
              <a:latin typeface="Goudy Old Style" panose="02020502050305020303" pitchFamily="18" charset="0"/>
            </a:endParaRPr>
          </a:p>
        </p:txBody>
      </p:sp>
      <p:sp>
        <p:nvSpPr>
          <p:cNvPr id="3" name="Subtitle 2"/>
          <p:cNvSpPr>
            <a:spLocks noGrp="1"/>
          </p:cNvSpPr>
          <p:nvPr>
            <p:ph type="subTitle" idx="1"/>
          </p:nvPr>
        </p:nvSpPr>
        <p:spPr>
          <a:xfrm>
            <a:off x="0" y="5318812"/>
            <a:ext cx="8229600" cy="2743200"/>
          </a:xfrm>
        </p:spPr>
        <p:txBody>
          <a:bodyPr anchor="ctr">
            <a:noAutofit/>
          </a:bodyPr>
          <a:lstStyle/>
          <a:p>
            <a:r>
              <a:rPr lang="en-US" sz="1200" dirty="0">
                <a:solidFill>
                  <a:schemeClr val="bg1"/>
                </a:solidFill>
                <a:latin typeface="Goudy Old Style" panose="02020502050305020303" pitchFamily="18" charset="0"/>
              </a:rPr>
              <a:t>This wonderful, well maintained home, located in the desirable Grand Oaks Plantation, is ready for its new owners! Can't you imagine sitting on your front porch enjoying some sweet tea??!! As you enter this lovely home, you will be greeted by a formal Dining Room on the left and Study with French doors on the right. Stroll past the powder and laundry rooms into the open family room with fireplace and eat-in kitchen with breakfast nook. Upstairs there is a spacious Master </a:t>
            </a:r>
            <a:r>
              <a:rPr lang="en-US" sz="1200" dirty="0" err="1">
                <a:solidFill>
                  <a:schemeClr val="bg1"/>
                </a:solidFill>
                <a:latin typeface="Goudy Old Style" panose="02020502050305020303" pitchFamily="18" charset="0"/>
              </a:rPr>
              <a:t>en</a:t>
            </a:r>
            <a:r>
              <a:rPr lang="en-US" sz="1200" dirty="0">
                <a:solidFill>
                  <a:schemeClr val="bg1"/>
                </a:solidFill>
                <a:latin typeface="Goudy Old Style" panose="02020502050305020303" pitchFamily="18" charset="0"/>
              </a:rPr>
              <a:t> Suite with sitting area and master bath with a separate garden tub and large shower. 2 nicely sized bedrooms and a full bath are just down the hall. The yard has great curb appeal with Palm Trees and nice landscaping. The back has a great deck with pergola for hanging out with friends or watching the kids in the fenced backyard. With the Bees Ferry Recreation Center just around the corner offering multiple recreational opportunities and the neighborhood pool down the street, you'll love the location in this neighborhood that's perfect for everyone, including your 4-legged family members! Be sure to wave hello to the neighbors you see walking, biking, and jogging on any given day. The newly constructed shopping plaza at the entrance to Grand Oaks Plantation has a brand new Harris Teeter and shops and restaurants as well as a gas station across the street. The convenience of having multiple grocery stores nearby will make life easy for you. Grand Oaks is conveniently located to multiple grocery stores, shopping and restaurants, which makes it easy to enjoy all that Charleston has to offer. Just a short trip to the beach or downtown Charleston, you are going to love living here! </a:t>
            </a:r>
            <a:br>
              <a:rPr lang="en-US" sz="1200" dirty="0">
                <a:solidFill>
                  <a:schemeClr val="bg1"/>
                </a:solidFill>
                <a:latin typeface="Goudy Old Style" panose="02020502050305020303" pitchFamily="18" charset="0"/>
              </a:rPr>
            </a:br>
            <a:r>
              <a:rPr lang="en-US" sz="1200" dirty="0">
                <a:solidFill>
                  <a:schemeClr val="bg1"/>
                </a:solidFill>
                <a:latin typeface="Goudy Old Style" panose="02020502050305020303" pitchFamily="18" charset="0"/>
              </a:rPr>
              <a:t>**3-D Virtual Tour Available Upon Request!</a:t>
            </a:r>
            <a:endParaRPr lang="en-US" sz="1200" b="1" dirty="0">
              <a:solidFill>
                <a:srgbClr val="FFFF00"/>
              </a:solidFill>
              <a:latin typeface="Goudy Old Style" panose="02020502050305020303" pitchFamily="18" charset="0"/>
            </a:endParaRPr>
          </a:p>
        </p:txBody>
      </p:sp>
      <p:sp>
        <p:nvSpPr>
          <p:cNvPr id="17" name="Rectangle 16"/>
          <p:cNvSpPr/>
          <p:nvPr/>
        </p:nvSpPr>
        <p:spPr>
          <a:xfrm>
            <a:off x="228600" y="8991601"/>
            <a:ext cx="7772400" cy="1015663"/>
          </a:xfrm>
          <a:prstGeom prst="rect">
            <a:avLst/>
          </a:prstGeom>
        </p:spPr>
        <p:txBody>
          <a:bodyPr wrap="square">
            <a:spAutoFit/>
          </a:bodyPr>
          <a:lstStyle/>
          <a:p>
            <a:pPr algn="ctr"/>
            <a:r>
              <a:rPr lang="en-US" sz="1200" b="1" dirty="0">
                <a:solidFill>
                  <a:schemeClr val="tx2">
                    <a:lumMod val="10000"/>
                  </a:schemeClr>
                </a:solidFill>
                <a:latin typeface="Baskerville Old Face" panose="02020602080505020303" pitchFamily="18" charset="0"/>
              </a:rPr>
              <a:t>Desiree Maurer</a:t>
            </a:r>
            <a:br>
              <a:rPr lang="en-US" sz="1200" b="1"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rPr>
              <a:t>Office - (843) 416-2000</a:t>
            </a:r>
          </a:p>
          <a:p>
            <a:pPr algn="ctr"/>
            <a:r>
              <a:rPr lang="en-US" sz="1200" dirty="0">
                <a:solidFill>
                  <a:schemeClr val="tx2">
                    <a:lumMod val="10000"/>
                  </a:schemeClr>
                </a:solidFill>
                <a:latin typeface="Baskerville Old Face" panose="02020602080505020303" pitchFamily="18" charset="0"/>
              </a:rPr>
              <a:t>Mobile - (843) 327-9010</a:t>
            </a:r>
            <a:br>
              <a:rPr lang="en-US" sz="1200"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hlinkClick r:id="rId5"/>
              </a:rPr>
              <a:t>desiree.maurer1@gmail.com</a:t>
            </a:r>
            <a:endParaRPr lang="en-US" sz="1200" dirty="0">
              <a:solidFill>
                <a:schemeClr val="tx2">
                  <a:lumMod val="10000"/>
                </a:schemeClr>
              </a:solidFill>
              <a:latin typeface="Baskerville Old Face" panose="02020602080505020303" pitchFamily="18" charset="0"/>
            </a:endParaRPr>
          </a:p>
          <a:p>
            <a:pPr algn="ctr"/>
            <a:r>
              <a:rPr lang="en-US" sz="1200" dirty="0">
                <a:solidFill>
                  <a:schemeClr val="tx2">
                    <a:lumMod val="10000"/>
                  </a:schemeClr>
                </a:solidFill>
                <a:latin typeface="Baskerville Old Face" panose="02020602080505020303" pitchFamily="18" charset="0"/>
                <a:hlinkClick r:id="rId6"/>
              </a:rPr>
              <a:t>www.yourcharlestonhousesearch.com</a:t>
            </a:r>
            <a:r>
              <a:rPr lang="en-US" sz="1200" dirty="0">
                <a:solidFill>
                  <a:schemeClr val="tx2">
                    <a:lumMod val="10000"/>
                  </a:schemeClr>
                </a:solidFill>
                <a:latin typeface="Baskerville Old Face" panose="02020602080505020303" pitchFamily="18" charset="0"/>
              </a:rPr>
              <a:t> </a:t>
            </a:r>
            <a:endParaRPr lang="en-US" sz="1000" dirty="0">
              <a:solidFill>
                <a:schemeClr val="tx2">
                  <a:lumMod val="10000"/>
                </a:schemeClr>
              </a:solidFill>
              <a:latin typeface="Baskerville Old Face" panose="02020602080505020303" pitchFamily="18" charset="0"/>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629401" y="9110304"/>
            <a:ext cx="1234339" cy="8228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83394" y="8898926"/>
            <a:ext cx="785812" cy="714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2" y="9550570"/>
            <a:ext cx="1295399" cy="507831"/>
          </a:xfrm>
          <a:prstGeom prst="rect">
            <a:avLst/>
          </a:prstGeom>
        </p:spPr>
        <p:txBody>
          <a:bodyPr wrap="square">
            <a:spAutoFit/>
          </a:bodyPr>
          <a:lstStyle/>
          <a:p>
            <a:pPr algn="ctr"/>
            <a:r>
              <a:rPr lang="en-US" sz="900" dirty="0">
                <a:solidFill>
                  <a:schemeClr val="tx2">
                    <a:lumMod val="10000"/>
                  </a:schemeClr>
                </a:solidFill>
                <a:latin typeface="Baskerville Old Face" panose="02020602080505020303" pitchFamily="18" charset="0"/>
              </a:rPr>
              <a:t>Keller Williams Realty</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496 </a:t>
            </a:r>
            <a:r>
              <a:rPr lang="en-US" sz="900" dirty="0" err="1">
                <a:solidFill>
                  <a:schemeClr val="tx2">
                    <a:lumMod val="10000"/>
                  </a:schemeClr>
                </a:solidFill>
                <a:latin typeface="Baskerville Old Face" panose="02020602080505020303" pitchFamily="18" charset="0"/>
              </a:rPr>
              <a:t>Bramson</a:t>
            </a:r>
            <a:r>
              <a:rPr lang="en-US" sz="900" dirty="0">
                <a:solidFill>
                  <a:schemeClr val="tx2">
                    <a:lumMod val="10000"/>
                  </a:schemeClr>
                </a:solidFill>
                <a:latin typeface="Baskerville Old Face" panose="02020602080505020303" pitchFamily="18" charset="0"/>
              </a:rPr>
              <a:t> Ct </a:t>
            </a:r>
            <a:r>
              <a:rPr lang="en-US" sz="900" dirty="0" err="1">
                <a:solidFill>
                  <a:schemeClr val="tx2">
                    <a:lumMod val="10000"/>
                  </a:schemeClr>
                </a:solidFill>
                <a:latin typeface="Baskerville Old Face" panose="02020602080505020303" pitchFamily="18" charset="0"/>
              </a:rPr>
              <a:t>Ste</a:t>
            </a:r>
            <a:r>
              <a:rPr lang="en-US" sz="900" dirty="0">
                <a:solidFill>
                  <a:schemeClr val="tx2">
                    <a:lumMod val="10000"/>
                  </a:schemeClr>
                </a:solidFill>
                <a:latin typeface="Baskerville Old Face" panose="02020602080505020303" pitchFamily="18" charset="0"/>
              </a:rPr>
              <a:t> 200</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Mt. Pleasant, SC 29464</a:t>
            </a:r>
          </a:p>
        </p:txBody>
      </p:sp>
      <p:pic>
        <p:nvPicPr>
          <p:cNvPr id="11" name="Picture 10"/>
          <p:cNvPicPr>
            <a:picLocks/>
          </p:cNvPicPr>
          <p:nvPr/>
        </p:nvPicPr>
        <p:blipFill>
          <a:blip r:embed="rId9" cstate="print">
            <a:extLst>
              <a:ext uri="{28A0092B-C50C-407E-A947-70E740481C1C}">
                <a14:useLocalDpi xmlns:a14="http://schemas.microsoft.com/office/drawing/2010/main" val="0"/>
              </a:ext>
            </a:extLst>
          </a:blip>
          <a:srcRect/>
          <a:stretch/>
        </p:blipFill>
        <p:spPr>
          <a:xfrm>
            <a:off x="1884666" y="8064207"/>
            <a:ext cx="1371600" cy="914400"/>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10" cstate="print">
            <a:extLst>
              <a:ext uri="{28A0092B-C50C-407E-A947-70E740481C1C}">
                <a14:useLocalDpi xmlns:a14="http://schemas.microsoft.com/office/drawing/2010/main" val="0"/>
              </a:ext>
            </a:extLst>
          </a:blip>
          <a:srcRect/>
          <a:stretch/>
        </p:blipFill>
        <p:spPr>
          <a:xfrm>
            <a:off x="3429000" y="8064207"/>
            <a:ext cx="1371600" cy="914400"/>
          </a:xfrm>
          <a:prstGeom prst="rect">
            <a:avLst/>
          </a:prstGeom>
          <a:ln>
            <a:noFill/>
          </a:ln>
          <a:effectLst>
            <a:outerShdw blurRad="63500" sx="102000" sy="102000" algn="ctr" rotWithShape="0">
              <a:prstClr val="black">
                <a:alpha val="40000"/>
              </a:prstClr>
            </a:outerShdw>
          </a:effectLst>
        </p:spPr>
      </p:pic>
      <p:pic>
        <p:nvPicPr>
          <p:cNvPr id="15" name="Picture 14"/>
          <p:cNvPicPr>
            <a:picLocks/>
          </p:cNvPicPr>
          <p:nvPr/>
        </p:nvPicPr>
        <p:blipFill>
          <a:blip r:embed="rId11" cstate="print">
            <a:extLst>
              <a:ext uri="{28A0092B-C50C-407E-A947-70E740481C1C}">
                <a14:useLocalDpi xmlns:a14="http://schemas.microsoft.com/office/drawing/2010/main" val="0"/>
              </a:ext>
            </a:extLst>
          </a:blip>
          <a:srcRect/>
          <a:stretch/>
        </p:blipFill>
        <p:spPr>
          <a:xfrm>
            <a:off x="1887523" y="4402216"/>
            <a:ext cx="1365885" cy="914400"/>
          </a:xfrm>
          <a:prstGeom prst="rect">
            <a:avLst/>
          </a:prstGeom>
          <a:ln>
            <a:noFill/>
          </a:ln>
          <a:effectLst>
            <a:outerShdw blurRad="63500" sx="102000" sy="102000" algn="ctr" rotWithShape="0">
              <a:prstClr val="black">
                <a:alpha val="40000"/>
              </a:prstClr>
            </a:outerShdw>
          </a:effectLst>
        </p:spPr>
      </p:pic>
      <p:pic>
        <p:nvPicPr>
          <p:cNvPr id="21" name="Picture 20"/>
          <p:cNvPicPr>
            <a:picLocks/>
          </p:cNvPicPr>
          <p:nvPr/>
        </p:nvPicPr>
        <p:blipFill>
          <a:blip r:embed="rId12" cstate="print">
            <a:extLst>
              <a:ext uri="{28A0092B-C50C-407E-A947-70E740481C1C}">
                <a14:useLocalDpi xmlns:a14="http://schemas.microsoft.com/office/drawing/2010/main" val="0"/>
              </a:ext>
            </a:extLst>
          </a:blip>
          <a:srcRect/>
          <a:stretch/>
        </p:blipFill>
        <p:spPr>
          <a:xfrm>
            <a:off x="340332" y="4414743"/>
            <a:ext cx="1371600" cy="901873"/>
          </a:xfrm>
          <a:prstGeom prst="rect">
            <a:avLst/>
          </a:prstGeom>
          <a:ln>
            <a:noFill/>
          </a:ln>
          <a:effectLst>
            <a:outerShdw blurRad="63500" sx="102000" sy="102000" algn="ctr" rotWithShape="0">
              <a:prstClr val="black">
                <a:alpha val="40000"/>
              </a:prstClr>
            </a:outerShdw>
          </a:effectLst>
        </p:spPr>
      </p:pic>
      <p:pic>
        <p:nvPicPr>
          <p:cNvPr id="19" name="Picture 18"/>
          <p:cNvPicPr>
            <a:picLocks/>
          </p:cNvPicPr>
          <p:nvPr/>
        </p:nvPicPr>
        <p:blipFill>
          <a:blip r:embed="rId13" cstate="print">
            <a:extLst>
              <a:ext uri="{28A0092B-C50C-407E-A947-70E740481C1C}">
                <a14:useLocalDpi xmlns:a14="http://schemas.microsoft.com/office/drawing/2010/main" val="0"/>
              </a:ext>
            </a:extLst>
          </a:blip>
          <a:srcRect/>
          <a:stretch/>
        </p:blipFill>
        <p:spPr>
          <a:xfrm>
            <a:off x="4973334" y="4402216"/>
            <a:ext cx="1371600" cy="914400"/>
          </a:xfrm>
          <a:prstGeom prst="rect">
            <a:avLst/>
          </a:prstGeom>
          <a:ln>
            <a:noFill/>
          </a:ln>
          <a:effectLst>
            <a:outerShdw blurRad="63500" sx="102000" sy="102000" algn="ctr" rotWithShape="0">
              <a:prstClr val="black">
                <a:alpha val="40000"/>
              </a:prstClr>
            </a:outerShdw>
          </a:effectLst>
        </p:spPr>
      </p:pic>
      <p:pic>
        <p:nvPicPr>
          <p:cNvPr id="12" name="Picture 11"/>
          <p:cNvPicPr>
            <a:picLocks/>
          </p:cNvPicPr>
          <p:nvPr/>
        </p:nvPicPr>
        <p:blipFill>
          <a:blip r:embed="rId14" cstate="print">
            <a:extLst>
              <a:ext uri="{28A0092B-C50C-407E-A947-70E740481C1C}">
                <a14:useLocalDpi xmlns:a14="http://schemas.microsoft.com/office/drawing/2010/main" val="0"/>
              </a:ext>
            </a:extLst>
          </a:blip>
          <a:srcRect/>
          <a:stretch/>
        </p:blipFill>
        <p:spPr>
          <a:xfrm>
            <a:off x="3429000" y="4402852"/>
            <a:ext cx="1371600" cy="913764"/>
          </a:xfrm>
          <a:prstGeom prst="rect">
            <a:avLst/>
          </a:prstGeom>
          <a:ln>
            <a:noFill/>
          </a:ln>
          <a:effectLst>
            <a:outerShdw blurRad="63500" sx="102000" sy="102000" algn="ctr" rotWithShape="0">
              <a:prstClr val="black">
                <a:alpha val="40000"/>
              </a:prstClr>
            </a:outerShdw>
          </a:effectLst>
        </p:spPr>
      </p:pic>
      <p:pic>
        <p:nvPicPr>
          <p:cNvPr id="14" name="Picture 13"/>
          <p:cNvPicPr>
            <a:picLocks/>
          </p:cNvPicPr>
          <p:nvPr/>
        </p:nvPicPr>
        <p:blipFill>
          <a:blip r:embed="rId15" cstate="print">
            <a:extLst>
              <a:ext uri="{28A0092B-C50C-407E-A947-70E740481C1C}">
                <a14:useLocalDpi xmlns:a14="http://schemas.microsoft.com/office/drawing/2010/main" val="0"/>
              </a:ext>
            </a:extLst>
          </a:blip>
          <a:srcRect/>
          <a:stretch/>
        </p:blipFill>
        <p:spPr>
          <a:xfrm>
            <a:off x="6517668" y="4404749"/>
            <a:ext cx="1371600" cy="911867"/>
          </a:xfrm>
          <a:prstGeom prst="rect">
            <a:avLst/>
          </a:prstGeom>
          <a:ln>
            <a:noFill/>
          </a:ln>
          <a:effectLst>
            <a:outerShdw blurRad="63500" sx="102000" sy="102000" algn="ctr" rotWithShape="0">
              <a:prstClr val="black">
                <a:alpha val="40000"/>
              </a:prstClr>
            </a:outerShdw>
          </a:effectLst>
        </p:spPr>
      </p:pic>
      <p:pic>
        <p:nvPicPr>
          <p:cNvPr id="18" name="Picture 17"/>
          <p:cNvPicPr>
            <a:picLocks/>
          </p:cNvPicPr>
          <p:nvPr/>
        </p:nvPicPr>
        <p:blipFill>
          <a:blip r:embed="rId16" cstate="print">
            <a:extLst>
              <a:ext uri="{28A0092B-C50C-407E-A947-70E740481C1C}">
                <a14:useLocalDpi xmlns:a14="http://schemas.microsoft.com/office/drawing/2010/main" val="0"/>
              </a:ext>
            </a:extLst>
          </a:blip>
          <a:srcRect/>
          <a:stretch/>
        </p:blipFill>
        <p:spPr>
          <a:xfrm>
            <a:off x="340332" y="8064207"/>
            <a:ext cx="1371600" cy="914400"/>
          </a:xfrm>
          <a:prstGeom prst="rect">
            <a:avLst/>
          </a:prstGeom>
          <a:ln>
            <a:noFill/>
          </a:ln>
          <a:effectLst>
            <a:outerShdw blurRad="63500" sx="102000" sy="102000" algn="ctr" rotWithShape="0">
              <a:prstClr val="black">
                <a:alpha val="40000"/>
              </a:prstClr>
            </a:outerShdw>
          </a:effectLst>
        </p:spPr>
      </p:pic>
      <p:pic>
        <p:nvPicPr>
          <p:cNvPr id="24" name="Picture 23"/>
          <p:cNvPicPr>
            <a:picLocks/>
          </p:cNvPicPr>
          <p:nvPr/>
        </p:nvPicPr>
        <p:blipFill>
          <a:blip r:embed="rId17" cstate="print">
            <a:extLst>
              <a:ext uri="{28A0092B-C50C-407E-A947-70E740481C1C}">
                <a14:useLocalDpi xmlns:a14="http://schemas.microsoft.com/office/drawing/2010/main" val="0"/>
              </a:ext>
            </a:extLst>
          </a:blip>
          <a:srcRect/>
          <a:stretch/>
        </p:blipFill>
        <p:spPr>
          <a:xfrm>
            <a:off x="4973334" y="8064207"/>
            <a:ext cx="1371600" cy="914400"/>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228601" y="3581400"/>
            <a:ext cx="7772400" cy="738664"/>
          </a:xfrm>
          <a:prstGeom prst="rect">
            <a:avLst/>
          </a:prstGeom>
          <a:noFill/>
        </p:spPr>
        <p:txBody>
          <a:bodyPr wrap="square" anchor="b">
            <a:spAutoFit/>
          </a:bodyPr>
          <a:lstStyle/>
          <a:p>
            <a:pPr algn="ctr"/>
            <a:r>
              <a:rPr lang="en-US" sz="2400" b="1" dirty="0">
                <a:solidFill>
                  <a:schemeClr val="bg1"/>
                </a:solidFill>
                <a:latin typeface="Goudy Old Style" panose="02020502050305020303" pitchFamily="18" charset="0"/>
              </a:rPr>
              <a:t>454 Maple Oak Lane</a:t>
            </a:r>
          </a:p>
          <a:p>
            <a:pPr algn="ctr"/>
            <a:r>
              <a:rPr lang="en-US" sz="1800" dirty="0">
                <a:solidFill>
                  <a:schemeClr val="bg1"/>
                </a:solidFill>
                <a:latin typeface="Goudy Old Style" panose="02020502050305020303" pitchFamily="18" charset="0"/>
              </a:rPr>
              <a:t>Grand Oaks Plantation | Charleston, SC 29414 | MLS# 20012870 | $314,975</a:t>
            </a:r>
          </a:p>
        </p:txBody>
      </p:sp>
      <p:pic>
        <p:nvPicPr>
          <p:cNvPr id="29" name="Picture 28">
            <a:extLst>
              <a:ext uri="{FF2B5EF4-FFF2-40B4-BE49-F238E27FC236}">
                <a16:creationId xmlns:a16="http://schemas.microsoft.com/office/drawing/2014/main" id="{C83F46E6-4A59-484F-B40D-BE212701BF6C}"/>
              </a:ext>
            </a:extLst>
          </p:cNvPr>
          <p:cNvPicPr>
            <a:picLocks/>
          </p:cNvPicPr>
          <p:nvPr/>
        </p:nvPicPr>
        <p:blipFill>
          <a:blip r:embed="rId18" cstate="print">
            <a:extLst>
              <a:ext uri="{28A0092B-C50C-407E-A947-70E740481C1C}">
                <a14:useLocalDpi xmlns:a14="http://schemas.microsoft.com/office/drawing/2010/main" val="0"/>
              </a:ext>
            </a:extLst>
          </a:blip>
          <a:srcRect/>
          <a:stretch/>
        </p:blipFill>
        <p:spPr>
          <a:xfrm>
            <a:off x="6517668" y="8064207"/>
            <a:ext cx="1371600" cy="914400"/>
          </a:xfrm>
          <a:prstGeom prst="rect">
            <a:avLst/>
          </a:prstGeom>
          <a:ln>
            <a:noFill/>
          </a:ln>
          <a:effectLst>
            <a:outerShdw blurRad="63500" sx="102000" sy="102000" algn="ctr" rotWithShape="0">
              <a:prstClr val="black">
                <a:alpha val="40000"/>
              </a:prstClr>
            </a:outerShdw>
          </a:effectLst>
        </p:spPr>
      </p:pic>
      <p:pic>
        <p:nvPicPr>
          <p:cNvPr id="20" name="Picture 19">
            <a:extLst>
              <a:ext uri="{FF2B5EF4-FFF2-40B4-BE49-F238E27FC236}">
                <a16:creationId xmlns:a16="http://schemas.microsoft.com/office/drawing/2014/main" id="{11218FC4-6D25-424B-9C0E-5A6490F7F7B3}"/>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4117657" y="920406"/>
            <a:ext cx="4109085" cy="2739390"/>
          </a:xfrm>
          <a:prstGeom prst="rect">
            <a:avLst/>
          </a:prstGeom>
          <a:ln>
            <a:noFill/>
          </a:ln>
          <a:effectLst>
            <a:softEdge rad="112500"/>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770</TotalTime>
  <Words>393</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JUST LISTED! Grand Oaks | Lovely Move-in Ready 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50</cp:revision>
  <dcterms:created xsi:type="dcterms:W3CDTF">2006-08-16T00:00:00Z</dcterms:created>
  <dcterms:modified xsi:type="dcterms:W3CDTF">2020-05-13T12:21:30Z</dcterms:modified>
</cp:coreProperties>
</file>