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6/3/2020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33538" y="906780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ubtitle 2"/>
          <p:cNvSpPr>
            <a:spLocks noGrp="1"/>
          </p:cNvSpPr>
          <p:nvPr>
            <p:ph type="subTitle" idx="1"/>
          </p:nvPr>
        </p:nvSpPr>
        <p:spPr>
          <a:xfrm>
            <a:off x="228034" y="4571999"/>
            <a:ext cx="7772186" cy="2819402"/>
          </a:xfrm>
        </p:spPr>
        <p:txBody>
          <a:bodyPr anchor="ctr">
            <a:noAutofit/>
          </a:bodyPr>
          <a:lstStyle/>
          <a:p>
            <a:r>
              <a:rPr lang="en-US" sz="1300" dirty="0">
                <a:solidFill>
                  <a:schemeClr val="bg1"/>
                </a:solidFill>
                <a:latin typeface="Georgia" panose="02040502050405020303" pitchFamily="18" charset="0"/>
                <a:cs typeface="Microsoft Sans Serif" panose="020B0604020202020204" pitchFamily="34" charset="0"/>
              </a:rPr>
              <a:t>NO longer a best kept secret, 454 Waring is located in the heart of the Lowcountry and boasts an array of scenic offerings and culturally entertaining activities. Summerville, SC is known as the place where flowers bloom by the acres, sweet tea is measured by the gallons alongside world-class cuisine, all served with a side of Southern Charm! This half acre plus lot is approximately 1 mile from Historic Downtown Summerville and offers an excellent opportunity to build your dream home near a national historic district. This is your chance to be a golf cart trail drive (or walk) away from where the annual </a:t>
            </a:r>
            <a:r>
              <a:rPr lang="en-US" sz="1300" dirty="0" err="1">
                <a:solidFill>
                  <a:schemeClr val="bg1"/>
                </a:solidFill>
                <a:latin typeface="Georgia" panose="02040502050405020303" pitchFamily="18" charset="0"/>
                <a:cs typeface="Microsoft Sans Serif" panose="020B0604020202020204" pitchFamily="34" charset="0"/>
              </a:rPr>
              <a:t>Flowertown</a:t>
            </a:r>
            <a:r>
              <a:rPr lang="en-US" sz="1300" dirty="0">
                <a:solidFill>
                  <a:schemeClr val="bg1"/>
                </a:solidFill>
                <a:latin typeface="Georgia" panose="02040502050405020303" pitchFamily="18" charset="0"/>
                <a:cs typeface="Microsoft Sans Serif" panose="020B0604020202020204" pitchFamily="34" charset="0"/>
              </a:rPr>
              <a:t> Festival happens! If you have a desire to build that home you've always dreamed of right close to city living in a cozy suburban neighborhood... don't wait!!!</a:t>
            </a:r>
          </a:p>
          <a:p>
            <a:endParaRPr lang="en-US" sz="1300" dirty="0">
              <a:solidFill>
                <a:schemeClr val="bg1"/>
              </a:solidFill>
              <a:latin typeface="Georgia" panose="02040502050405020303" pitchFamily="18" charset="0"/>
              <a:cs typeface="Microsoft Sans Serif" panose="020B0604020202020204" pitchFamily="34" charset="0"/>
            </a:endParaRPr>
          </a:p>
          <a:p>
            <a:r>
              <a:rPr lang="en-US" sz="1300" dirty="0">
                <a:solidFill>
                  <a:schemeClr val="bg1"/>
                </a:solidFill>
                <a:latin typeface="Georgia" panose="02040502050405020303" pitchFamily="18" charset="0"/>
                <a:cs typeface="Microsoft Sans Serif" panose="020B0604020202020204" pitchFamily="34" charset="0"/>
              </a:rPr>
              <a:t>454 Waring is minutes from I-26 with easy access to the Volvo and Mercedes Benz production factories, Boeing, Charleston International Airport, and Downtown Charleston (all approximately 30 minutes or less away)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1142999" y="636284"/>
            <a:ext cx="6010619" cy="3129172"/>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28601" y="9102372"/>
            <a:ext cx="3104937" cy="646331"/>
          </a:xfrm>
          <a:prstGeom prst="rect">
            <a:avLst/>
          </a:prstGeom>
        </p:spPr>
        <p:txBody>
          <a:bodyPr wrap="square">
            <a:spAutoFit/>
          </a:bodyPr>
          <a:lstStyle/>
          <a:p>
            <a:r>
              <a:rPr lang="en-US" sz="1400" b="1" dirty="0">
                <a:solidFill>
                  <a:schemeClr val="bg1"/>
                </a:solidFill>
                <a:latin typeface="Georgia" panose="02040502050405020303" pitchFamily="18" charset="0"/>
                <a:cs typeface="Microsoft Sans Serif" panose="020B0604020202020204" pitchFamily="34" charset="0"/>
              </a:rPr>
              <a:t>James Hopkins</a:t>
            </a:r>
          </a:p>
          <a:p>
            <a:r>
              <a:rPr lang="en-US" sz="1100" dirty="0">
                <a:solidFill>
                  <a:schemeClr val="bg1"/>
                </a:solidFill>
                <a:latin typeface="Georgia" panose="02040502050405020303" pitchFamily="18" charset="0"/>
                <a:cs typeface="Microsoft Sans Serif" panose="020B0604020202020204" pitchFamily="34" charset="0"/>
              </a:rPr>
              <a:t>(843) 708-5930</a:t>
            </a:r>
          </a:p>
          <a:p>
            <a:r>
              <a:rPr lang="en-US" sz="1100" dirty="0">
                <a:solidFill>
                  <a:schemeClr val="bg1"/>
                </a:solidFill>
                <a:latin typeface="Georgia" panose="02040502050405020303" pitchFamily="18" charset="0"/>
                <a:cs typeface="Microsoft Sans Serif" panose="020B0604020202020204" pitchFamily="34" charset="0"/>
              </a:rPr>
              <a:t>James.Hopkins@AgentOwnedRealty.com</a:t>
            </a:r>
          </a:p>
        </p:txBody>
      </p:sp>
      <p:sp>
        <p:nvSpPr>
          <p:cNvPr id="9" name="Rectangle 8"/>
          <p:cNvSpPr/>
          <p:nvPr/>
        </p:nvSpPr>
        <p:spPr>
          <a:xfrm>
            <a:off x="4945785" y="9125454"/>
            <a:ext cx="3054328" cy="600164"/>
          </a:xfrm>
          <a:prstGeom prst="rect">
            <a:avLst/>
          </a:prstGeom>
        </p:spPr>
        <p:txBody>
          <a:bodyPr wrap="square">
            <a:spAutoFit/>
          </a:bodyPr>
          <a:lstStyle/>
          <a:p>
            <a:pPr algn="r"/>
            <a:r>
              <a:rPr lang="en-US" sz="1100" dirty="0">
                <a:solidFill>
                  <a:schemeClr val="bg1"/>
                </a:solidFill>
                <a:latin typeface="Georgia" panose="02040502050405020303" pitchFamily="18" charset="0"/>
                <a:cs typeface="Microsoft Sans Serif" panose="020B0604020202020204" pitchFamily="34" charset="0"/>
              </a:rPr>
              <a:t>AgentOwned Premiere Group</a:t>
            </a:r>
          </a:p>
          <a:p>
            <a:pPr algn="r"/>
            <a:r>
              <a:rPr lang="en-US" sz="1100" dirty="0">
                <a:solidFill>
                  <a:schemeClr val="bg1"/>
                </a:solidFill>
                <a:latin typeface="Georgia" panose="02040502050405020303" pitchFamily="18" charset="0"/>
                <a:cs typeface="Microsoft Sans Serif" panose="020B0604020202020204" pitchFamily="34" charset="0"/>
              </a:rPr>
              <a:t>1800 Trolley Rd</a:t>
            </a:r>
          </a:p>
          <a:p>
            <a:pPr algn="r"/>
            <a:r>
              <a:rPr lang="en-US" sz="1100" dirty="0">
                <a:solidFill>
                  <a:schemeClr val="bg1"/>
                </a:solidFill>
                <a:latin typeface="Georgia" panose="02040502050405020303" pitchFamily="18" charset="0"/>
                <a:cs typeface="Microsoft Sans Serif" panose="020B0604020202020204" pitchFamily="34" charset="0"/>
              </a:rPr>
              <a:t>Summerville, SC 29485</a:t>
            </a:r>
          </a:p>
        </p:txBody>
      </p:sp>
      <p:sp>
        <p:nvSpPr>
          <p:cNvPr id="10" name="Down Ribbon 9"/>
          <p:cNvSpPr/>
          <p:nvPr/>
        </p:nvSpPr>
        <p:spPr>
          <a:xfrm>
            <a:off x="-3190883" y="-685800"/>
            <a:ext cx="3030819" cy="838200"/>
          </a:xfrm>
          <a:prstGeom prst="ribbon">
            <a:avLst>
              <a:gd name="adj1" fmla="val 16667"/>
              <a:gd name="adj2" fmla="val 75000"/>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tx1"/>
                </a:solidFill>
                <a:latin typeface="Gabriola" panose="04040605051002020D02" pitchFamily="82" charset="0"/>
              </a:rPr>
              <a:t>Open House Saturday</a:t>
            </a:r>
          </a:p>
          <a:p>
            <a:pPr algn="ctr"/>
            <a:r>
              <a:rPr lang="en-US" b="1" dirty="0">
                <a:solidFill>
                  <a:schemeClr val="tx1"/>
                </a:solidFill>
                <a:latin typeface="Gabriola" panose="04040605051002020D02" pitchFamily="82" charset="0"/>
              </a:rPr>
              <a:t>12:00 until 4:00</a:t>
            </a:r>
            <a:endParaRPr lang="en-US" i="1" dirty="0">
              <a:solidFill>
                <a:schemeClr val="tx1"/>
              </a:solidFill>
              <a:latin typeface="Gabriola" panose="04040605051002020D02" pitchFamily="82" charset="0"/>
            </a:endParaRPr>
          </a:p>
        </p:txBody>
      </p:sp>
      <p:pic>
        <p:nvPicPr>
          <p:cNvPr id="15" name="Picture 8"/>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763000" y="9051007"/>
            <a:ext cx="911481" cy="713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3280747" y="7391400"/>
            <a:ext cx="1828800" cy="13716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228141" y="3823440"/>
            <a:ext cx="7771972" cy="748558"/>
          </a:xfrm>
        </p:spPr>
        <p:txBody>
          <a:bodyPr>
            <a:noAutofit/>
          </a:bodyPr>
          <a:lstStyle/>
          <a:p>
            <a:r>
              <a:rPr lang="en-US" sz="2400" b="1" dirty="0">
                <a:solidFill>
                  <a:schemeClr val="bg1"/>
                </a:solidFill>
                <a:latin typeface="Georgia" panose="02040502050405020303" pitchFamily="18" charset="0"/>
                <a:cs typeface="Microsoft Sans Serif" panose="020B0604020202020204" pitchFamily="34" charset="0"/>
              </a:rPr>
              <a:t>454 Waring Street</a:t>
            </a:r>
            <a:br>
              <a:rPr lang="en-US" sz="1800" dirty="0">
                <a:solidFill>
                  <a:schemeClr val="bg1"/>
                </a:solidFill>
                <a:latin typeface="Georgia" panose="02040502050405020303" pitchFamily="18" charset="0"/>
                <a:cs typeface="Microsoft Sans Serif" panose="020B0604020202020204" pitchFamily="34" charset="0"/>
              </a:rPr>
            </a:br>
            <a:r>
              <a:rPr lang="it-IT" sz="1800" dirty="0">
                <a:solidFill>
                  <a:schemeClr val="bg1"/>
                </a:solidFill>
                <a:latin typeface="Georgia" panose="02040502050405020303" pitchFamily="18" charset="0"/>
                <a:cs typeface="Microsoft Sans Serif" panose="020B0604020202020204" pitchFamily="34" charset="0"/>
              </a:rPr>
              <a:t>Summerville, SC 29483 </a:t>
            </a:r>
            <a:r>
              <a:rPr lang="it-IT" sz="1800" dirty="0">
                <a:solidFill>
                  <a:schemeClr val="bg1"/>
                </a:solidFill>
                <a:latin typeface="Trebuchet MS" panose="020B0603020202020204" pitchFamily="34" charset="0"/>
                <a:cs typeface="Microsoft Sans Serif" panose="020B0604020202020204" pitchFamily="34" charset="0"/>
              </a:rPr>
              <a:t>· </a:t>
            </a:r>
            <a:r>
              <a:rPr lang="it-IT" sz="1800" dirty="0">
                <a:solidFill>
                  <a:schemeClr val="bg1"/>
                </a:solidFill>
                <a:latin typeface="Georgia" panose="02040502050405020303" pitchFamily="18" charset="0"/>
                <a:cs typeface="Microsoft Sans Serif" panose="020B0604020202020204" pitchFamily="34" charset="0"/>
              </a:rPr>
              <a:t>MLS# 20001431 </a:t>
            </a:r>
            <a:r>
              <a:rPr lang="it-IT" sz="1800" dirty="0">
                <a:solidFill>
                  <a:schemeClr val="bg1"/>
                </a:solidFill>
                <a:latin typeface="Trebuchet MS" panose="020B0603020202020204" pitchFamily="34" charset="0"/>
                <a:cs typeface="Microsoft Sans Serif" panose="020B0604020202020204" pitchFamily="34" charset="0"/>
              </a:rPr>
              <a:t>· </a:t>
            </a:r>
            <a:r>
              <a:rPr lang="it-IT" sz="1800">
                <a:solidFill>
                  <a:schemeClr val="bg1"/>
                </a:solidFill>
                <a:latin typeface="Georgia" panose="02040502050405020303" pitchFamily="18" charset="0"/>
                <a:cs typeface="Microsoft Sans Serif" panose="020B0604020202020204" pitchFamily="34" charset="0"/>
              </a:rPr>
              <a:t>$115,000</a:t>
            </a:r>
            <a:endParaRPr lang="en-US" sz="1200" dirty="0">
              <a:solidFill>
                <a:schemeClr val="bg1"/>
              </a:solidFill>
              <a:latin typeface="Georgia" panose="02040502050405020303" pitchFamily="18" charset="0"/>
              <a:cs typeface="Microsoft Sans Serif" panose="020B0604020202020204" pitchFamily="34" charset="0"/>
            </a:endParaRPr>
          </a:p>
        </p:txBody>
      </p:sp>
      <p:sp>
        <p:nvSpPr>
          <p:cNvPr id="4" name="Rectangle 3">
            <a:extLst>
              <a:ext uri="{FF2B5EF4-FFF2-40B4-BE49-F238E27FC236}">
                <a16:creationId xmlns:a16="http://schemas.microsoft.com/office/drawing/2014/main" id="{EEE51621-7B65-4418-8136-3CEFC1AB779D}"/>
              </a:ext>
            </a:extLst>
          </p:cNvPr>
          <p:cNvSpPr/>
          <p:nvPr/>
        </p:nvSpPr>
        <p:spPr>
          <a:xfrm>
            <a:off x="0" y="1"/>
            <a:ext cx="8229600" cy="584775"/>
          </a:xfrm>
          <a:prstGeom prst="rect">
            <a:avLst/>
          </a:prstGeom>
        </p:spPr>
        <p:txBody>
          <a:bodyPr wrap="square">
            <a:spAutoFit/>
          </a:bodyPr>
          <a:lstStyle/>
          <a:p>
            <a:pPr algn="ctr"/>
            <a:r>
              <a:rPr lang="en-US" sz="3200" b="1" dirty="0">
                <a:ln w="3175">
                  <a:noFill/>
                </a:ln>
                <a:solidFill>
                  <a:srgbClr val="FFFF00"/>
                </a:solidFill>
                <a:effectLst>
                  <a:outerShdw blurRad="38100" dist="38100" dir="2700000" algn="tl">
                    <a:srgbClr val="000000">
                      <a:alpha val="43137"/>
                    </a:srgbClr>
                  </a:outerShdw>
                </a:effectLst>
                <a:latin typeface="Gabriola" panose="04040605051002020D02" pitchFamily="82" charset="0"/>
              </a:rPr>
              <a:t>Build Your Dream Home in the Heart of Summerville</a:t>
            </a:r>
            <a:endParaRPr lang="en-US" sz="3200" b="1" i="1" dirty="0">
              <a:ln w="3175">
                <a:noFill/>
              </a:ln>
              <a:solidFill>
                <a:srgbClr val="FFFF00"/>
              </a:solidFill>
              <a:effectLst>
                <a:outerShdw blurRad="38100" dist="38100" dir="2700000" algn="tl">
                  <a:srgbClr val="000000">
                    <a:alpha val="43137"/>
                  </a:srgbClr>
                </a:outerShdw>
              </a:effectLst>
              <a:latin typeface="Gabriola" panose="04040605051002020D02" pitchFamily="82" charset="0"/>
            </a:endParaRPr>
          </a:p>
        </p:txBody>
      </p:sp>
      <p:pic>
        <p:nvPicPr>
          <p:cNvPr id="18" name="Picture 5">
            <a:extLst>
              <a:ext uri="{FF2B5EF4-FFF2-40B4-BE49-F238E27FC236}">
                <a16:creationId xmlns:a16="http://schemas.microsoft.com/office/drawing/2014/main" id="{5D4DD655-7B75-4099-992B-D4A8F0FA1550}"/>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390181" y="7391400"/>
            <a:ext cx="1028700" cy="13716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0" name="Picture 6">
            <a:extLst>
              <a:ext uri="{FF2B5EF4-FFF2-40B4-BE49-F238E27FC236}">
                <a16:creationId xmlns:a16="http://schemas.microsoft.com/office/drawing/2014/main" id="{DC797C08-3FB3-454E-BD7C-A42A76C704D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1835464" y="7391400"/>
            <a:ext cx="1028700" cy="13716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4" name="Picture 5">
            <a:extLst>
              <a:ext uri="{FF2B5EF4-FFF2-40B4-BE49-F238E27FC236}">
                <a16:creationId xmlns:a16="http://schemas.microsoft.com/office/drawing/2014/main" id="{68BAF3C1-B6EF-4096-B0DA-86A2041D686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971413" y="7391400"/>
            <a:ext cx="1028700" cy="13716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5" name="Rectangle 4">
            <a:extLst>
              <a:ext uri="{FF2B5EF4-FFF2-40B4-BE49-F238E27FC236}">
                <a16:creationId xmlns:a16="http://schemas.microsoft.com/office/drawing/2014/main" id="{1C596346-2AC0-4F33-B69D-8FD32CF55E4E}"/>
              </a:ext>
            </a:extLst>
          </p:cNvPr>
          <p:cNvSpPr/>
          <p:nvPr/>
        </p:nvSpPr>
        <p:spPr>
          <a:xfrm>
            <a:off x="-2969945" y="1706101"/>
            <a:ext cx="2588945" cy="1015663"/>
          </a:xfrm>
          <a:prstGeom prst="rect">
            <a:avLst/>
          </a:prstGeom>
        </p:spPr>
        <p:txBody>
          <a:bodyPr wrap="square">
            <a:spAutoFit/>
          </a:bodyPr>
          <a:lstStyle/>
          <a:p>
            <a:r>
              <a:rPr lang="en-US" dirty="0">
                <a:latin typeface="Georgia" panose="02040502050405020303" pitchFamily="18" charset="0"/>
              </a:rPr>
              <a:t>Open House Saturday 8/24/19</a:t>
            </a:r>
          </a:p>
          <a:p>
            <a:r>
              <a:rPr lang="en-US" dirty="0">
                <a:latin typeface="Georgia" panose="02040502050405020303" pitchFamily="18" charset="0"/>
              </a:rPr>
              <a:t>12:00 until 4:00</a:t>
            </a:r>
          </a:p>
        </p:txBody>
      </p:sp>
      <p:pic>
        <p:nvPicPr>
          <p:cNvPr id="25" name="Picture 5">
            <a:extLst>
              <a:ext uri="{FF2B5EF4-FFF2-40B4-BE49-F238E27FC236}">
                <a16:creationId xmlns:a16="http://schemas.microsoft.com/office/drawing/2014/main" id="{BA609215-8DFF-469D-8972-E17293E01647}"/>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526130" y="7391400"/>
            <a:ext cx="1028700" cy="13716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240</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Trebuchet MS</vt:lpstr>
      <vt:lpstr>Office Theme</vt:lpstr>
      <vt:lpstr>454 Waring Street Summerville, SC 29483 · MLS# 20001431 · $115,000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2020-06-03T18:52:33Z</dcterms:modified>
</cp:coreProperties>
</file>