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2.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095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810384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598619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423374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B87BD2-079C-4EE9-A540-83B3FE7E79BA}" type="datetimeFigureOut">
              <a:rPr lang="en-US" smtClean="0"/>
              <a:t>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174389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B87BD2-079C-4EE9-A540-83B3FE7E79BA}" type="datetimeFigureOut">
              <a:rPr lang="en-US" smtClean="0"/>
              <a:t>1/26/2018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698917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B87BD2-079C-4EE9-A540-83B3FE7E79BA}" type="datetimeFigureOut">
              <a:rPr lang="en-US" smtClean="0"/>
              <a:t>1/26/2018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4035148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B87BD2-079C-4EE9-A540-83B3FE7E79BA}" type="datetimeFigureOut">
              <a:rPr lang="en-US" smtClean="0"/>
              <a:t>1/26/2018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728414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B87BD2-079C-4EE9-A540-83B3FE7E79BA}" type="datetimeFigureOut">
              <a:rPr lang="en-US" smtClean="0"/>
              <a:t>1/26/2018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868188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1/26/2018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221910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1/26/2018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3072925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B0B87BD2-079C-4EE9-A540-83B3FE7E79BA}" type="datetimeFigureOut">
              <a:rPr lang="en-US" smtClean="0"/>
              <a:t>1/26/2018</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6383DD48-4707-442F-9460-CED50651938C}" type="slidenum">
              <a:rPr lang="en-US" smtClean="0"/>
              <a:t>‹#›</a:t>
            </a:fld>
            <a:endParaRPr lang="en-US"/>
          </a:p>
        </p:txBody>
      </p:sp>
    </p:spTree>
    <p:extLst>
      <p:ext uri="{BB962C8B-B14F-4D97-AF65-F5344CB8AC3E}">
        <p14:creationId xmlns:p14="http://schemas.microsoft.com/office/powerpoint/2010/main" val="27023913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2"/>
          <p:cNvSpPr txBox="1">
            <a:spLocks noChangeArrowheads="1"/>
          </p:cNvSpPr>
          <p:nvPr/>
        </p:nvSpPr>
        <p:spPr bwMode="auto">
          <a:xfrm>
            <a:off x="0" y="8977639"/>
            <a:ext cx="7772400"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600" b="1" dirty="0">
                <a:solidFill>
                  <a:srgbClr val="000000"/>
                </a:solidFill>
                <a:latin typeface="Georgia" panose="02040502050405020303" pitchFamily="18" charset="0"/>
              </a:rPr>
              <a:t>Bob </a:t>
            </a:r>
            <a:r>
              <a:rPr lang="en-US" altLang="en-US" sz="1600" b="1" dirty="0" err="1">
                <a:solidFill>
                  <a:srgbClr val="000000"/>
                </a:solidFill>
                <a:latin typeface="Georgia" panose="02040502050405020303" pitchFamily="18" charset="0"/>
              </a:rPr>
              <a:t>Ramella</a:t>
            </a:r>
            <a:r>
              <a:rPr lang="en-US" altLang="en-US" sz="1600" b="1" dirty="0">
                <a:solidFill>
                  <a:srgbClr val="000000"/>
                </a:solidFill>
                <a:latin typeface="Georgia" panose="02040502050405020303" pitchFamily="18" charset="0"/>
              </a:rPr>
              <a:t>, Broker</a:t>
            </a:r>
          </a:p>
          <a:p>
            <a:pPr lvl="0" algn="ctr" defTabSz="914400" eaLnBrk="0" fontAlgn="base" hangingPunct="0">
              <a:spcBef>
                <a:spcPct val="0"/>
              </a:spcBef>
              <a:spcAft>
                <a:spcPct val="0"/>
              </a:spcAft>
            </a:pPr>
            <a:r>
              <a:rPr lang="en-US" altLang="en-US" sz="1000" i="1">
                <a:solidFill>
                  <a:srgbClr val="000000"/>
                </a:solidFill>
                <a:latin typeface="Georgia" panose="02040502050405020303" pitchFamily="18" charset="0"/>
              </a:rPr>
              <a:t>CRS, CDPE, RCC, e-Pro</a:t>
            </a:r>
          </a:p>
          <a:p>
            <a:pPr lvl="0" algn="ctr" defTabSz="914400" eaLnBrk="0" fontAlgn="base" hangingPunct="0">
              <a:spcBef>
                <a:spcPct val="0"/>
              </a:spcBef>
              <a:spcAft>
                <a:spcPct val="0"/>
              </a:spcAft>
            </a:pPr>
            <a:r>
              <a:rPr lang="en-US" altLang="en-US" sz="1000">
                <a:solidFill>
                  <a:srgbClr val="000000"/>
                </a:solidFill>
                <a:latin typeface="Georgia" panose="02040502050405020303" pitchFamily="18" charset="0"/>
              </a:rPr>
              <a:t>(843</a:t>
            </a:r>
            <a:r>
              <a:rPr lang="en-US" altLang="en-US" sz="1000" dirty="0">
                <a:solidFill>
                  <a:srgbClr val="000000"/>
                </a:solidFill>
                <a:latin typeface="Georgia" panose="02040502050405020303" pitchFamily="18" charset="0"/>
              </a:rPr>
              <a:t>) 330-8300</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bob@bobramella.com | www.bobramella.com</a:t>
            </a:r>
            <a:endParaRPr kumimoji="0" lang="en-US" altLang="en-US" sz="1000" i="0" u="none" strike="noStrike" cap="none" normalizeH="0" baseline="0" dirty="0">
              <a:ln>
                <a:noFill/>
              </a:ln>
              <a:solidFill>
                <a:schemeClr val="tx1"/>
              </a:solidFill>
              <a:effectLst/>
              <a:latin typeface="Georgia" panose="02040502050405020303" pitchFamily="18" charset="0"/>
            </a:endParaRPr>
          </a:p>
        </p:txBody>
      </p:sp>
      <p:sp>
        <p:nvSpPr>
          <p:cNvPr id="5" name="Text Box 4"/>
          <p:cNvSpPr txBox="1">
            <a:spLocks noChangeArrowheads="1"/>
          </p:cNvSpPr>
          <p:nvPr/>
        </p:nvSpPr>
        <p:spPr bwMode="auto">
          <a:xfrm>
            <a:off x="0" y="5121139"/>
            <a:ext cx="7772400" cy="280036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300" dirty="0">
                <a:solidFill>
                  <a:srgbClr val="000000"/>
                </a:solidFill>
                <a:latin typeface="Georgia" panose="02040502050405020303" pitchFamily="18" charset="0"/>
              </a:rPr>
              <a:t>Welcome to 4587 Durant Avenue. This renovated home has 3 Bedrooms, 2 and one half Bathrooms with 1313 square feet of wonderfully re-designed floor space. Enjoy an open floor plan, new kitchen with custom granite counter tops, GE Stainless Steel package with Natural Gas Range, Side by Side Refrigerator, Microwave and Dishwasher. The large Stainless Steel Sink is under a window and has an </a:t>
            </a:r>
            <a:r>
              <a:rPr lang="en-US" altLang="en-US" sz="1300" dirty="0" err="1">
                <a:solidFill>
                  <a:srgbClr val="000000"/>
                </a:solidFill>
                <a:latin typeface="Georgia" panose="02040502050405020303" pitchFamily="18" charset="0"/>
              </a:rPr>
              <a:t>InSinkErator</a:t>
            </a:r>
            <a:r>
              <a:rPr lang="en-US" altLang="en-US" sz="1300" dirty="0">
                <a:solidFill>
                  <a:srgbClr val="000000"/>
                </a:solidFill>
                <a:latin typeface="Georgia" panose="02040502050405020303" pitchFamily="18" charset="0"/>
              </a:rPr>
              <a:t> Garbage Disposal. The floor plan has been opened up allowing so much natural light. Among the new and upgraded features are: Rinnai Gas Tank-less Hot Water System, Energy efficient windows, New plumbing, New Electrical, New light fixtures, New Plumbing fixtures, New custom tile bathrooms, New Vanities, All new paint inside and out, Smooth Ceilings, New Crown Molding, Separate Mud Room and Laundry area, Double Pantry with shelves, New driveway and walkway, New privacy fenced in back yard, Re-finished Hardwood floors though out and so much more. Please check out the list of upgrades and improvements in the document section. The large back yard also has a Large Grand Oak tree in the back corner, additional parking and a four hundred square foot patio. New Landscaping planted in the front, Sod in front yard.</a:t>
            </a:r>
            <a:endParaRPr kumimoji="0" lang="en-US" altLang="en-US" sz="1300" b="0" i="0" u="none" strike="noStrike" cap="none" normalizeH="0" baseline="0" dirty="0">
              <a:ln>
                <a:noFill/>
              </a:ln>
              <a:solidFill>
                <a:schemeClr val="tx1"/>
              </a:solidFill>
              <a:effectLst/>
              <a:latin typeface="Arial" panose="020B0604020202020204" pitchFamily="34" charset="0"/>
            </a:endParaRPr>
          </a:p>
        </p:txBody>
      </p:sp>
      <p:pic>
        <p:nvPicPr>
          <p:cNvPr id="1029" name="Picture 5"/>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37778" y="9084319"/>
            <a:ext cx="584200" cy="70104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5" name="Picture 11"/>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418647" y="9227567"/>
            <a:ext cx="1047750" cy="4145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Text Box 13"/>
          <p:cNvSpPr txBox="1">
            <a:spLocks noChangeArrowheads="1"/>
          </p:cNvSpPr>
          <p:nvPr/>
        </p:nvSpPr>
        <p:spPr bwMode="auto">
          <a:xfrm>
            <a:off x="1" y="9802131"/>
            <a:ext cx="7772399" cy="2499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050" dirty="0">
                <a:solidFill>
                  <a:schemeClr val="bg1">
                    <a:lumMod val="50000"/>
                  </a:schemeClr>
                </a:solidFill>
                <a:latin typeface="Georgia" panose="02040502050405020303" pitchFamily="18" charset="0"/>
              </a:rPr>
              <a:t>Keller Williams Realty Charleston | 496 </a:t>
            </a:r>
            <a:r>
              <a:rPr lang="en-US" altLang="en-US" sz="1050" dirty="0" err="1">
                <a:solidFill>
                  <a:schemeClr val="bg1">
                    <a:lumMod val="50000"/>
                  </a:schemeClr>
                </a:solidFill>
                <a:latin typeface="Georgia" panose="02040502050405020303" pitchFamily="18" charset="0"/>
              </a:rPr>
              <a:t>Bramson</a:t>
            </a:r>
            <a:r>
              <a:rPr lang="en-US" altLang="en-US" sz="1050" dirty="0">
                <a:solidFill>
                  <a:schemeClr val="bg1">
                    <a:lumMod val="50000"/>
                  </a:schemeClr>
                </a:solidFill>
                <a:latin typeface="Georgia" panose="02040502050405020303" pitchFamily="18" charset="0"/>
              </a:rPr>
              <a:t> Ct Ste 200 | Mt. Pleasant, SC 29464</a:t>
            </a:r>
            <a:endParaRPr kumimoji="0" lang="en-US" altLang="en-US" sz="1400" b="0" i="0" u="none" strike="noStrike" cap="none" normalizeH="0" baseline="0" dirty="0">
              <a:ln>
                <a:noFill/>
              </a:ln>
              <a:solidFill>
                <a:schemeClr val="bg1">
                  <a:lumMod val="50000"/>
                </a:schemeClr>
              </a:solidFill>
              <a:effectLst/>
              <a:latin typeface="Georgia" panose="02040502050405020303" pitchFamily="18" charset="0"/>
            </a:endParaRPr>
          </a:p>
        </p:txBody>
      </p:sp>
      <p:sp>
        <p:nvSpPr>
          <p:cNvPr id="9" name="Rectangle 8"/>
          <p:cNvSpPr/>
          <p:nvPr/>
        </p:nvSpPr>
        <p:spPr>
          <a:xfrm>
            <a:off x="-101600" y="20104"/>
            <a:ext cx="7975601" cy="738664"/>
          </a:xfrm>
          <a:prstGeom prst="rect">
            <a:avLst/>
          </a:prstGeom>
          <a:solidFill>
            <a:srgbClr val="C00000"/>
          </a:solidFill>
          <a:effectLst>
            <a:outerShdw blurRad="50800" dist="38100" dir="5400000" algn="t" rotWithShape="0">
              <a:prstClr val="black">
                <a:alpha val="40000"/>
              </a:prstClr>
            </a:outerShdw>
          </a:effectLst>
        </p:spPr>
        <p:txBody>
          <a:bodyPr wrap="square">
            <a:spAutoFit/>
          </a:bodyPr>
          <a:lstStyle/>
          <a:p>
            <a:pPr algn="ctr"/>
            <a:r>
              <a:rPr lang="en-US" sz="2400" i="1" dirty="0">
                <a:ln w="0">
                  <a:noFill/>
                </a:ln>
                <a:solidFill>
                  <a:schemeClr val="bg1"/>
                </a:solidFill>
                <a:effectLst>
                  <a:outerShdw blurRad="50800" dist="38100" dir="5400000" algn="t" rotWithShape="0">
                    <a:prstClr val="black">
                      <a:alpha val="40000"/>
                    </a:prstClr>
                  </a:outerShdw>
                </a:effectLst>
                <a:latin typeface="Georgia" panose="02040502050405020303" pitchFamily="18" charset="0"/>
              </a:rPr>
              <a:t>Open House in Park Circle ~ Saturday 1-4</a:t>
            </a:r>
          </a:p>
          <a:p>
            <a:pPr algn="ctr"/>
            <a:r>
              <a:rPr lang="en-US" i="1" dirty="0">
                <a:ln w="0">
                  <a:noFill/>
                </a:ln>
                <a:solidFill>
                  <a:schemeClr val="bg1"/>
                </a:solidFill>
                <a:effectLst>
                  <a:outerShdw blurRad="50800" dist="38100" dir="5400000" algn="t" rotWithShape="0">
                    <a:prstClr val="black">
                      <a:alpha val="40000"/>
                    </a:prstClr>
                  </a:outerShdw>
                </a:effectLst>
                <a:latin typeface="Georgia" panose="02040502050405020303" pitchFamily="18" charset="0"/>
              </a:rPr>
              <a:t>Hosted by Harrison </a:t>
            </a:r>
            <a:r>
              <a:rPr lang="en-US" i="1" dirty="0" err="1">
                <a:ln w="0">
                  <a:noFill/>
                </a:ln>
                <a:solidFill>
                  <a:schemeClr val="bg1"/>
                </a:solidFill>
                <a:effectLst>
                  <a:outerShdw blurRad="50800" dist="38100" dir="5400000" algn="t" rotWithShape="0">
                    <a:prstClr val="black">
                      <a:alpha val="40000"/>
                    </a:prstClr>
                  </a:outerShdw>
                </a:effectLst>
                <a:latin typeface="Georgia" panose="02040502050405020303" pitchFamily="18" charset="0"/>
              </a:rPr>
              <a:t>Phibbs</a:t>
            </a:r>
            <a:r>
              <a:rPr lang="en-US" i="1" dirty="0">
                <a:ln w="0">
                  <a:noFill/>
                </a:ln>
                <a:solidFill>
                  <a:schemeClr val="bg1"/>
                </a:solidFill>
                <a:effectLst>
                  <a:outerShdw blurRad="50800" dist="38100" dir="5400000" algn="t" rotWithShape="0">
                    <a:prstClr val="black">
                      <a:alpha val="40000"/>
                    </a:prstClr>
                  </a:outerShdw>
                </a:effectLst>
                <a:latin typeface="Georgia" panose="02040502050405020303" pitchFamily="18" charset="0"/>
              </a:rPr>
              <a:t> 843-606-0671 </a:t>
            </a:r>
          </a:p>
        </p:txBody>
      </p:sp>
      <p:sp>
        <p:nvSpPr>
          <p:cNvPr id="19" name="Rectangle 18"/>
          <p:cNvSpPr/>
          <p:nvPr/>
        </p:nvSpPr>
        <p:spPr>
          <a:xfrm>
            <a:off x="0" y="4274735"/>
            <a:ext cx="7772400" cy="769441"/>
          </a:xfrm>
          <a:prstGeom prst="rect">
            <a:avLst/>
          </a:prstGeom>
        </p:spPr>
        <p:txBody>
          <a:bodyPr wrap="square">
            <a:spAutoFit/>
          </a:bodyPr>
          <a:lstStyle/>
          <a:p>
            <a:pPr algn="ctr"/>
            <a:r>
              <a:rPr lang="en-US" sz="2400" b="1" dirty="0">
                <a:ln w="0">
                  <a:noFill/>
                </a:ln>
                <a:solidFill>
                  <a:srgbClr val="C00000"/>
                </a:solidFill>
                <a:effectLst>
                  <a:outerShdw blurRad="38100" dist="38100" dir="2700000" algn="tl">
                    <a:srgbClr val="000000">
                      <a:alpha val="43137"/>
                    </a:srgbClr>
                  </a:outerShdw>
                </a:effectLst>
                <a:latin typeface="Georgia" panose="02040502050405020303" pitchFamily="18" charset="0"/>
              </a:rPr>
              <a:t>4587 Durant Avenue</a:t>
            </a:r>
          </a:p>
          <a:p>
            <a:pPr algn="ctr"/>
            <a:r>
              <a:rPr lang="en-US" sz="2000" dirty="0">
                <a:ln w="0">
                  <a:noFill/>
                </a:ln>
                <a:solidFill>
                  <a:srgbClr val="C00000"/>
                </a:solidFill>
                <a:effectLst>
                  <a:outerShdw blurRad="38100" dist="38100" dir="2700000" algn="tl">
                    <a:srgbClr val="000000">
                      <a:alpha val="43137"/>
                    </a:srgbClr>
                  </a:outerShdw>
                </a:effectLst>
                <a:latin typeface="Georgia" panose="02040502050405020303" pitchFamily="18" charset="0"/>
              </a:rPr>
              <a:t>Park Circle | North Charleston | MLS# 18000135 | $310,000</a:t>
            </a:r>
            <a:endParaRPr lang="en-US" dirty="0">
              <a:ln w="0">
                <a:noFill/>
              </a:ln>
              <a:solidFill>
                <a:srgbClr val="C00000"/>
              </a:solidFill>
              <a:effectLst>
                <a:outerShdw blurRad="38100" dist="38100" dir="2700000" algn="tl">
                  <a:srgbClr val="000000">
                    <a:alpha val="43137"/>
                  </a:srgbClr>
                </a:outerShdw>
              </a:effectLst>
              <a:latin typeface="Georgia" panose="02040502050405020303" pitchFamily="18" charset="0"/>
            </a:endParaRPr>
          </a:p>
        </p:txBody>
      </p:sp>
      <p:sp>
        <p:nvSpPr>
          <p:cNvPr id="3" name="Rectangle 2"/>
          <p:cNvSpPr/>
          <p:nvPr/>
        </p:nvSpPr>
        <p:spPr>
          <a:xfrm>
            <a:off x="-3181243" y="2894919"/>
            <a:ext cx="2496196" cy="369332"/>
          </a:xfrm>
          <a:prstGeom prst="rect">
            <a:avLst/>
          </a:prstGeom>
        </p:spPr>
        <p:txBody>
          <a:bodyPr wrap="none">
            <a:spAutoFit/>
          </a:bodyPr>
          <a:lstStyle/>
          <a:p>
            <a:r>
              <a:rPr lang="en-US" i="1" dirty="0">
                <a:ln w="0">
                  <a:noFill/>
                </a:ln>
                <a:solidFill>
                  <a:schemeClr val="bg1"/>
                </a:solidFill>
                <a:effectLst>
                  <a:outerShdw blurRad="50800" dist="38100" dir="5400000" algn="t" rotWithShape="0">
                    <a:prstClr val="black">
                      <a:alpha val="40000"/>
                    </a:prstClr>
                  </a:outerShdw>
                </a:effectLst>
                <a:latin typeface="Georgia" panose="02040502050405020303" pitchFamily="18" charset="0"/>
              </a:rPr>
              <a:t>Buy.......Build.....Begin</a:t>
            </a:r>
            <a:endParaRPr lang="en-US" dirty="0"/>
          </a:p>
        </p:txBody>
      </p:sp>
      <p:pic>
        <p:nvPicPr>
          <p:cNvPr id="26" name="Picture 10"/>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0" y="845818"/>
            <a:ext cx="5027929" cy="3351953"/>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7" name="Picture 9"/>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5509261" y="847189"/>
            <a:ext cx="2263139" cy="1508759"/>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 name="Picture 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0" y="7938275"/>
            <a:ext cx="1280160" cy="853440"/>
          </a:xfrm>
          <a:prstGeom prst="rect">
            <a:avLst/>
          </a:prstGeom>
        </p:spPr>
      </p:pic>
      <p:pic>
        <p:nvPicPr>
          <p:cNvPr id="8" name="Picture 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332197" y="7938275"/>
            <a:ext cx="1280160" cy="853440"/>
          </a:xfrm>
          <a:prstGeom prst="rect">
            <a:avLst/>
          </a:prstGeom>
        </p:spPr>
      </p:pic>
      <p:pic>
        <p:nvPicPr>
          <p:cNvPr id="10" name="Picture 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852573" y="7938275"/>
            <a:ext cx="640080" cy="853440"/>
          </a:xfrm>
          <a:prstGeom prst="rect">
            <a:avLst/>
          </a:prstGeom>
        </p:spPr>
      </p:pic>
      <p:pic>
        <p:nvPicPr>
          <p:cNvPr id="11" name="Picture 10"/>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544690" y="7938275"/>
            <a:ext cx="563315" cy="845856"/>
          </a:xfrm>
          <a:prstGeom prst="rect">
            <a:avLst/>
          </a:prstGeom>
        </p:spPr>
      </p:pic>
      <p:pic>
        <p:nvPicPr>
          <p:cNvPr id="13" name="Picture 12"/>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492240" y="7938275"/>
            <a:ext cx="1280160" cy="853440"/>
          </a:xfrm>
          <a:prstGeom prst="rect">
            <a:avLst/>
          </a:prstGeom>
        </p:spPr>
      </p:pic>
      <p:pic>
        <p:nvPicPr>
          <p:cNvPr id="20" name="Picture 9"/>
          <p:cNvPicPr>
            <a:picLocks noChangeAspect="1" noChangeArrowheads="1"/>
          </p:cNvPicPr>
          <p:nvPr/>
        </p:nvPicPr>
        <p:blipFill>
          <a:blip r:embed="rId11">
            <a:extLst>
              <a:ext uri="{28A0092B-C50C-407E-A947-70E740481C1C}">
                <a14:useLocalDpi xmlns:a14="http://schemas.microsoft.com/office/drawing/2010/main" val="0"/>
              </a:ext>
            </a:extLst>
          </a:blip>
          <a:stretch>
            <a:fillRect/>
          </a:stretch>
        </p:blipFill>
        <p:spPr bwMode="auto">
          <a:xfrm>
            <a:off x="5509261" y="2687640"/>
            <a:ext cx="2263139" cy="1508759"/>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1" name="Picture 20"/>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2664394" y="7938275"/>
            <a:ext cx="1136142" cy="853440"/>
          </a:xfrm>
          <a:prstGeom prst="rect">
            <a:avLst/>
          </a:prstGeom>
        </p:spPr>
      </p:pic>
      <p:pic>
        <p:nvPicPr>
          <p:cNvPr id="22" name="Picture 21"/>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5160042" y="7938275"/>
            <a:ext cx="1280160" cy="853440"/>
          </a:xfrm>
          <a:prstGeom prst="rect">
            <a:avLst/>
          </a:prstGeom>
        </p:spPr>
      </p:pic>
    </p:spTree>
    <p:extLst>
      <p:ext uri="{BB962C8B-B14F-4D97-AF65-F5344CB8AC3E}">
        <p14:creationId xmlns:p14="http://schemas.microsoft.com/office/powerpoint/2010/main" val="3881893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152</TotalTime>
  <Words>298</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28</cp:revision>
  <dcterms:created xsi:type="dcterms:W3CDTF">2016-10-21T14:02:21Z</dcterms:created>
  <dcterms:modified xsi:type="dcterms:W3CDTF">2018-01-26T15:49:32Z</dcterms:modified>
</cp:coreProperties>
</file>