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56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11/10/2015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18301" y="781794"/>
            <a:ext cx="4282020" cy="2854679"/>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68749" y="4798716"/>
            <a:ext cx="7177702" cy="2060727"/>
          </a:xfrm>
        </p:spPr>
        <p:txBody>
          <a:bodyPr anchor="ctr">
            <a:noAutofit/>
          </a:bodyPr>
          <a:lstStyle/>
          <a:p>
            <a:r>
              <a:rPr lang="en-US" sz="1400" dirty="0">
                <a:solidFill>
                  <a:srgbClr val="3556A5"/>
                </a:solidFill>
                <a:latin typeface="Georgia" panose="02040502050405020303" pitchFamily="18" charset="0"/>
              </a:rPr>
              <a:t>This immaculate 4 bedroom, 2.5 bath home is perfectly situated on a wooded preserve lot in the beautiful community of Sophia Landing. Great open floor plan complete with downstairs master bedroom and formal dining room. Many interior features including wood floors, fireplace, eat-in kitchen, master bedroom with large walk-in closet &amp; dual sinks and so much more! Three bedrooms upstairs plus an over sized bonus/play room. This home is the Middleton model with over $38,000 in builder upgrades. Remainder of builder's 10 year warranty is transferable to the new owner. Community offers neighborhood pool and play park. Great location convenient to SPAWAR, Boeing and I-26. Make this home a must see!</a:t>
            </a:r>
          </a:p>
        </p:txBody>
      </p:sp>
      <p:sp>
        <p:nvSpPr>
          <p:cNvPr id="17" name="Rectangle 16"/>
          <p:cNvSpPr/>
          <p:nvPr/>
        </p:nvSpPr>
        <p:spPr>
          <a:xfrm>
            <a:off x="1" y="9069452"/>
            <a:ext cx="7315200" cy="707886"/>
          </a:xfrm>
          <a:prstGeom prst="rect">
            <a:avLst/>
          </a:prstGeom>
        </p:spPr>
        <p:txBody>
          <a:bodyPr wrap="square">
            <a:spAutoFit/>
          </a:bodyPr>
          <a:lstStyle/>
          <a:p>
            <a:pPr algn="ctr"/>
            <a:r>
              <a:rPr lang="en-US" sz="1600" b="1" dirty="0">
                <a:solidFill>
                  <a:srgbClr val="3556A5"/>
                </a:solidFill>
                <a:latin typeface="Georgia" panose="02040502050405020303" pitchFamily="18" charset="0"/>
              </a:rPr>
              <a:t>Adam </a:t>
            </a:r>
            <a:r>
              <a:rPr lang="en-US" sz="1600" b="1" dirty="0" smtClean="0">
                <a:solidFill>
                  <a:srgbClr val="3556A5"/>
                </a:solidFill>
                <a:latin typeface="Georgia" panose="02040502050405020303" pitchFamily="18" charset="0"/>
              </a:rPr>
              <a:t>Rafferty</a:t>
            </a:r>
          </a:p>
          <a:p>
            <a:pPr algn="ctr"/>
            <a:r>
              <a:rPr lang="pt-BR" sz="1200" dirty="0">
                <a:solidFill>
                  <a:srgbClr val="3556A5"/>
                </a:solidFill>
                <a:latin typeface="Georgia" panose="02040502050405020303" pitchFamily="18" charset="0"/>
              </a:rPr>
              <a:t>M (843) </a:t>
            </a:r>
            <a:r>
              <a:rPr lang="pt-BR" sz="1200" dirty="0" smtClean="0">
                <a:solidFill>
                  <a:srgbClr val="3556A5"/>
                </a:solidFill>
                <a:latin typeface="Georgia" panose="02040502050405020303" pitchFamily="18" charset="0"/>
              </a:rPr>
              <a:t>424-0610 :: O </a:t>
            </a:r>
            <a:r>
              <a:rPr lang="pt-BR" sz="1200" dirty="0">
                <a:solidFill>
                  <a:srgbClr val="3556A5"/>
                </a:solidFill>
                <a:latin typeface="Georgia" panose="02040502050405020303" pitchFamily="18" charset="0"/>
              </a:rPr>
              <a:t>(843) </a:t>
            </a:r>
            <a:r>
              <a:rPr lang="pt-BR" sz="1200" dirty="0" smtClean="0">
                <a:solidFill>
                  <a:srgbClr val="3556A5"/>
                </a:solidFill>
                <a:latin typeface="Georgia" panose="02040502050405020303" pitchFamily="18" charset="0"/>
              </a:rPr>
              <a:t>884-7300</a:t>
            </a:r>
            <a:br>
              <a:rPr lang="pt-BR" sz="1200" dirty="0" smtClean="0">
                <a:solidFill>
                  <a:srgbClr val="3556A5"/>
                </a:solidFill>
                <a:latin typeface="Georgia" panose="02040502050405020303" pitchFamily="18" charset="0"/>
              </a:rPr>
            </a:br>
            <a:r>
              <a:rPr lang="pt-BR" sz="1200" dirty="0" smtClean="0">
                <a:solidFill>
                  <a:srgbClr val="3556A5"/>
                </a:solidFill>
                <a:latin typeface="Georgia" panose="02040502050405020303" pitchFamily="18" charset="0"/>
              </a:rPr>
              <a:t>adam@agentownedrealty.com</a:t>
            </a:r>
            <a:endParaRPr lang="en-US" sz="900" dirty="0">
              <a:solidFill>
                <a:srgbClr val="3556A5"/>
              </a:solidFill>
              <a:latin typeface="Georgia" panose="02040502050405020303" pitchFamily="18" charset="0"/>
            </a:endParaRPr>
          </a:p>
        </p:txBody>
      </p:sp>
      <p:sp>
        <p:nvSpPr>
          <p:cNvPr id="18" name="Rectangle 17"/>
          <p:cNvSpPr/>
          <p:nvPr/>
        </p:nvSpPr>
        <p:spPr>
          <a:xfrm>
            <a:off x="1" y="9816026"/>
            <a:ext cx="7315200" cy="230832"/>
          </a:xfrm>
          <a:prstGeom prst="rect">
            <a:avLst/>
          </a:prstGeom>
        </p:spPr>
        <p:txBody>
          <a:bodyPr wrap="square" anchor="ctr">
            <a:spAutoFit/>
          </a:bodyPr>
          <a:lstStyle/>
          <a:p>
            <a:pPr algn="ctr"/>
            <a:r>
              <a:rPr lang="en-US" sz="900" i="1" dirty="0" err="1">
                <a:solidFill>
                  <a:srgbClr val="3556A5"/>
                </a:solidFill>
                <a:latin typeface="Georgia" panose="02040502050405020303" pitchFamily="18" charset="0"/>
              </a:rPr>
              <a:t>AgentOwned</a:t>
            </a:r>
            <a:r>
              <a:rPr lang="en-US" sz="900" i="1" dirty="0">
                <a:solidFill>
                  <a:srgbClr val="3556A5"/>
                </a:solidFill>
                <a:latin typeface="Georgia" panose="02040502050405020303" pitchFamily="18" charset="0"/>
              </a:rPr>
              <a:t> Preferred </a:t>
            </a:r>
            <a:r>
              <a:rPr lang="en-US" sz="900" i="1" dirty="0" smtClean="0">
                <a:solidFill>
                  <a:srgbClr val="3556A5"/>
                </a:solidFill>
                <a:latin typeface="Georgia" panose="02040502050405020303" pitchFamily="18" charset="0"/>
              </a:rPr>
              <a:t>Group | 824 </a:t>
            </a:r>
            <a:r>
              <a:rPr lang="en-US" sz="900" i="1" dirty="0">
                <a:solidFill>
                  <a:srgbClr val="3556A5"/>
                </a:solidFill>
                <a:latin typeface="Georgia" panose="02040502050405020303" pitchFamily="18" charset="0"/>
              </a:rPr>
              <a:t>Johnnie </a:t>
            </a:r>
            <a:r>
              <a:rPr lang="en-US" sz="900" i="1" dirty="0" err="1">
                <a:solidFill>
                  <a:srgbClr val="3556A5"/>
                </a:solidFill>
                <a:latin typeface="Georgia" panose="02040502050405020303" pitchFamily="18" charset="0"/>
              </a:rPr>
              <a:t>Dodds</a:t>
            </a:r>
            <a:r>
              <a:rPr lang="en-US" sz="900" i="1" dirty="0">
                <a:solidFill>
                  <a:srgbClr val="3556A5"/>
                </a:solidFill>
                <a:latin typeface="Georgia" panose="02040502050405020303" pitchFamily="18" charset="0"/>
              </a:rPr>
              <a:t> </a:t>
            </a:r>
            <a:r>
              <a:rPr lang="en-US" sz="900" i="1" dirty="0" smtClean="0">
                <a:solidFill>
                  <a:srgbClr val="3556A5"/>
                </a:solidFill>
                <a:latin typeface="Georgia" panose="02040502050405020303" pitchFamily="18" charset="0"/>
              </a:rPr>
              <a:t>Blvd | Mt </a:t>
            </a:r>
            <a:r>
              <a:rPr lang="en-US" sz="900" i="1" dirty="0">
                <a:solidFill>
                  <a:srgbClr val="3556A5"/>
                </a:solidFill>
                <a:latin typeface="Georgia" panose="02040502050405020303" pitchFamily="18" charset="0"/>
              </a:rPr>
              <a:t>Pleasant, SC </a:t>
            </a:r>
            <a:r>
              <a:rPr lang="en-US" sz="900" i="1" dirty="0" smtClean="0">
                <a:solidFill>
                  <a:srgbClr val="3556A5"/>
                </a:solidFill>
                <a:latin typeface="Georgia" panose="02040502050405020303" pitchFamily="18" charset="0"/>
              </a:rPr>
              <a:t>29464 | www.agentowned.com</a:t>
            </a:r>
            <a:endParaRPr lang="en-US" sz="900" i="1" dirty="0">
              <a:solidFill>
                <a:srgbClr val="3556A5"/>
              </a:solidFill>
              <a:latin typeface="Georgia" panose="02040502050405020303" pitchFamily="18" charset="0"/>
            </a:endParaRPr>
          </a:p>
        </p:txBody>
      </p:sp>
      <p:sp>
        <p:nvSpPr>
          <p:cNvPr id="23" name="Rectangle 22"/>
          <p:cNvSpPr/>
          <p:nvPr/>
        </p:nvSpPr>
        <p:spPr>
          <a:xfrm>
            <a:off x="0" y="71735"/>
            <a:ext cx="7315200" cy="461665"/>
          </a:xfrm>
          <a:prstGeom prst="rect">
            <a:avLst/>
          </a:prstGeom>
        </p:spPr>
        <p:txBody>
          <a:bodyPr wrap="square">
            <a:spAutoFit/>
          </a:bodyPr>
          <a:lstStyle/>
          <a:p>
            <a:pPr algn="ctr"/>
            <a:r>
              <a:rPr lang="en-US" sz="2400" i="1" dirty="0" smtClean="0">
                <a:ln>
                  <a:solidFill>
                    <a:schemeClr val="tx2"/>
                  </a:solidFill>
                </a:ln>
                <a:solidFill>
                  <a:srgbClr val="3556A5"/>
                </a:solidFill>
                <a:effectLst>
                  <a:outerShdw blurRad="50800" dist="38100" dir="5400000" algn="t" rotWithShape="0">
                    <a:prstClr val="black">
                      <a:alpha val="40000"/>
                    </a:prstClr>
                  </a:outerShdw>
                </a:effectLst>
                <a:latin typeface="Georgia" panose="02040502050405020303" pitchFamily="18" charset="0"/>
              </a:rPr>
              <a:t>Great 4 Bedroom Home in Sophia Landing</a:t>
            </a:r>
            <a:endParaRPr lang="en-US" sz="1400" i="1" dirty="0" smtClean="0">
              <a:ln>
                <a:solidFill>
                  <a:schemeClr val="tx2"/>
                </a:solidFill>
              </a:ln>
              <a:solidFill>
                <a:srgbClr val="3556A5"/>
              </a:solidFill>
              <a:latin typeface="Georgia" panose="02040502050405020303"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9254" y="9194245"/>
            <a:ext cx="1000889" cy="458301"/>
          </a:xfrm>
          <a:prstGeom prst="rect">
            <a:avLst/>
          </a:prstGeom>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748" y="781794"/>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8748" y="1774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3756370"/>
            <a:ext cx="7315199" cy="868680"/>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3556A5"/>
                </a:solidFill>
                <a:effectLst/>
                <a:latin typeface="Georgia" panose="02040502050405020303" pitchFamily="18" charset="0"/>
              </a:rPr>
              <a:t>459 Delmont Drive</a:t>
            </a:r>
            <a:r>
              <a:rPr lang="en-US" sz="2400" b="0" cap="none" dirty="0" smtClean="0">
                <a:ln w="10541" cmpd="sng">
                  <a:noFill/>
                  <a:prstDash val="solid"/>
                </a:ln>
                <a:solidFill>
                  <a:srgbClr val="3556A5"/>
                </a:solidFill>
                <a:effectLst/>
                <a:latin typeface="Georgia" panose="02040502050405020303" pitchFamily="18" charset="0"/>
              </a:rPr>
              <a:t/>
            </a:r>
            <a:br>
              <a:rPr lang="en-US" sz="2400" b="0" cap="none" dirty="0" smtClean="0">
                <a:ln w="10541" cmpd="sng">
                  <a:noFill/>
                  <a:prstDash val="solid"/>
                </a:ln>
                <a:solidFill>
                  <a:srgbClr val="3556A5"/>
                </a:solidFill>
                <a:effectLst/>
                <a:latin typeface="Georgia" panose="02040502050405020303" pitchFamily="18" charset="0"/>
              </a:rPr>
            </a:br>
            <a:r>
              <a:rPr lang="en-US" sz="1800" b="0" cap="none" dirty="0">
                <a:ln w="10541" cmpd="sng">
                  <a:noFill/>
                  <a:prstDash val="solid"/>
                </a:ln>
                <a:solidFill>
                  <a:srgbClr val="3556A5"/>
                </a:solidFill>
                <a:effectLst/>
                <a:latin typeface="Georgia" panose="02040502050405020303" pitchFamily="18" charset="0"/>
              </a:rPr>
              <a:t>Goose Creek, SC 29445</a:t>
            </a:r>
            <a:br>
              <a:rPr lang="en-US" sz="1800" b="0" cap="none" dirty="0">
                <a:ln w="10541" cmpd="sng">
                  <a:noFill/>
                  <a:prstDash val="solid"/>
                </a:ln>
                <a:solidFill>
                  <a:srgbClr val="3556A5"/>
                </a:solidFill>
                <a:effectLst/>
                <a:latin typeface="Georgia" panose="02040502050405020303" pitchFamily="18" charset="0"/>
              </a:rPr>
            </a:br>
            <a:r>
              <a:rPr lang="en-US" sz="1800" b="0" cap="none" dirty="0">
                <a:ln w="10541" cmpd="sng">
                  <a:noFill/>
                  <a:prstDash val="solid"/>
                </a:ln>
                <a:solidFill>
                  <a:srgbClr val="3556A5"/>
                </a:solidFill>
                <a:effectLst/>
                <a:latin typeface="Georgia" panose="02040502050405020303" pitchFamily="18" charset="0"/>
              </a:rPr>
              <a:t>MLS# </a:t>
            </a:r>
            <a:r>
              <a:rPr lang="en-US" sz="1800" b="0" cap="none" dirty="0" smtClean="0">
                <a:ln w="10541" cmpd="sng">
                  <a:noFill/>
                  <a:prstDash val="solid"/>
                </a:ln>
                <a:solidFill>
                  <a:srgbClr val="3556A5"/>
                </a:solidFill>
                <a:effectLst/>
                <a:latin typeface="Georgia" panose="02040502050405020303" pitchFamily="18" charset="0"/>
              </a:rPr>
              <a:t>15018518 ~ $</a:t>
            </a:r>
            <a:r>
              <a:rPr lang="en-US" sz="1800" b="0" cap="none" dirty="0" smtClean="0">
                <a:ln w="10541" cmpd="sng">
                  <a:noFill/>
                  <a:prstDash val="solid"/>
                </a:ln>
                <a:solidFill>
                  <a:srgbClr val="3556A5"/>
                </a:solidFill>
                <a:effectLst/>
                <a:latin typeface="Georgia" panose="02040502050405020303" pitchFamily="18" charset="0"/>
              </a:rPr>
              <a:t>228,000</a:t>
            </a:r>
            <a:endParaRPr lang="en-US" sz="1100" b="0" cap="none" dirty="0">
              <a:ln w="10541" cmpd="sng">
                <a:noFill/>
                <a:prstDash val="solid"/>
              </a:ln>
              <a:solidFill>
                <a:srgbClr val="3556A5"/>
              </a:solidFill>
              <a:effectLst/>
              <a:latin typeface="Georgia" panose="02040502050405020303" pitchFamily="18" charset="0"/>
            </a:endParaRPr>
          </a:p>
        </p:txBody>
      </p:sp>
      <p:sp>
        <p:nvSpPr>
          <p:cNvPr id="5" name="Diagonal Stripe 4"/>
          <p:cNvSpPr/>
          <p:nvPr/>
        </p:nvSpPr>
        <p:spPr>
          <a:xfrm>
            <a:off x="1476544" y="765943"/>
            <a:ext cx="1351065" cy="1291457"/>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011863">
            <a:off x="1310048" y="1110675"/>
            <a:ext cx="1364476" cy="307777"/>
          </a:xfrm>
          <a:prstGeom prst="rect">
            <a:avLst/>
          </a:prstGeom>
          <a:noFill/>
        </p:spPr>
        <p:txBody>
          <a:bodyPr wrap="none" rtlCol="0">
            <a:spAutoFit/>
          </a:bodyPr>
          <a:lstStyle/>
          <a:p>
            <a:r>
              <a:rPr lang="en-US" sz="14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7905" y="9090078"/>
            <a:ext cx="442645" cy="666634"/>
          </a:xfrm>
          <a:prstGeom prst="rect">
            <a:avLst/>
          </a:prstGeom>
        </p:spPr>
      </p:pic>
      <p:pic>
        <p:nvPicPr>
          <p:cNvPr id="2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8748" y="2767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46854" y="781794"/>
            <a:ext cx="1303019" cy="868679"/>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6853" y="1774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46853" y="2767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8748" y="3756369"/>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946853" y="3756369"/>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9" name="Picture 8"/>
          <p:cNvPicPr>
            <a:picLocks noChangeAspect="1"/>
          </p:cNvPicPr>
          <p:nvPr/>
        </p:nvPicPr>
        <p:blipFill rotWithShape="1">
          <a:blip r:embed="rId13">
            <a:extLst>
              <a:ext uri="{28A0092B-C50C-407E-A947-70E740481C1C}">
                <a14:useLocalDpi xmlns:a14="http://schemas.microsoft.com/office/drawing/2010/main" val="0"/>
              </a:ext>
            </a:extLst>
          </a:blip>
          <a:srcRect t="40625" b="15645"/>
          <a:stretch/>
        </p:blipFill>
        <p:spPr>
          <a:xfrm>
            <a:off x="0" y="6898131"/>
            <a:ext cx="7315200" cy="2132633"/>
          </a:xfrm>
          <a:prstGeom prst="rect">
            <a:avLst/>
          </a:prstGeom>
          <a:ln>
            <a:noFill/>
          </a:ln>
          <a:effectLst>
            <a:softEdge rad="112500"/>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493</TotalTime>
  <Words>168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Georgia</vt:lpstr>
      <vt:lpstr>Lucida Sans</vt:lpstr>
      <vt:lpstr>Trebuchet MS</vt:lpstr>
      <vt:lpstr>Wingdings</vt:lpstr>
      <vt:lpstr>Wingdings 2</vt:lpstr>
      <vt:lpstr>Wingdings 3</vt:lpstr>
      <vt:lpstr>Apex</vt:lpstr>
      <vt:lpstr>459 Delmont Drive Goose Creek, SC 29445 MLS# 15018518 ~ $228,000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2015-11-10T17:05:58Z</dcterms:modified>
</cp:coreProperties>
</file>