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84D"/>
    <a:srgbClr val="004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332" y="-19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7/11/2025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7/11/2025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7/11/2025</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hhashby@gmail.com" TargetMode="External"/><Relationship Id="rId13" Type="http://schemas.openxmlformats.org/officeDocument/2006/relationships/image" Target="../media/image6.jpeg"/><Relationship Id="rId18" Type="http://schemas.openxmlformats.org/officeDocument/2006/relationships/image" Target="../media/image11.png"/><Relationship Id="rId3" Type="http://schemas.openxmlformats.org/officeDocument/2006/relationships/hyperlink" Target="https://www.youtube.com/watch?v=E95aSELNIjs" TargetMode="External"/><Relationship Id="rId7" Type="http://schemas.openxmlformats.org/officeDocument/2006/relationships/image" Target="../media/image3.jpg"/><Relationship Id="rId12" Type="http://schemas.openxmlformats.org/officeDocument/2006/relationships/image" Target="../media/image5.jpeg"/><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mailto:conniesross@aol.com" TargetMode="External"/><Relationship Id="rId5" Type="http://schemas.openxmlformats.org/officeDocument/2006/relationships/hyperlink" Target="https://ccar.paragonrels.com/ParagonLS/Default.mvc#-1,1,2" TargetMode="External"/><Relationship Id="rId15" Type="http://schemas.openxmlformats.org/officeDocument/2006/relationships/image" Target="../media/image8.png"/><Relationship Id="rId10" Type="http://schemas.openxmlformats.org/officeDocument/2006/relationships/hyperlink" Target="mailto:RonnieNichols8@icloud.com" TargetMode="External"/><Relationship Id="rId19" Type="http://schemas.openxmlformats.org/officeDocument/2006/relationships/image" Target="../media/image12.png"/><Relationship Id="rId4" Type="http://schemas.openxmlformats.org/officeDocument/2006/relationships/hyperlink" Target="https://my.matterport.com/show/?m=PRJ1a4CAaJv&amp;brand=0" TargetMode="External"/><Relationship Id="rId9" Type="http://schemas.openxmlformats.org/officeDocument/2006/relationships/image" Target="../media/image4.jpe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4487" b="4354"/>
          <a:stretch/>
        </p:blipFill>
        <p:spPr>
          <a:xfrm>
            <a:off x="1463041" y="892224"/>
            <a:ext cx="5852158" cy="2998179"/>
          </a:xfrm>
          <a:prstGeom prst="rect">
            <a:avLst/>
          </a:prstGeom>
          <a:ln>
            <a:noFill/>
          </a:ln>
        </p:spPr>
      </p:pic>
      <p:sp>
        <p:nvSpPr>
          <p:cNvPr id="5" name="Rectangle 4"/>
          <p:cNvSpPr/>
          <p:nvPr/>
        </p:nvSpPr>
        <p:spPr>
          <a:xfrm>
            <a:off x="1463041" y="4459134"/>
            <a:ext cx="5852159" cy="3831818"/>
          </a:xfrm>
          <a:prstGeom prst="rect">
            <a:avLst/>
          </a:prstGeom>
        </p:spPr>
        <p:txBody>
          <a:bodyPr wrap="square" anchor="ctr">
            <a:spAutoFit/>
          </a:bodyPr>
          <a:lstStyle/>
          <a:p>
            <a:pPr algn="ctr"/>
            <a:r>
              <a:rPr lang="en-US" sz="900" dirty="0">
                <a:latin typeface="Adobe Caslon Pro" panose="0205050205050A020403" pitchFamily="18" charset="0"/>
              </a:rPr>
              <a:t>Big Price Improvement and now sold with generous furniture package, too! ELEVATOR BUILDING, close to parking, no stairs to climb and the condo enjoys a safe &amp; comfortable, unforgettable environment. The reserves of Popular DuPont at Eastport Golf Club protects it all, stunning condo secluded in a highly sought-after golf-Intracoastal Waterway community with ease of access to everything the North Strand has to offer, yet nestled peacefully in a private environmental sanctuary as a backyard, along with lovely wildlife and soothing songbirds. DuPont is small, manageable and very well maintained, along a natural swash. Its stucco building is attractive and functional. Residents have NO STAIRS TO CLIMB! This condo likewise has it all -- freshly painted newly renovated kitchen, painted cabinets, new stainless refrigerator, dishwasher and microwave. A new garbage disposal, deep stainless sink with pull down sprayer, and Corian countertops complete this unexpected extensive remodel. The kitchen is open to the dining/living area via the breakfast bar. Panoramic windows in the living room were custom and are not only stunning frames to the nature enclave but they also tip down for easy cleaning. New lightning fixtures and fans along with thousands in new windows bathe the home in light. Primary suite provides a relaxing atmosphere, with slider out to the private screened porch. Large walk in closet gives owner plenty of storage with a well appointed </a:t>
            </a:r>
            <a:r>
              <a:rPr lang="en-US" sz="900" dirty="0" err="1">
                <a:latin typeface="Adobe Caslon Pro" panose="0205050205050A020403" pitchFamily="18" charset="0"/>
              </a:rPr>
              <a:t>en</a:t>
            </a:r>
            <a:r>
              <a:rPr lang="en-US" sz="900" dirty="0">
                <a:latin typeface="Adobe Caslon Pro" panose="0205050205050A020403" pitchFamily="18" charset="0"/>
              </a:rPr>
              <a:t> suite. Enjoy the breezes year round in that screened in porch overlooking the nature preserve which provides a quiet, serene atmosphere inside and out. New roof installed April 2024. HOA includes WIFI, cable and more. Baths newly modernized, including re-glazing of the master tub; new toilets, fixtures and door knobs and a new sink in the guest bath. Master and Guest Rooms both accommodate a king </a:t>
            </a:r>
            <a:r>
              <a:rPr lang="en-US" sz="900" dirty="0" err="1">
                <a:latin typeface="Adobe Caslon Pro" panose="0205050205050A020403" pitchFamily="18" charset="0"/>
              </a:rPr>
              <a:t>bed.The</a:t>
            </a:r>
            <a:r>
              <a:rPr lang="en-US" sz="900" dirty="0">
                <a:latin typeface="Adobe Caslon Pro" panose="0205050205050A020403" pitchFamily="18" charset="0"/>
              </a:rPr>
              <a:t> master has a double-sink vanity. Much storage, internal and an exterior storage unit. And closets, lots and lots of closets, walk-in, linen, pantry and more! There are so many subtleties: the guest room and the porch both have eye-catching new ceiling light fixtures, but they are also cooling fans. And, last but not least, there is rich LVP in the main living area.  Eastport, although long-standing, has grown more popular on the North Strand for its big value on a budget, central location on and near the ICW and in a golf-course community also near businesses, the Little River Waterfront district, restaurants, shopping, great schools and plentiful medical facilities. Plus, it has ease of access to many major roads and highways. See all this today and be at home in DuPont at Eastport soon! In summary, this is a rare 56-unit complex that is well managed and well cared for. Treat yourself to a drive through of the property and see a clean, painted, wonderfully landscaper building and grounds. Marvel in the new flowers, lovely TREES AND INVITING HOME ATMOSPHERE!  Cozy, clean and wonderful -- enjoy this well financed, well-loved, treasured spacious condominium neighborhood with out delay!</a:t>
            </a:r>
          </a:p>
          <a:p>
            <a:pPr algn="ctr"/>
            <a:r>
              <a:rPr lang="en-US" sz="900" dirty="0">
                <a:latin typeface="Adobe Caslon Pro" panose="0205050205050A020403" pitchFamily="18" charset="0"/>
                <a:hlinkClick r:id="rId3"/>
              </a:rPr>
              <a:t>VIDEO TOUR</a:t>
            </a:r>
            <a:r>
              <a:rPr lang="en-US" sz="900" dirty="0">
                <a:latin typeface="Adobe Caslon Pro" panose="0205050205050A020403" pitchFamily="18" charset="0"/>
              </a:rPr>
              <a:t> | </a:t>
            </a:r>
            <a:r>
              <a:rPr lang="en-US" sz="900" dirty="0">
                <a:latin typeface="Adobe Caslon Pro" panose="0205050205050A020403" pitchFamily="18" charset="0"/>
                <a:hlinkClick r:id="rId4"/>
              </a:rPr>
              <a:t>VIRTUAL TOUR</a:t>
            </a:r>
            <a:r>
              <a:rPr lang="en-US" sz="900" dirty="0">
                <a:latin typeface="Adobe Caslon Pro" panose="0205050205050A020403" pitchFamily="18" charset="0"/>
              </a:rPr>
              <a:t> | </a:t>
            </a:r>
            <a:r>
              <a:rPr lang="en-US" sz="900" dirty="0">
                <a:latin typeface="Adobe Caslon Pro" panose="0205050205050A020403" pitchFamily="18" charset="0"/>
                <a:hlinkClick r:id="rId5" action="ppaction://hlinkpres?slideindex=1&amp;slidetitle=2"/>
              </a:rPr>
              <a:t>LISTING INFO</a:t>
            </a:r>
            <a:endParaRPr lang="en-US" sz="900" dirty="0">
              <a:latin typeface="Adobe Caslon Pro" panose="0205050205050A020403" pitchFamily="18" charset="0"/>
            </a:endParaRPr>
          </a:p>
        </p:txBody>
      </p:sp>
      <p:sp>
        <p:nvSpPr>
          <p:cNvPr id="23" name="Rectangle 22"/>
          <p:cNvSpPr/>
          <p:nvPr/>
        </p:nvSpPr>
        <p:spPr>
          <a:xfrm>
            <a:off x="1463041" y="3905464"/>
            <a:ext cx="5852159" cy="538609"/>
          </a:xfrm>
          <a:prstGeom prst="rect">
            <a:avLst/>
          </a:prstGeom>
          <a:noFill/>
        </p:spPr>
        <p:txBody>
          <a:bodyPr wrap="square" anchor="ctr">
            <a:spAutoFit/>
          </a:bodyPr>
          <a:lstStyle/>
          <a:p>
            <a:pPr algn="ctr"/>
            <a:r>
              <a:rPr lang="pt-BR" dirty="0">
                <a:ln w="3175">
                  <a:noFill/>
                </a:ln>
                <a:solidFill>
                  <a:sysClr val="windowText" lastClr="000000"/>
                </a:solidFill>
                <a:latin typeface="Adobe Caslon Pro Bold" panose="0205070206050A020403" pitchFamily="18" charset="0"/>
              </a:rPr>
              <a:t>4601 Greenbriar Dr #205A</a:t>
            </a:r>
          </a:p>
          <a:p>
            <a:pPr algn="ctr"/>
            <a:r>
              <a:rPr lang="en-US" sz="1100" b="1" dirty="0">
                <a:ln w="3175">
                  <a:noFill/>
                </a:ln>
                <a:solidFill>
                  <a:sysClr val="windowText" lastClr="000000"/>
                </a:solidFill>
                <a:latin typeface="Adobe Caslon Pro" panose="0205050205050A020403" pitchFamily="18" charset="0"/>
              </a:rPr>
              <a:t>Dupont at Eastport Golf Club | Little River, SC 29566 | MLS# 2427236 | $192,450</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p:blipFill>
        <p:spPr>
          <a:xfrm>
            <a:off x="0" y="0"/>
            <a:ext cx="1280160" cy="854482"/>
          </a:xfrm>
          <a:prstGeom prst="rect">
            <a:avLst/>
          </a:prstGeom>
          <a:ln>
            <a:noFill/>
          </a:ln>
          <a:effectLst/>
        </p:spPr>
      </p:pic>
      <p:sp>
        <p:nvSpPr>
          <p:cNvPr id="2" name="Rectangle 1"/>
          <p:cNvSpPr/>
          <p:nvPr/>
        </p:nvSpPr>
        <p:spPr>
          <a:xfrm>
            <a:off x="1463041" y="0"/>
            <a:ext cx="5852159" cy="877163"/>
          </a:xfrm>
          <a:prstGeom prst="rect">
            <a:avLst/>
          </a:prstGeom>
        </p:spPr>
        <p:txBody>
          <a:bodyPr wrap="square">
            <a:spAutoFit/>
          </a:bodyPr>
          <a:lstStyle/>
          <a:p>
            <a:pPr algn="ctr"/>
            <a:r>
              <a:rPr lang="en-US" sz="1700" b="1" dirty="0">
                <a:ln w="3175">
                  <a:solidFill>
                    <a:srgbClr val="004082"/>
                  </a:solidFill>
                </a:ln>
                <a:solidFill>
                  <a:srgbClr val="DDB84D"/>
                </a:solidFill>
                <a:latin typeface="Gisha" panose="020B0604020202020204" pitchFamily="34" charset="-79"/>
                <a:cs typeface="Gisha" panose="020B0604020202020204" pitchFamily="34" charset="-79"/>
              </a:rPr>
              <a:t>BIG PRICE IMPROVEMENT </a:t>
            </a:r>
          </a:p>
          <a:p>
            <a:pPr algn="ctr"/>
            <a:r>
              <a:rPr lang="en-US" sz="1700" b="1" dirty="0">
                <a:ln w="3175">
                  <a:solidFill>
                    <a:srgbClr val="004082"/>
                  </a:solidFill>
                </a:ln>
                <a:solidFill>
                  <a:srgbClr val="DDB84D"/>
                </a:solidFill>
                <a:latin typeface="Gisha" panose="020B0604020202020204" pitchFamily="34" charset="-79"/>
                <a:cs typeface="Gisha" panose="020B0604020202020204" pitchFamily="34" charset="-79"/>
              </a:rPr>
              <a:t>NOW SOLD WITH GENEROUS FURNITURE PACKAGE</a:t>
            </a:r>
          </a:p>
          <a:p>
            <a:pPr algn="ctr"/>
            <a:r>
              <a:rPr lang="en-US" sz="1700" b="1" dirty="0">
                <a:ln w="3175">
                  <a:solidFill>
                    <a:srgbClr val="004082"/>
                  </a:solidFill>
                </a:ln>
                <a:solidFill>
                  <a:srgbClr val="DDB84D"/>
                </a:solidFill>
                <a:latin typeface="Gisha" panose="020B0604020202020204" pitchFamily="34" charset="-79"/>
                <a:cs typeface="Gisha" panose="020B0604020202020204" pitchFamily="34" charset="-79"/>
              </a:rPr>
              <a:t>ELEVATOR BUILDING</a:t>
            </a:r>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4561" y="8331392"/>
            <a:ext cx="714374" cy="586807"/>
          </a:xfrm>
          <a:prstGeom prst="rect">
            <a:avLst/>
          </a:prstGeom>
        </p:spPr>
      </p:pic>
      <p:sp>
        <p:nvSpPr>
          <p:cNvPr id="31" name="Rectangle 30">
            <a:extLst>
              <a:ext uri="{FF2B5EF4-FFF2-40B4-BE49-F238E27FC236}">
                <a16:creationId xmlns:a16="http://schemas.microsoft.com/office/drawing/2014/main" id="{0BE24EAF-07F1-4CC7-B9F1-1F1114D9B69C}"/>
              </a:ext>
            </a:extLst>
          </p:cNvPr>
          <p:cNvSpPr/>
          <p:nvPr/>
        </p:nvSpPr>
        <p:spPr>
          <a:xfrm>
            <a:off x="6061830" y="8286241"/>
            <a:ext cx="1253370" cy="677108"/>
          </a:xfrm>
          <a:prstGeom prst="rect">
            <a:avLst/>
          </a:prstGeom>
        </p:spPr>
        <p:txBody>
          <a:bodyPr wrap="square">
            <a:spAutoFit/>
          </a:bodyPr>
          <a:lstStyle/>
          <a:p>
            <a:r>
              <a:rPr lang="en-US" sz="1100" dirty="0">
                <a:solidFill>
                  <a:srgbClr val="000000"/>
                </a:solidFill>
                <a:latin typeface="Arial" panose="020B0604020202020204" pitchFamily="34" charset="0"/>
              </a:rPr>
              <a:t>Helen Ashby</a:t>
            </a:r>
          </a:p>
          <a:p>
            <a:r>
              <a:rPr lang="en-US" sz="900" dirty="0">
                <a:solidFill>
                  <a:srgbClr val="000000"/>
                </a:solidFill>
                <a:latin typeface="Arial" panose="020B0604020202020204" pitchFamily="34" charset="0"/>
              </a:rPr>
              <a:t>Realtor Agent</a:t>
            </a:r>
          </a:p>
          <a:p>
            <a:r>
              <a:rPr lang="en-US" sz="900" dirty="0">
                <a:solidFill>
                  <a:srgbClr val="000000"/>
                </a:solidFill>
                <a:latin typeface="Arial" panose="020B0604020202020204" pitchFamily="34" charset="0"/>
              </a:rPr>
              <a:t>804-426-7758</a:t>
            </a:r>
          </a:p>
          <a:p>
            <a:r>
              <a:rPr lang="en-US" sz="900" dirty="0">
                <a:solidFill>
                  <a:srgbClr val="000000"/>
                </a:solidFill>
                <a:latin typeface="Arial" panose="020B0604020202020204" pitchFamily="34" charset="0"/>
                <a:hlinkClick r:id="rId8"/>
              </a:rPr>
              <a:t>hhashby@gmail.com</a:t>
            </a:r>
            <a:r>
              <a:rPr lang="en-US" sz="900" dirty="0">
                <a:solidFill>
                  <a:srgbClr val="000000"/>
                </a:solidFill>
                <a:latin typeface="Arial" panose="020B0604020202020204" pitchFamily="34" charset="0"/>
              </a:rPr>
              <a:t> </a:t>
            </a:r>
            <a:endParaRPr lang="en-US" sz="10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7" name="Picture 6">
            <a:extLst>
              <a:ext uri="{FF2B5EF4-FFF2-40B4-BE49-F238E27FC236}">
                <a16:creationId xmlns:a16="http://schemas.microsoft.com/office/drawing/2014/main" id="{AB96669B-7F8E-021F-9230-FF82E277726C}"/>
              </a:ext>
            </a:extLst>
          </p:cNvPr>
          <p:cNvPicPr>
            <a:picLocks noChangeAspect="1"/>
          </p:cNvPicPr>
          <p:nvPr/>
        </p:nvPicPr>
        <p:blipFill>
          <a:blip r:embed="rId9" cstate="print">
            <a:extLst>
              <a:ext uri="{28A0092B-C50C-407E-A947-70E740481C1C}">
                <a14:useLocalDpi xmlns:a14="http://schemas.microsoft.com/office/drawing/2010/main" val="0"/>
              </a:ext>
            </a:extLst>
          </a:blip>
          <a:srcRect l="936" r="936"/>
          <a:stretch/>
        </p:blipFill>
        <p:spPr>
          <a:xfrm>
            <a:off x="5471431" y="8306013"/>
            <a:ext cx="463853" cy="637564"/>
          </a:xfrm>
          <a:prstGeom prst="rect">
            <a:avLst/>
          </a:prstGeom>
        </p:spPr>
      </p:pic>
      <p:pic>
        <p:nvPicPr>
          <p:cNvPr id="3" name="Picture 2">
            <a:extLst>
              <a:ext uri="{FF2B5EF4-FFF2-40B4-BE49-F238E27FC236}">
                <a16:creationId xmlns:a16="http://schemas.microsoft.com/office/drawing/2014/main" id="{8132077F-45F0-96C7-BB2B-1AED15B00A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2572" y="6502727"/>
            <a:ext cx="714374" cy="586807"/>
          </a:xfrm>
          <a:prstGeom prst="rect">
            <a:avLst/>
          </a:prstGeom>
        </p:spPr>
      </p:pic>
      <p:sp>
        <p:nvSpPr>
          <p:cNvPr id="6" name="Rectangle 5">
            <a:extLst>
              <a:ext uri="{FF2B5EF4-FFF2-40B4-BE49-F238E27FC236}">
                <a16:creationId xmlns:a16="http://schemas.microsoft.com/office/drawing/2014/main" id="{76A5167C-895E-CCEF-E243-9C7FB16A4A03}"/>
              </a:ext>
            </a:extLst>
          </p:cNvPr>
          <p:cNvSpPr/>
          <p:nvPr/>
        </p:nvSpPr>
        <p:spPr>
          <a:xfrm>
            <a:off x="3776403" y="8355491"/>
            <a:ext cx="1695027" cy="538609"/>
          </a:xfrm>
          <a:prstGeom prst="rect">
            <a:avLst/>
          </a:prstGeom>
        </p:spPr>
        <p:txBody>
          <a:bodyPr wrap="square">
            <a:spAutoFit/>
          </a:bodyPr>
          <a:lstStyle/>
          <a:p>
            <a:r>
              <a:rPr lang="en-US" sz="1100" dirty="0">
                <a:solidFill>
                  <a:srgbClr val="000000"/>
                </a:solidFill>
                <a:latin typeface="Arial" panose="020B0604020202020204" pitchFamily="34" charset="0"/>
              </a:rPr>
              <a:t>Ronnie Nichols</a:t>
            </a:r>
          </a:p>
          <a:p>
            <a:r>
              <a:rPr lang="en-US" sz="900" dirty="0">
                <a:solidFill>
                  <a:srgbClr val="000000"/>
                </a:solidFill>
                <a:latin typeface="Arial" panose="020B0604020202020204" pitchFamily="34" charset="0"/>
              </a:rPr>
              <a:t>Realtor / BIC</a:t>
            </a:r>
          </a:p>
          <a:p>
            <a:r>
              <a:rPr lang="en-US" sz="900" dirty="0">
                <a:solidFill>
                  <a:srgbClr val="000000"/>
                </a:solidFill>
                <a:latin typeface="Arial" panose="020B0604020202020204" pitchFamily="34" charset="0"/>
                <a:hlinkClick r:id="rId10"/>
              </a:rPr>
              <a:t>RonnieNichols8@icloud</a:t>
            </a:r>
            <a:r>
              <a:rPr lang="en-US" sz="900">
                <a:solidFill>
                  <a:srgbClr val="000000"/>
                </a:solidFill>
                <a:latin typeface="Arial" panose="020B0604020202020204" pitchFamily="34" charset="0"/>
                <a:hlinkClick r:id="rId10"/>
              </a:rPr>
              <a:t>.com</a:t>
            </a:r>
            <a:r>
              <a:rPr lang="en-US" sz="900">
                <a:solidFill>
                  <a:srgbClr val="000000"/>
                </a:solidFill>
                <a:latin typeface="Arial" panose="020B0604020202020204" pitchFamily="34" charset="0"/>
              </a:rPr>
              <a:t>  </a:t>
            </a:r>
            <a:endParaRPr lang="en-US" sz="900" b="0" i="0" dirty="0">
              <a:solidFill>
                <a:srgbClr val="000000"/>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C3E5B7E7-004A-855E-2759-A64656F75DD8}"/>
              </a:ext>
            </a:extLst>
          </p:cNvPr>
          <p:cNvSpPr/>
          <p:nvPr/>
        </p:nvSpPr>
        <p:spPr>
          <a:xfrm>
            <a:off x="550899" y="8286241"/>
            <a:ext cx="1417115" cy="677108"/>
          </a:xfrm>
          <a:prstGeom prst="rect">
            <a:avLst/>
          </a:prstGeom>
        </p:spPr>
        <p:txBody>
          <a:bodyPr wrap="square">
            <a:spAutoFit/>
          </a:bodyPr>
          <a:lstStyle/>
          <a:p>
            <a:r>
              <a:rPr lang="en-US" sz="1100" dirty="0">
                <a:solidFill>
                  <a:srgbClr val="000000"/>
                </a:solidFill>
                <a:latin typeface="Arial" panose="020B0604020202020204" pitchFamily="34" charset="0"/>
              </a:rPr>
              <a:t>Connie Ross-Karl</a:t>
            </a:r>
          </a:p>
          <a:p>
            <a:r>
              <a:rPr lang="en-US" sz="900" dirty="0">
                <a:solidFill>
                  <a:srgbClr val="000000"/>
                </a:solidFill>
                <a:latin typeface="Arial" panose="020B0604020202020204" pitchFamily="34" charset="0"/>
              </a:rPr>
              <a:t>Realtor Broker SC/NC</a:t>
            </a:r>
          </a:p>
          <a:p>
            <a:r>
              <a:rPr lang="en-US" sz="900" dirty="0">
                <a:solidFill>
                  <a:srgbClr val="000000"/>
                </a:solidFill>
                <a:latin typeface="Arial" panose="020B0604020202020204" pitchFamily="34" charset="0"/>
              </a:rPr>
              <a:t>702-306-2643</a:t>
            </a:r>
          </a:p>
          <a:p>
            <a:r>
              <a:rPr lang="en-US" sz="900" dirty="0">
                <a:solidFill>
                  <a:srgbClr val="093E6E"/>
                </a:solidFill>
                <a:latin typeface="Arial" panose="020B0604020202020204" pitchFamily="34" charset="0"/>
                <a:hlinkClick r:id="rId11"/>
              </a:rPr>
              <a:t>conniesross@aol.com</a:t>
            </a:r>
            <a:endParaRPr lang="en-US" sz="1000" b="0" i="0" dirty="0">
              <a:solidFill>
                <a:srgbClr val="000000"/>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ED2AEF9B-FFB3-5182-25D2-26ADAC72D76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0" y="8306013"/>
            <a:ext cx="424352" cy="637564"/>
          </a:xfrm>
          <a:prstGeom prst="rect">
            <a:avLst/>
          </a:prstGeom>
        </p:spPr>
      </p:pic>
      <p:pic>
        <p:nvPicPr>
          <p:cNvPr id="20" name="Picture 19">
            <a:extLst>
              <a:ext uri="{FF2B5EF4-FFF2-40B4-BE49-F238E27FC236}">
                <a16:creationId xmlns:a16="http://schemas.microsoft.com/office/drawing/2014/main" id="{6A3D05B6-ED89-6521-1069-289DF0B51BE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935482" y="8306013"/>
            <a:ext cx="796955" cy="637564"/>
          </a:xfrm>
          <a:prstGeom prst="rect">
            <a:avLst/>
          </a:prstGeom>
        </p:spPr>
      </p:pic>
      <p:pic>
        <p:nvPicPr>
          <p:cNvPr id="15" name="Picture 14">
            <a:extLst>
              <a:ext uri="{FF2B5EF4-FFF2-40B4-BE49-F238E27FC236}">
                <a16:creationId xmlns:a16="http://schemas.microsoft.com/office/drawing/2014/main" id="{7EBB04FE-32EF-27F6-0417-7F390E62032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0" y="1071850"/>
            <a:ext cx="1280160" cy="854481"/>
          </a:xfrm>
          <a:prstGeom prst="rect">
            <a:avLst/>
          </a:prstGeom>
          <a:ln>
            <a:noFill/>
          </a:ln>
          <a:effectLst/>
        </p:spPr>
      </p:pic>
      <p:pic>
        <p:nvPicPr>
          <p:cNvPr id="21" name="Picture 20">
            <a:extLst>
              <a:ext uri="{FF2B5EF4-FFF2-40B4-BE49-F238E27FC236}">
                <a16:creationId xmlns:a16="http://schemas.microsoft.com/office/drawing/2014/main" id="{2902616B-AF19-DC0B-BA7E-665AA076B1E9}"/>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0" y="3215548"/>
            <a:ext cx="1280160" cy="854481"/>
          </a:xfrm>
          <a:prstGeom prst="rect">
            <a:avLst/>
          </a:prstGeom>
          <a:ln>
            <a:noFill/>
          </a:ln>
          <a:effectLst/>
        </p:spPr>
      </p:pic>
      <p:pic>
        <p:nvPicPr>
          <p:cNvPr id="22" name="Picture 21">
            <a:extLst>
              <a:ext uri="{FF2B5EF4-FFF2-40B4-BE49-F238E27FC236}">
                <a16:creationId xmlns:a16="http://schemas.microsoft.com/office/drawing/2014/main" id="{3C5210F1-AC50-AF57-3260-5D843267B637}"/>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0" y="4287397"/>
            <a:ext cx="1280160" cy="854481"/>
          </a:xfrm>
          <a:prstGeom prst="rect">
            <a:avLst/>
          </a:prstGeom>
          <a:ln>
            <a:noFill/>
          </a:ln>
          <a:effectLst/>
        </p:spPr>
      </p:pic>
      <p:pic>
        <p:nvPicPr>
          <p:cNvPr id="24" name="Picture 23">
            <a:extLst>
              <a:ext uri="{FF2B5EF4-FFF2-40B4-BE49-F238E27FC236}">
                <a16:creationId xmlns:a16="http://schemas.microsoft.com/office/drawing/2014/main" id="{9DED7117-AF4B-2CC8-B862-A25A7AFECC50}"/>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0" y="5359246"/>
            <a:ext cx="1280160" cy="854481"/>
          </a:xfrm>
          <a:prstGeom prst="rect">
            <a:avLst/>
          </a:prstGeom>
          <a:ln>
            <a:noFill/>
          </a:ln>
          <a:effectLst/>
        </p:spPr>
      </p:pic>
      <p:pic>
        <p:nvPicPr>
          <p:cNvPr id="25" name="Picture 24">
            <a:extLst>
              <a:ext uri="{FF2B5EF4-FFF2-40B4-BE49-F238E27FC236}">
                <a16:creationId xmlns:a16="http://schemas.microsoft.com/office/drawing/2014/main" id="{BE904E04-37C5-17B3-169A-BFF18F558994}"/>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0" y="6431095"/>
            <a:ext cx="1280160" cy="720090"/>
          </a:xfrm>
          <a:prstGeom prst="rect">
            <a:avLst/>
          </a:prstGeom>
          <a:ln>
            <a:noFill/>
          </a:ln>
          <a:effectLst/>
        </p:spPr>
      </p:pic>
      <p:pic>
        <p:nvPicPr>
          <p:cNvPr id="27" name="Picture 26">
            <a:extLst>
              <a:ext uri="{FF2B5EF4-FFF2-40B4-BE49-F238E27FC236}">
                <a16:creationId xmlns:a16="http://schemas.microsoft.com/office/drawing/2014/main" id="{CFC258E2-027C-87C9-A7DA-EC09E35D471A}"/>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0" y="7368553"/>
            <a:ext cx="1280160" cy="720090"/>
          </a:xfrm>
          <a:prstGeom prst="rect">
            <a:avLst/>
          </a:prstGeom>
          <a:ln>
            <a:noFill/>
          </a:ln>
          <a:effectLst/>
        </p:spPr>
      </p:pic>
      <p:pic>
        <p:nvPicPr>
          <p:cNvPr id="28" name="Picture 27">
            <a:extLst>
              <a:ext uri="{FF2B5EF4-FFF2-40B4-BE49-F238E27FC236}">
                <a16:creationId xmlns:a16="http://schemas.microsoft.com/office/drawing/2014/main" id="{9F3ABFBB-E138-946C-C9C6-FD63F698AA9D}"/>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0" y="2143699"/>
            <a:ext cx="1280160" cy="854481"/>
          </a:xfrm>
          <a:prstGeom prst="rect">
            <a:avLst/>
          </a:prstGeom>
          <a:ln>
            <a:noFill/>
          </a:ln>
          <a:effectLst/>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TotalTime>
  <Words>649</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62</cp:revision>
  <dcterms:created xsi:type="dcterms:W3CDTF">2016-01-18T21:52:04Z</dcterms:created>
  <dcterms:modified xsi:type="dcterms:W3CDTF">2025-07-11T19:11:52Z</dcterms:modified>
</cp:coreProperties>
</file>