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50" d="100"/>
          <a:sy n="150" d="100"/>
        </p:scale>
        <p:origin x="2" y="-31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496484"/>
            <a:ext cx="6217920" cy="3183467"/>
          </a:xfrm>
        </p:spPr>
        <p:txBody>
          <a:bodyPr anchor="b"/>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914400" y="4802717"/>
            <a:ext cx="5486400" cy="2207683"/>
          </a:xfrm>
        </p:spPr>
        <p:txBody>
          <a:bodyPr/>
          <a:lstStyle>
            <a:lvl1pPr marL="0" indent="0" algn="ctr">
              <a:buNone/>
              <a:defRPr sz="1920"/>
            </a:lvl1pPr>
            <a:lvl2pPr marL="365760" indent="0" algn="ctr">
              <a:buNone/>
              <a:defRPr sz="1600"/>
            </a:lvl2pPr>
            <a:lvl3pPr marL="731520" indent="0" algn="ctr">
              <a:buNone/>
              <a:defRPr sz="1440"/>
            </a:lvl3pPr>
            <a:lvl4pPr marL="1097280" indent="0" algn="ctr">
              <a:buNone/>
              <a:defRPr sz="1280"/>
            </a:lvl4pPr>
            <a:lvl5pPr marL="1463040" indent="0" algn="ctr">
              <a:buNone/>
              <a:defRPr sz="1280"/>
            </a:lvl5pPr>
            <a:lvl6pPr marL="1828800" indent="0" algn="ctr">
              <a:buNone/>
              <a:defRPr sz="1280"/>
            </a:lvl6pPr>
            <a:lvl7pPr marL="2194560" indent="0" algn="ctr">
              <a:buNone/>
              <a:defRPr sz="1280"/>
            </a:lvl7pPr>
            <a:lvl8pPr marL="2560320" indent="0" algn="ctr">
              <a:buNone/>
              <a:defRPr sz="1280"/>
            </a:lvl8pPr>
            <a:lvl9pPr marL="2926080" indent="0" algn="ctr">
              <a:buNone/>
              <a:defRPr sz="12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10/23/2023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022560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10/23/2023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99514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234940" y="486834"/>
            <a:ext cx="1577340"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10/23/2023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4618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10/23/2023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116161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99110" y="2279653"/>
            <a:ext cx="6309360" cy="3803649"/>
          </a:xfrm>
        </p:spPr>
        <p:txBody>
          <a:bodyPr anchor="b"/>
          <a:lstStyle>
            <a:lvl1pPr>
              <a:defRPr sz="4800"/>
            </a:lvl1pPr>
          </a:lstStyle>
          <a:p>
            <a:r>
              <a:rPr lang="en-US"/>
              <a:t>Click to edit Master title style</a:t>
            </a:r>
            <a:endParaRPr lang="en-US" dirty="0"/>
          </a:p>
        </p:txBody>
      </p:sp>
      <p:sp>
        <p:nvSpPr>
          <p:cNvPr id="3" name="Text Placeholder 2"/>
          <p:cNvSpPr>
            <a:spLocks noGrp="1"/>
          </p:cNvSpPr>
          <p:nvPr>
            <p:ph type="body" idx="1"/>
          </p:nvPr>
        </p:nvSpPr>
        <p:spPr>
          <a:xfrm>
            <a:off x="499110" y="6119286"/>
            <a:ext cx="6309360" cy="2000249"/>
          </a:xfrm>
        </p:spPr>
        <p:txBody>
          <a:bodyPr/>
          <a:lstStyle>
            <a:lvl1pPr marL="0" indent="0">
              <a:buNone/>
              <a:defRPr sz="1920">
                <a:solidFill>
                  <a:schemeClr val="tx1"/>
                </a:solidFill>
              </a:defRPr>
            </a:lvl1pPr>
            <a:lvl2pPr marL="365760" indent="0">
              <a:buNone/>
              <a:defRPr sz="1600">
                <a:solidFill>
                  <a:schemeClr val="tx1">
                    <a:tint val="75000"/>
                  </a:schemeClr>
                </a:solidFill>
              </a:defRPr>
            </a:lvl2pPr>
            <a:lvl3pPr marL="731520" indent="0">
              <a:buNone/>
              <a:defRPr sz="1440">
                <a:solidFill>
                  <a:schemeClr val="tx1">
                    <a:tint val="75000"/>
                  </a:schemeClr>
                </a:solidFill>
              </a:defRPr>
            </a:lvl3pPr>
            <a:lvl4pPr marL="1097280" indent="0">
              <a:buNone/>
              <a:defRPr sz="1280">
                <a:solidFill>
                  <a:schemeClr val="tx1">
                    <a:tint val="75000"/>
                  </a:schemeClr>
                </a:solidFill>
              </a:defRPr>
            </a:lvl4pPr>
            <a:lvl5pPr marL="1463040" indent="0">
              <a:buNone/>
              <a:defRPr sz="1280">
                <a:solidFill>
                  <a:schemeClr val="tx1">
                    <a:tint val="75000"/>
                  </a:schemeClr>
                </a:solidFill>
              </a:defRPr>
            </a:lvl5pPr>
            <a:lvl6pPr marL="1828800" indent="0">
              <a:buNone/>
              <a:defRPr sz="1280">
                <a:solidFill>
                  <a:schemeClr val="tx1">
                    <a:tint val="75000"/>
                  </a:schemeClr>
                </a:solidFill>
              </a:defRPr>
            </a:lvl6pPr>
            <a:lvl7pPr marL="2194560" indent="0">
              <a:buNone/>
              <a:defRPr sz="1280">
                <a:solidFill>
                  <a:schemeClr val="tx1">
                    <a:tint val="75000"/>
                  </a:schemeClr>
                </a:solidFill>
              </a:defRPr>
            </a:lvl7pPr>
            <a:lvl8pPr marL="2560320" indent="0">
              <a:buNone/>
              <a:defRPr sz="1280">
                <a:solidFill>
                  <a:schemeClr val="tx1">
                    <a:tint val="75000"/>
                  </a:schemeClr>
                </a:solidFill>
              </a:defRPr>
            </a:lvl8pPr>
            <a:lvl9pPr marL="2926080" indent="0">
              <a:buNone/>
              <a:defRPr sz="12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10/23/2023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6601917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10/23/2023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58727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873" y="486836"/>
            <a:ext cx="6309360"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503874" y="2241551"/>
            <a:ext cx="3094672"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4" name="Content Placeholder 3"/>
          <p:cNvSpPr>
            <a:spLocks noGrp="1"/>
          </p:cNvSpPr>
          <p:nvPr>
            <p:ph sz="half" idx="2"/>
          </p:nvPr>
        </p:nvSpPr>
        <p:spPr>
          <a:xfrm>
            <a:off x="503874"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703320" y="2241551"/>
            <a:ext cx="3109913" cy="1098549"/>
          </a:xfrm>
        </p:spPr>
        <p:txBody>
          <a:bodyPr anchor="b"/>
          <a:lstStyle>
            <a:lvl1pPr marL="0" indent="0">
              <a:buNone/>
              <a:defRPr sz="1920" b="1"/>
            </a:lvl1pPr>
            <a:lvl2pPr marL="365760" indent="0">
              <a:buNone/>
              <a:defRPr sz="1600" b="1"/>
            </a:lvl2pPr>
            <a:lvl3pPr marL="731520" indent="0">
              <a:buNone/>
              <a:defRPr sz="1440" b="1"/>
            </a:lvl3pPr>
            <a:lvl4pPr marL="1097280" indent="0">
              <a:buNone/>
              <a:defRPr sz="1280" b="1"/>
            </a:lvl4pPr>
            <a:lvl5pPr marL="1463040" indent="0">
              <a:buNone/>
              <a:defRPr sz="1280" b="1"/>
            </a:lvl5pPr>
            <a:lvl6pPr marL="1828800" indent="0">
              <a:buNone/>
              <a:defRPr sz="1280" b="1"/>
            </a:lvl6pPr>
            <a:lvl7pPr marL="2194560" indent="0">
              <a:buNone/>
              <a:defRPr sz="1280" b="1"/>
            </a:lvl7pPr>
            <a:lvl8pPr marL="2560320" indent="0">
              <a:buNone/>
              <a:defRPr sz="1280" b="1"/>
            </a:lvl8pPr>
            <a:lvl9pPr marL="2926080" indent="0">
              <a:buNone/>
              <a:defRPr sz="1280" b="1"/>
            </a:lvl9pPr>
          </a:lstStyle>
          <a:p>
            <a:pPr lvl="0"/>
            <a:r>
              <a:rPr lang="en-US"/>
              <a:t>Click to edit Master text styles</a:t>
            </a:r>
          </a:p>
        </p:txBody>
      </p:sp>
      <p:sp>
        <p:nvSpPr>
          <p:cNvPr id="6" name="Content Placeholder 5"/>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10/23/2023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22557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10/23/2023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170230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10/23/2023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688178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Content Placeholder 2"/>
          <p:cNvSpPr>
            <a:spLocks noGrp="1"/>
          </p:cNvSpPr>
          <p:nvPr>
            <p:ph idx="1"/>
          </p:nvPr>
        </p:nvSpPr>
        <p:spPr>
          <a:xfrm>
            <a:off x="3109913" y="1316569"/>
            <a:ext cx="3703320" cy="6498167"/>
          </a:xfrm>
        </p:spPr>
        <p:txBody>
          <a:bodyPr/>
          <a:lstStyle>
            <a:lvl1pPr>
              <a:defRPr sz="2560"/>
            </a:lvl1pPr>
            <a:lvl2pPr>
              <a:defRPr sz="2240"/>
            </a:lvl2pPr>
            <a:lvl3pPr>
              <a:defRPr sz="192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10/23/2023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126544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873" y="609600"/>
            <a:ext cx="2359342" cy="2133600"/>
          </a:xfrm>
        </p:spPr>
        <p:txBody>
          <a:bodyPr anchor="b"/>
          <a:lstStyle>
            <a:lvl1pPr>
              <a:defRPr sz="2560"/>
            </a:lvl1pPr>
          </a:lstStyle>
          <a:p>
            <a:r>
              <a:rPr lang="en-US"/>
              <a:t>Click to edit Master title style</a:t>
            </a:r>
            <a:endParaRPr lang="en-US" dirty="0"/>
          </a:p>
        </p:txBody>
      </p:sp>
      <p:sp>
        <p:nvSpPr>
          <p:cNvPr id="3" name="Picture Placeholder 2"/>
          <p:cNvSpPr>
            <a:spLocks noGrp="1" noChangeAspect="1"/>
          </p:cNvSpPr>
          <p:nvPr>
            <p:ph type="pic" idx="1"/>
          </p:nvPr>
        </p:nvSpPr>
        <p:spPr>
          <a:xfrm>
            <a:off x="3109913" y="1316569"/>
            <a:ext cx="3703320" cy="6498167"/>
          </a:xfrm>
        </p:spPr>
        <p:txBody>
          <a:bodyPr anchor="t"/>
          <a:lstStyle>
            <a:lvl1pPr marL="0" indent="0">
              <a:buNone/>
              <a:defRPr sz="2560"/>
            </a:lvl1pPr>
            <a:lvl2pPr marL="365760" indent="0">
              <a:buNone/>
              <a:defRPr sz="2240"/>
            </a:lvl2pPr>
            <a:lvl3pPr marL="731520" indent="0">
              <a:buNone/>
              <a:defRPr sz="1920"/>
            </a:lvl3pPr>
            <a:lvl4pPr marL="1097280" indent="0">
              <a:buNone/>
              <a:defRPr sz="1600"/>
            </a:lvl4pPr>
            <a:lvl5pPr marL="1463040" indent="0">
              <a:buNone/>
              <a:defRPr sz="1600"/>
            </a:lvl5pPr>
            <a:lvl6pPr marL="1828800" indent="0">
              <a:buNone/>
              <a:defRPr sz="1600"/>
            </a:lvl6pPr>
            <a:lvl7pPr marL="2194560" indent="0">
              <a:buNone/>
              <a:defRPr sz="1600"/>
            </a:lvl7pPr>
            <a:lvl8pPr marL="2560320" indent="0">
              <a:buNone/>
              <a:defRPr sz="1600"/>
            </a:lvl8pPr>
            <a:lvl9pPr marL="292608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03873" y="2743200"/>
            <a:ext cx="2359342" cy="5082117"/>
          </a:xfrm>
        </p:spPr>
        <p:txBody>
          <a:bodyPr/>
          <a:lstStyle>
            <a:lvl1pPr marL="0" indent="0">
              <a:buNone/>
              <a:defRPr sz="1280"/>
            </a:lvl1pPr>
            <a:lvl2pPr marL="365760" indent="0">
              <a:buNone/>
              <a:defRPr sz="1120"/>
            </a:lvl2pPr>
            <a:lvl3pPr marL="731520" indent="0">
              <a:buNone/>
              <a:defRPr sz="960"/>
            </a:lvl3pPr>
            <a:lvl4pPr marL="1097280" indent="0">
              <a:buNone/>
              <a:defRPr sz="800"/>
            </a:lvl4pPr>
            <a:lvl5pPr marL="1463040" indent="0">
              <a:buNone/>
              <a:defRPr sz="800"/>
            </a:lvl5pPr>
            <a:lvl6pPr marL="1828800" indent="0">
              <a:buNone/>
              <a:defRPr sz="800"/>
            </a:lvl6pPr>
            <a:lvl7pPr marL="2194560" indent="0">
              <a:buNone/>
              <a:defRPr sz="800"/>
            </a:lvl7pPr>
            <a:lvl8pPr marL="2560320" indent="0">
              <a:buNone/>
              <a:defRPr sz="800"/>
            </a:lvl8pPr>
            <a:lvl9pPr marL="2926080" indent="0">
              <a:buNone/>
              <a:defRPr sz="8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10/23/2023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90069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2920" y="486836"/>
            <a:ext cx="6309360"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02920" y="8475136"/>
            <a:ext cx="1645920" cy="486833"/>
          </a:xfrm>
          <a:prstGeom prst="rect">
            <a:avLst/>
          </a:prstGeom>
        </p:spPr>
        <p:txBody>
          <a:bodyPr vert="horz" lIns="91440" tIns="45720" rIns="91440" bIns="45720" rtlCol="0" anchor="ctr"/>
          <a:lstStyle>
            <a:lvl1pPr algn="l">
              <a:defRPr sz="960">
                <a:solidFill>
                  <a:schemeClr val="tx1">
                    <a:tint val="75000"/>
                  </a:schemeClr>
                </a:solidFill>
              </a:defRPr>
            </a:lvl1pPr>
          </a:lstStyle>
          <a:p>
            <a:fld id="{1DEE1867-B3D7-4709-9A5D-B88D860BAE96}" type="datetimeFigureOut">
              <a:rPr lang="en-US" smtClean="0"/>
              <a:t>10/23/2023</a:t>
            </a:fld>
            <a:endParaRPr lang="en-US"/>
          </a:p>
        </p:txBody>
      </p:sp>
      <p:sp>
        <p:nvSpPr>
          <p:cNvPr id="5" name="Footer Placeholder 4"/>
          <p:cNvSpPr>
            <a:spLocks noGrp="1"/>
          </p:cNvSpPr>
          <p:nvPr>
            <p:ph type="ftr" sz="quarter" idx="3"/>
          </p:nvPr>
        </p:nvSpPr>
        <p:spPr>
          <a:xfrm>
            <a:off x="2423160" y="8475136"/>
            <a:ext cx="2468880" cy="486833"/>
          </a:xfrm>
          <a:prstGeom prst="rect">
            <a:avLst/>
          </a:prstGeom>
        </p:spPr>
        <p:txBody>
          <a:bodyPr vert="horz" lIns="91440" tIns="45720" rIns="91440" bIns="45720" rtlCol="0" anchor="ctr"/>
          <a:lstStyle>
            <a:lvl1pPr algn="ctr">
              <a:defRPr sz="9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166360" y="8475136"/>
            <a:ext cx="1645920" cy="486833"/>
          </a:xfrm>
          <a:prstGeom prst="rect">
            <a:avLst/>
          </a:prstGeom>
        </p:spPr>
        <p:txBody>
          <a:bodyPr vert="horz" lIns="91440" tIns="45720" rIns="91440" bIns="45720" rtlCol="0" anchor="ctr"/>
          <a:lstStyle>
            <a:lvl1pPr algn="r">
              <a:defRPr sz="96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27422118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31520" rtl="0" eaLnBrk="1" latinLnBrk="0" hangingPunct="1">
        <a:lnSpc>
          <a:spcPct val="90000"/>
        </a:lnSpc>
        <a:spcBef>
          <a:spcPct val="0"/>
        </a:spcBef>
        <a:buNone/>
        <a:defRPr sz="3520" kern="1200">
          <a:solidFill>
            <a:schemeClr val="tx1"/>
          </a:solidFill>
          <a:latin typeface="+mj-lt"/>
          <a:ea typeface="+mj-ea"/>
          <a:cs typeface="+mj-cs"/>
        </a:defRPr>
      </a:lvl1pPr>
    </p:titleStyle>
    <p:bodyStyle>
      <a:lvl1pPr marL="182880" indent="-182880" algn="l" defTabSz="731520" rtl="0" eaLnBrk="1" latinLnBrk="0" hangingPunct="1">
        <a:lnSpc>
          <a:spcPct val="90000"/>
        </a:lnSpc>
        <a:spcBef>
          <a:spcPts val="800"/>
        </a:spcBef>
        <a:buFont typeface="Arial" panose="020B0604020202020204" pitchFamily="34" charset="0"/>
        <a:buChar char="•"/>
        <a:defRPr sz="2240" kern="1200">
          <a:solidFill>
            <a:schemeClr val="tx1"/>
          </a:solidFill>
          <a:latin typeface="+mn-lt"/>
          <a:ea typeface="+mn-ea"/>
          <a:cs typeface="+mn-cs"/>
        </a:defRPr>
      </a:lvl1pPr>
      <a:lvl2pPr marL="548640" indent="-182880" algn="l" defTabSz="731520" rtl="0" eaLnBrk="1" latinLnBrk="0" hangingPunct="1">
        <a:lnSpc>
          <a:spcPct val="90000"/>
        </a:lnSpc>
        <a:spcBef>
          <a:spcPts val="400"/>
        </a:spcBef>
        <a:buFont typeface="Arial" panose="020B0604020202020204" pitchFamily="34" charset="0"/>
        <a:buChar char="•"/>
        <a:defRPr sz="1920" kern="1200">
          <a:solidFill>
            <a:schemeClr val="tx1"/>
          </a:solidFill>
          <a:latin typeface="+mn-lt"/>
          <a:ea typeface="+mn-ea"/>
          <a:cs typeface="+mn-cs"/>
        </a:defRPr>
      </a:lvl2pPr>
      <a:lvl3pPr marL="914400" indent="-182880" algn="l" defTabSz="73152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12801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4pPr>
      <a:lvl5pPr marL="164592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5pPr>
      <a:lvl6pPr marL="201168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6pPr>
      <a:lvl7pPr marL="237744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7pPr>
      <a:lvl8pPr marL="274320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8pPr>
      <a:lvl9pPr marL="3108960" indent="-182880" algn="l" defTabSz="731520" rtl="0" eaLnBrk="1" latinLnBrk="0" hangingPunct="1">
        <a:lnSpc>
          <a:spcPct val="90000"/>
        </a:lnSpc>
        <a:spcBef>
          <a:spcPts val="400"/>
        </a:spcBef>
        <a:buFont typeface="Arial" panose="020B0604020202020204" pitchFamily="34" charset="0"/>
        <a:buChar char="•"/>
        <a:defRPr sz="1440" kern="1200">
          <a:solidFill>
            <a:schemeClr val="tx1"/>
          </a:solidFill>
          <a:latin typeface="+mn-lt"/>
          <a:ea typeface="+mn-ea"/>
          <a:cs typeface="+mn-cs"/>
        </a:defRPr>
      </a:lvl9pPr>
    </p:bodyStyle>
    <p:otherStyle>
      <a:defPPr>
        <a:defRPr lang="en-US"/>
      </a:defPPr>
      <a:lvl1pPr marL="0" algn="l" defTabSz="731520" rtl="0" eaLnBrk="1" latinLnBrk="0" hangingPunct="1">
        <a:defRPr sz="1440" kern="1200">
          <a:solidFill>
            <a:schemeClr val="tx1"/>
          </a:solidFill>
          <a:latin typeface="+mn-lt"/>
          <a:ea typeface="+mn-ea"/>
          <a:cs typeface="+mn-cs"/>
        </a:defRPr>
      </a:lvl1pPr>
      <a:lvl2pPr marL="365760" algn="l" defTabSz="731520" rtl="0" eaLnBrk="1" latinLnBrk="0" hangingPunct="1">
        <a:defRPr sz="1440" kern="1200">
          <a:solidFill>
            <a:schemeClr val="tx1"/>
          </a:solidFill>
          <a:latin typeface="+mn-lt"/>
          <a:ea typeface="+mn-ea"/>
          <a:cs typeface="+mn-cs"/>
        </a:defRPr>
      </a:lvl2pPr>
      <a:lvl3pPr marL="731520" algn="l" defTabSz="731520" rtl="0" eaLnBrk="1" latinLnBrk="0" hangingPunct="1">
        <a:defRPr sz="1440" kern="1200">
          <a:solidFill>
            <a:schemeClr val="tx1"/>
          </a:solidFill>
          <a:latin typeface="+mn-lt"/>
          <a:ea typeface="+mn-ea"/>
          <a:cs typeface="+mn-cs"/>
        </a:defRPr>
      </a:lvl3pPr>
      <a:lvl4pPr marL="1097280" algn="l" defTabSz="731520" rtl="0" eaLnBrk="1" latinLnBrk="0" hangingPunct="1">
        <a:defRPr sz="1440" kern="1200">
          <a:solidFill>
            <a:schemeClr val="tx1"/>
          </a:solidFill>
          <a:latin typeface="+mn-lt"/>
          <a:ea typeface="+mn-ea"/>
          <a:cs typeface="+mn-cs"/>
        </a:defRPr>
      </a:lvl4pPr>
      <a:lvl5pPr marL="1463040" algn="l" defTabSz="731520" rtl="0" eaLnBrk="1" latinLnBrk="0" hangingPunct="1">
        <a:defRPr sz="1440" kern="1200">
          <a:solidFill>
            <a:schemeClr val="tx1"/>
          </a:solidFill>
          <a:latin typeface="+mn-lt"/>
          <a:ea typeface="+mn-ea"/>
          <a:cs typeface="+mn-cs"/>
        </a:defRPr>
      </a:lvl5pPr>
      <a:lvl6pPr marL="1828800" algn="l" defTabSz="731520" rtl="0" eaLnBrk="1" latinLnBrk="0" hangingPunct="1">
        <a:defRPr sz="1440" kern="1200">
          <a:solidFill>
            <a:schemeClr val="tx1"/>
          </a:solidFill>
          <a:latin typeface="+mn-lt"/>
          <a:ea typeface="+mn-ea"/>
          <a:cs typeface="+mn-cs"/>
        </a:defRPr>
      </a:lvl6pPr>
      <a:lvl7pPr marL="2194560" algn="l" defTabSz="731520" rtl="0" eaLnBrk="1" latinLnBrk="0" hangingPunct="1">
        <a:defRPr sz="1440" kern="1200">
          <a:solidFill>
            <a:schemeClr val="tx1"/>
          </a:solidFill>
          <a:latin typeface="+mn-lt"/>
          <a:ea typeface="+mn-ea"/>
          <a:cs typeface="+mn-cs"/>
        </a:defRPr>
      </a:lvl7pPr>
      <a:lvl8pPr marL="2560320" algn="l" defTabSz="731520" rtl="0" eaLnBrk="1" latinLnBrk="0" hangingPunct="1">
        <a:defRPr sz="1440" kern="1200">
          <a:solidFill>
            <a:schemeClr val="tx1"/>
          </a:solidFill>
          <a:latin typeface="+mn-lt"/>
          <a:ea typeface="+mn-ea"/>
          <a:cs typeface="+mn-cs"/>
        </a:defRPr>
      </a:lvl8pPr>
      <a:lvl9pPr marL="2926080" algn="l" defTabSz="731520" rtl="0" eaLnBrk="1" latinLnBrk="0" hangingPunct="1">
        <a:defRPr sz="14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hyperlink" Target="mailto:ronnienichols8@aol.com" TargetMode="External"/><Relationship Id="rId18" Type="http://schemas.openxmlformats.org/officeDocument/2006/relationships/image" Target="../media/image13.jpeg"/><Relationship Id="rId3" Type="http://schemas.openxmlformats.org/officeDocument/2006/relationships/hyperlink" Target="https://youtu.be/d4tk4FCPKbQ" TargetMode="External"/><Relationship Id="rId7" Type="http://schemas.openxmlformats.org/officeDocument/2006/relationships/image" Target="../media/image4.jpeg"/><Relationship Id="rId12" Type="http://schemas.openxmlformats.org/officeDocument/2006/relationships/image" Target="../media/image9.jpg"/><Relationship Id="rId17" Type="http://schemas.openxmlformats.org/officeDocument/2006/relationships/image" Target="../media/image12.jpeg"/><Relationship Id="rId2" Type="http://schemas.openxmlformats.org/officeDocument/2006/relationships/image" Target="../media/image1.jpg"/><Relationship Id="rId16" Type="http://schemas.openxmlformats.org/officeDocument/2006/relationships/image" Target="../media/image1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eg"/><Relationship Id="rId15" Type="http://schemas.openxmlformats.org/officeDocument/2006/relationships/image" Target="../media/image10.jpeg"/><Relationship Id="rId10" Type="http://schemas.openxmlformats.org/officeDocument/2006/relationships/image" Target="../media/image7.jpeg"/><Relationship Id="rId19" Type="http://schemas.openxmlformats.org/officeDocument/2006/relationships/image" Target="../media/image14.jpeg"/><Relationship Id="rId4" Type="http://schemas.openxmlformats.org/officeDocument/2006/relationships/hyperlink" Target="https://my.matterport.com/show/?m=dr2VoaFneu9" TargetMode="External"/><Relationship Id="rId9" Type="http://schemas.openxmlformats.org/officeDocument/2006/relationships/image" Target="../media/image6.jpeg"/><Relationship Id="rId14" Type="http://schemas.openxmlformats.org/officeDocument/2006/relationships/hyperlink" Target="mailto:conniesross@ao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rcRect l="2598" r="2598"/>
          <a:stretch/>
        </p:blipFill>
        <p:spPr>
          <a:xfrm>
            <a:off x="1366378" y="0"/>
            <a:ext cx="5948822" cy="3519815"/>
          </a:xfrm>
          <a:prstGeom prst="rect">
            <a:avLst/>
          </a:prstGeom>
          <a:ln>
            <a:noFill/>
          </a:ln>
        </p:spPr>
      </p:pic>
      <p:sp>
        <p:nvSpPr>
          <p:cNvPr id="5" name="Rectangle 4"/>
          <p:cNvSpPr/>
          <p:nvPr/>
        </p:nvSpPr>
        <p:spPr>
          <a:xfrm>
            <a:off x="1366378" y="4313252"/>
            <a:ext cx="5948822" cy="3908762"/>
          </a:xfrm>
          <a:prstGeom prst="rect">
            <a:avLst/>
          </a:prstGeom>
        </p:spPr>
        <p:txBody>
          <a:bodyPr wrap="square" anchor="ctr">
            <a:spAutoFit/>
          </a:bodyPr>
          <a:lstStyle/>
          <a:p>
            <a:pPr algn="ctr"/>
            <a:r>
              <a:rPr lang="en-US" sz="800" dirty="0">
                <a:latin typeface="Adobe Caslon Pro" panose="0205050205050A020403" pitchFamily="18" charset="0"/>
              </a:rPr>
              <a:t>Pure Pride of Ownership! These owners not only have extraordinary, upscale taste, they have enjoyed dedicating and enriching this luxury condominium to its current magnificent beauty and unexpected indoor/outdoor treasured space for nearly 20 years but ageless and timeless. One of a kind, it is a penthouse, top-floor end-unit which is secluded yet lives with a charm and decor fully maximizing its also notable square footage. In a sought-after elevator building, the condo may be easily accessed by an external-load nice-sized elevator or by nearby stairs. The front entry is setback and well lit with 2 perimeter windows for natural light, as well as a storm door. Applaud your first glimpse of the continuity of dark, luxury-plank vinyl that defines the flooring throughout the home, along with remarkable gold and navy walls -- stunning. This dedicated entry foyer is prized just as in the finest of homes. The guest bath is conveniently straight ahead, lovely and large, with sink, stately vanity and tub/shower combo with room for linens and relaxed enjoyment. You are then drawn to the left where the roomy guest bedroom opens up to more light from a wall of 3 windows and a perfect side porch for privacy and peaceful enjoyment. All windows with compromised seals have been replaced in the home. This guest room accommodates a queen bed and has an oversized closet along another wall -- a best example of a split-bedroom floor plan. Enjoy this spot for its quiet and seclusion, mirror-owing the tranquility of Eastport in general, off of the Intracoastal Waterway and of the Eastport Golf Club. Guests may never leave! Before moving to the heart of the house, though, open the enormous party-pantry in the hallway. Make it anything you want, but relish this bonus square-footage for any use. Cabinetry, likewise, has been upscaled. Check out the white cabinet by the side window in the kitchen; it mimics a tall-boy with raised buffet, glass inserts, and counter top for elegant serving. Magnificent trims, pretty laminate, marble, slate for walls for the breakfast bar, are all redone. Kitchen appliances stay, inclusive of the full-sized washer/dryers in the kitchen. The oven in the kitchen is a confection oven. They are top of he line, too; and there is ample storage space throughout. The dining area seats up to six, and is well accented by a large, contemporary chandelier, perfectly suited for this flex space. You will note there is also space for a large buffet. The living area adjoins the informal dining. Windows dominate the living room with much diffused light and style. They are almost oval in design to complement the casual seating in the living space, good for conversation and watching television. A large ceiling fan completes the ensemble. A larger, second porch extends from both the living room and the master bedroom. This spacious, 2 bd, 2ba condo with 2 porches, front and rear, and with a wonderful exterior private enclave, has no obstacles to the quiet enjoyment of its secluded location backing up to the natural swash. Mature trees; lots of wildlife, including songbirds; and no nearby buildings define the perimeter. Plus, NO FLOODING ever! So you can use the primary master/living room porch for a variety of activities. </a:t>
            </a:r>
            <a:r>
              <a:rPr lang="en-US" sz="800" dirty="0" err="1">
                <a:latin typeface="Adobe Caslon Pro" panose="0205050205050A020403" pitchFamily="18" charset="0"/>
              </a:rPr>
              <a:t>Southerns</a:t>
            </a:r>
            <a:r>
              <a:rPr lang="en-US" sz="800" dirty="0">
                <a:latin typeface="Adobe Caslon Pro" panose="0205050205050A020403" pitchFamily="18" charset="0"/>
              </a:rPr>
              <a:t> recommend sweet tea and a good book! The master bedroom accommodates a king bed, and the closet is completely redone for the elegance a master bedroom encourages, walk-in, of course with plenty of hanging space, shelving and drawers. The master bath has a linen closet, industrial-feel sink with huge walk-in shower with separate shower heads. This extraordinary condo favorably stands up to any for size, design, convenience and use as does the Dupont neighborhood of Eastport Golf Club. This safe, affordable residential/condo complex is located near many businesses and is in the Hamlet of Little River, SC, Horry County's second oldest town, which is renown for its proximity to the Atlantic Ocean via the ICW.</a:t>
            </a:r>
          </a:p>
          <a:p>
            <a:pPr algn="ctr"/>
            <a:endParaRPr lang="en-US" sz="800" b="1" dirty="0">
              <a:latin typeface="Adobe Caslon Pro" panose="0205050205050A020403" pitchFamily="18" charset="0"/>
            </a:endParaRPr>
          </a:p>
          <a:p>
            <a:pPr algn="ctr"/>
            <a:r>
              <a:rPr lang="en-US" sz="800" b="1" dirty="0">
                <a:latin typeface="Adobe Caslon Pro" panose="0205050205050A020403" pitchFamily="18" charset="0"/>
                <a:hlinkClick r:id="rId3"/>
              </a:rPr>
              <a:t>Video Tour</a:t>
            </a:r>
            <a:r>
              <a:rPr lang="en-US" sz="800" b="1" dirty="0">
                <a:latin typeface="Adobe Caslon Pro" panose="0205050205050A020403" pitchFamily="18" charset="0"/>
              </a:rPr>
              <a:t> | </a:t>
            </a:r>
            <a:r>
              <a:rPr lang="en-US" sz="800" b="1" dirty="0">
                <a:latin typeface="Adobe Caslon Pro" panose="0205050205050A020403" pitchFamily="18" charset="0"/>
                <a:hlinkClick r:id="rId4"/>
              </a:rPr>
              <a:t>Virtual Tour</a:t>
            </a:r>
            <a:endParaRPr lang="en-US" sz="800" b="1" dirty="0">
              <a:latin typeface="Adobe Caslon Pro" panose="0205050205050A020403" pitchFamily="18" charset="0"/>
            </a:endParaRPr>
          </a:p>
        </p:txBody>
      </p:sp>
      <p:sp>
        <p:nvSpPr>
          <p:cNvPr id="23" name="Rectangle 22"/>
          <p:cNvSpPr/>
          <p:nvPr/>
        </p:nvSpPr>
        <p:spPr>
          <a:xfrm>
            <a:off x="1366378" y="3719688"/>
            <a:ext cx="5948821" cy="569387"/>
          </a:xfrm>
          <a:prstGeom prst="rect">
            <a:avLst/>
          </a:prstGeom>
          <a:noFill/>
        </p:spPr>
        <p:txBody>
          <a:bodyPr wrap="square" anchor="ctr">
            <a:spAutoFit/>
          </a:bodyPr>
          <a:lstStyle/>
          <a:p>
            <a:pPr algn="ctr"/>
            <a:r>
              <a:rPr lang="pt-BR" dirty="0">
                <a:ln w="3175">
                  <a:noFill/>
                </a:ln>
                <a:latin typeface="Adobe Caslon Pro Bold" panose="0205070206050A020403" pitchFamily="18" charset="0"/>
              </a:rPr>
              <a:t>4601 Greenbriar Dr #401-A</a:t>
            </a:r>
          </a:p>
          <a:p>
            <a:pPr algn="ctr"/>
            <a:r>
              <a:rPr lang="en-US" sz="1300" b="1">
                <a:ln w="3175">
                  <a:noFill/>
                </a:ln>
                <a:latin typeface="Adobe Caslon Pro" panose="0205050205050A020403" pitchFamily="18" charset="0"/>
              </a:rPr>
              <a:t>Dupont @ Eastport </a:t>
            </a:r>
            <a:r>
              <a:rPr lang="en-US" sz="1300" b="1" dirty="0">
                <a:ln w="3175">
                  <a:noFill/>
                </a:ln>
                <a:latin typeface="Adobe Caslon Pro" panose="0205050205050A020403" pitchFamily="18" charset="0"/>
              </a:rPr>
              <a:t>Golf Club | Little River SC 29566 | MLS# 2321467 | $239,900</a:t>
            </a:r>
          </a:p>
        </p:txBody>
      </p:sp>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2029"/>
            <a:ext cx="1298448" cy="730377"/>
          </a:xfrm>
          <a:prstGeom prst="rect">
            <a:avLst/>
          </a:prstGeom>
          <a:ln>
            <a:noFill/>
          </a:ln>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834433"/>
            <a:ext cx="1298448" cy="730377"/>
          </a:xfrm>
          <a:prstGeom prst="rect">
            <a:avLst/>
          </a:prstGeom>
          <a:ln>
            <a:noFill/>
          </a:ln>
          <a:effectLst/>
        </p:spPr>
      </p:pic>
      <p:pic>
        <p:nvPicPr>
          <p:cNvPr id="16" name="Picture 15"/>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0" y="2499241"/>
            <a:ext cx="1298448" cy="730377"/>
          </a:xfrm>
          <a:prstGeom prst="rect">
            <a:avLst/>
          </a:prstGeom>
          <a:ln>
            <a:noFill/>
          </a:ln>
          <a:effectLst/>
        </p:spPr>
      </p:pic>
      <p:pic>
        <p:nvPicPr>
          <p:cNvPr id="27" name="Picture 26"/>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0" y="4996453"/>
            <a:ext cx="1298448" cy="730377"/>
          </a:xfrm>
          <a:prstGeom prst="rect">
            <a:avLst/>
          </a:prstGeom>
          <a:ln>
            <a:noFill/>
          </a:ln>
          <a:effectLst/>
        </p:spPr>
      </p:pic>
      <p:pic>
        <p:nvPicPr>
          <p:cNvPr id="37" name="Picture 36"/>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3331645"/>
            <a:ext cx="1298448" cy="730377"/>
          </a:xfrm>
          <a:prstGeom prst="rect">
            <a:avLst/>
          </a:prstGeom>
          <a:ln>
            <a:noFill/>
          </a:ln>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0" y="1666837"/>
            <a:ext cx="1298448" cy="730377"/>
          </a:xfrm>
          <a:prstGeom prst="rect">
            <a:avLst/>
          </a:prstGeom>
          <a:ln>
            <a:noFill/>
          </a:ln>
          <a:effectLst/>
        </p:spPr>
      </p:pic>
      <p:sp>
        <p:nvSpPr>
          <p:cNvPr id="2" name="Rectangle 1"/>
          <p:cNvSpPr/>
          <p:nvPr/>
        </p:nvSpPr>
        <p:spPr>
          <a:xfrm>
            <a:off x="1366377" y="-49530"/>
            <a:ext cx="5948821" cy="461665"/>
          </a:xfrm>
          <a:prstGeom prst="rect">
            <a:avLst/>
          </a:prstGeom>
          <a:noFill/>
        </p:spPr>
        <p:txBody>
          <a:bodyPr wrap="square">
            <a:spAutoFit/>
          </a:bodyPr>
          <a:lstStyle/>
          <a:p>
            <a:pPr algn="ctr"/>
            <a:r>
              <a:rPr lang="en-US" sz="1200" b="1" i="1" dirty="0">
                <a:ln w="6350">
                  <a:noFill/>
                </a:ln>
                <a:latin typeface="Gisha" panose="020B0604020202020204" pitchFamily="34" charset="-79"/>
                <a:cs typeface="Gisha" panose="020B0604020202020204" pitchFamily="34" charset="-79"/>
              </a:rPr>
              <a:t>One of a kind, it is a penthouse, top-floor end-unit which is secluded yet lives with a charm and decor fully maximizing its also notable square footage.</a:t>
            </a:r>
          </a:p>
        </p:txBody>
      </p:sp>
      <p:pic>
        <p:nvPicPr>
          <p:cNvPr id="24" name="Picture 23">
            <a:extLst>
              <a:ext uri="{FF2B5EF4-FFF2-40B4-BE49-F238E27FC236}">
                <a16:creationId xmlns:a16="http://schemas.microsoft.com/office/drawing/2014/main" id="{F98CE27F-2322-493E-83B7-C82A8252018E}"/>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0" y="4164049"/>
            <a:ext cx="1298448" cy="730377"/>
          </a:xfrm>
          <a:prstGeom prst="rect">
            <a:avLst/>
          </a:prstGeom>
          <a:ln>
            <a:noFill/>
          </a:ln>
          <a:effectLst/>
        </p:spPr>
      </p:pic>
      <p:sp>
        <p:nvSpPr>
          <p:cNvPr id="6" name="Arrow: Right 5">
            <a:extLst>
              <a:ext uri="{FF2B5EF4-FFF2-40B4-BE49-F238E27FC236}">
                <a16:creationId xmlns:a16="http://schemas.microsoft.com/office/drawing/2014/main" id="{3A8C887A-A173-4341-80E6-CC29841C7ED2}"/>
              </a:ext>
            </a:extLst>
          </p:cNvPr>
          <p:cNvSpPr/>
          <p:nvPr/>
        </p:nvSpPr>
        <p:spPr>
          <a:xfrm rot="8627667">
            <a:off x="7552440" y="1719637"/>
            <a:ext cx="516616" cy="185393"/>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0A37C436-1F62-44E9-BC7F-7CA0D5E325E2}"/>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174362" y="8383652"/>
            <a:ext cx="714374" cy="586807"/>
          </a:xfrm>
          <a:prstGeom prst="rect">
            <a:avLst/>
          </a:prstGeom>
        </p:spPr>
      </p:pic>
      <p:sp>
        <p:nvSpPr>
          <p:cNvPr id="29" name="Rectangle 28">
            <a:extLst>
              <a:ext uri="{FF2B5EF4-FFF2-40B4-BE49-F238E27FC236}">
                <a16:creationId xmlns:a16="http://schemas.microsoft.com/office/drawing/2014/main" id="{3004C19A-23B3-4E87-93E1-00C78DE20036}"/>
              </a:ext>
            </a:extLst>
          </p:cNvPr>
          <p:cNvSpPr/>
          <p:nvPr/>
        </p:nvSpPr>
        <p:spPr>
          <a:xfrm>
            <a:off x="4274764" y="83538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 / BIC</a:t>
            </a:r>
          </a:p>
          <a:p>
            <a:pPr algn="ctr"/>
            <a:r>
              <a:rPr lang="en-US" sz="1100" dirty="0">
                <a:solidFill>
                  <a:srgbClr val="000000"/>
                </a:solidFill>
                <a:latin typeface="Arial" panose="020B0604020202020204" pitchFamily="34" charset="0"/>
                <a:hlinkClick r:id="rId13"/>
              </a:rPr>
              <a:t>ronnienichols8@aol.com</a:t>
            </a:r>
            <a:r>
              <a:rPr lang="en-US" sz="1100" dirty="0">
                <a:solidFill>
                  <a:srgbClr val="000000"/>
                </a:solidFill>
                <a:latin typeface="Arial" panose="020B0604020202020204" pitchFamily="34" charset="0"/>
              </a:rPr>
              <a:t> </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0BE24EAF-07F1-4CC7-B9F1-1F1114D9B69C}"/>
              </a:ext>
            </a:extLst>
          </p:cNvPr>
          <p:cNvSpPr/>
          <p:nvPr/>
        </p:nvSpPr>
        <p:spPr>
          <a:xfrm>
            <a:off x="874578" y="83538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4"/>
              </a:rPr>
              <a:t>conniesross@aol.com</a:t>
            </a:r>
            <a:endParaRPr lang="en-US" sz="1100" b="0" i="0" dirty="0">
              <a:solidFill>
                <a:srgbClr val="000000"/>
              </a:solidFill>
              <a:effectLst/>
              <a:latin typeface="Arial" panose="020B0604020202020204" pitchFamily="34" charset="0"/>
            </a:endParaRPr>
          </a:p>
        </p:txBody>
      </p:sp>
      <p:sp>
        <p:nvSpPr>
          <p:cNvPr id="32" name="Rectangle 31">
            <a:extLst>
              <a:ext uri="{FF2B5EF4-FFF2-40B4-BE49-F238E27FC236}">
                <a16:creationId xmlns:a16="http://schemas.microsoft.com/office/drawing/2014/main" id="{1BEA9928-1BB2-4DA9-8BE9-2358656CABA4}"/>
              </a:ext>
            </a:extLst>
          </p:cNvPr>
          <p:cNvSpPr/>
          <p:nvPr/>
        </p:nvSpPr>
        <p:spPr>
          <a:xfrm>
            <a:off x="0" y="8928556"/>
            <a:ext cx="7315199" cy="200055"/>
          </a:xfrm>
          <a:prstGeom prst="rect">
            <a:avLst/>
          </a:prstGeom>
        </p:spPr>
        <p:txBody>
          <a:bodyPr wrap="square">
            <a:spAutoFit/>
          </a:bodyPr>
          <a:lstStyle/>
          <a:p>
            <a:pPr algn="ctr"/>
            <a:r>
              <a:rPr lang="en-US" sz="700" dirty="0">
                <a:solidFill>
                  <a:srgbClr val="000000"/>
                </a:solidFill>
                <a:latin typeface="Arial" panose="020B0604020202020204" pitchFamily="34" charset="0"/>
              </a:rPr>
              <a:t>NEW WAY PROPERTIES MYRTLE BEACH</a:t>
            </a:r>
            <a:r>
              <a:rPr lang="en-US" sz="700" dirty="0">
                <a:solidFill>
                  <a:srgbClr val="093E6E"/>
                </a:solidFill>
                <a:latin typeface="Arial" panose="020B0604020202020204" pitchFamily="34" charset="0"/>
              </a:rPr>
              <a:t> </a:t>
            </a:r>
            <a:endParaRPr lang="en-US" sz="700" dirty="0"/>
          </a:p>
        </p:txBody>
      </p:sp>
      <p:pic>
        <p:nvPicPr>
          <p:cNvPr id="33" name="Picture 32">
            <a:extLst>
              <a:ext uri="{FF2B5EF4-FFF2-40B4-BE49-F238E27FC236}">
                <a16:creationId xmlns:a16="http://schemas.microsoft.com/office/drawing/2014/main" id="{F5B8CFE9-50A7-429E-A622-754C953C0FB0}"/>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34514" y="8335974"/>
            <a:ext cx="454036" cy="682162"/>
          </a:xfrm>
          <a:prstGeom prst="rect">
            <a:avLst/>
          </a:prstGeom>
        </p:spPr>
      </p:pic>
      <p:pic>
        <p:nvPicPr>
          <p:cNvPr id="36" name="Picture 35">
            <a:extLst>
              <a:ext uri="{FF2B5EF4-FFF2-40B4-BE49-F238E27FC236}">
                <a16:creationId xmlns:a16="http://schemas.microsoft.com/office/drawing/2014/main" id="{6E87CC5F-4F27-4BC9-9A55-E783C46AC40E}"/>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6592166" y="8335974"/>
            <a:ext cx="688520" cy="688520"/>
          </a:xfrm>
          <a:prstGeom prst="rect">
            <a:avLst/>
          </a:prstGeom>
        </p:spPr>
      </p:pic>
      <p:pic>
        <p:nvPicPr>
          <p:cNvPr id="3" name="Picture 2">
            <a:extLst>
              <a:ext uri="{FF2B5EF4-FFF2-40B4-BE49-F238E27FC236}">
                <a16:creationId xmlns:a16="http://schemas.microsoft.com/office/drawing/2014/main" id="{C1175C76-B3E5-B671-7E09-D2AC41795254}"/>
              </a:ext>
            </a:extLst>
          </p:cNvPr>
          <p:cNvPicPr>
            <a:picLocks noChangeAspect="1"/>
          </p:cNvPicPr>
          <p:nvPr/>
        </p:nvPicPr>
        <p:blipFill>
          <a:blip r:embed="rId17" cstate="print">
            <a:extLst>
              <a:ext uri="{28A0092B-C50C-407E-A947-70E740481C1C}">
                <a14:useLocalDpi xmlns:a14="http://schemas.microsoft.com/office/drawing/2010/main" val="0"/>
              </a:ext>
            </a:extLst>
          </a:blip>
          <a:srcRect/>
          <a:stretch/>
        </p:blipFill>
        <p:spPr>
          <a:xfrm>
            <a:off x="0" y="6661261"/>
            <a:ext cx="1298448" cy="728348"/>
          </a:xfrm>
          <a:prstGeom prst="rect">
            <a:avLst/>
          </a:prstGeom>
          <a:ln>
            <a:noFill/>
          </a:ln>
          <a:effectLst/>
        </p:spPr>
      </p:pic>
      <p:pic>
        <p:nvPicPr>
          <p:cNvPr id="7" name="Picture 6">
            <a:extLst>
              <a:ext uri="{FF2B5EF4-FFF2-40B4-BE49-F238E27FC236}">
                <a16:creationId xmlns:a16="http://schemas.microsoft.com/office/drawing/2014/main" id="{B9576E12-1CFA-4331-2DF5-5E2864FBD24F}"/>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p:blipFill>
        <p:spPr>
          <a:xfrm>
            <a:off x="0" y="5828857"/>
            <a:ext cx="1298448" cy="730377"/>
          </a:xfrm>
          <a:prstGeom prst="rect">
            <a:avLst/>
          </a:prstGeom>
          <a:ln>
            <a:noFill/>
          </a:ln>
          <a:effectLst/>
        </p:spPr>
      </p:pic>
      <p:pic>
        <p:nvPicPr>
          <p:cNvPr id="8" name="Picture 7">
            <a:extLst>
              <a:ext uri="{FF2B5EF4-FFF2-40B4-BE49-F238E27FC236}">
                <a16:creationId xmlns:a16="http://schemas.microsoft.com/office/drawing/2014/main" id="{FF0A101F-CBD9-F8E7-838E-B840003A2E10}"/>
              </a:ext>
            </a:extLst>
          </p:cNvPr>
          <p:cNvPicPr>
            <a:picLocks noChangeAspect="1"/>
          </p:cNvPicPr>
          <p:nvPr/>
        </p:nvPicPr>
        <p:blipFill>
          <a:blip r:embed="rId19" cstate="print">
            <a:extLst>
              <a:ext uri="{28A0092B-C50C-407E-A947-70E740481C1C}">
                <a14:useLocalDpi xmlns:a14="http://schemas.microsoft.com/office/drawing/2010/main" val="0"/>
              </a:ext>
            </a:extLst>
          </a:blip>
          <a:srcRect/>
          <a:stretch/>
        </p:blipFill>
        <p:spPr>
          <a:xfrm>
            <a:off x="0" y="7491637"/>
            <a:ext cx="1298448" cy="730377"/>
          </a:xfrm>
          <a:prstGeom prst="rect">
            <a:avLst/>
          </a:prstGeom>
          <a:ln>
            <a:no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480</TotalTime>
  <Words>836</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Arial</vt:lpstr>
      <vt:lpstr>Calibri</vt:lpstr>
      <vt:lpstr>Calibri Light</vt:lpstr>
      <vt:lpstr>Gisha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63</cp:revision>
  <dcterms:created xsi:type="dcterms:W3CDTF">2016-01-18T21:52:04Z</dcterms:created>
  <dcterms:modified xsi:type="dcterms:W3CDTF">2023-10-23T18:17:02Z</dcterms:modified>
</cp:coreProperties>
</file>