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315200" cy="10058400"/>
  <p:notesSz cx="6858000" cy="9144000"/>
  <p:defaultTextStyle>
    <a:defPPr>
      <a:defRPr lang="en-US"/>
    </a:defPPr>
    <a:lvl1pPr marL="0" algn="l" defTabSz="992764" rtl="0" eaLnBrk="1" latinLnBrk="0" hangingPunct="1">
      <a:defRPr sz="2000" kern="1200">
        <a:solidFill>
          <a:schemeClr val="tx1"/>
        </a:solidFill>
        <a:latin typeface="+mn-lt"/>
        <a:ea typeface="+mn-ea"/>
        <a:cs typeface="+mn-cs"/>
      </a:defRPr>
    </a:lvl1pPr>
    <a:lvl2pPr marL="496382" algn="l" defTabSz="992764" rtl="0" eaLnBrk="1" latinLnBrk="0" hangingPunct="1">
      <a:defRPr sz="2000" kern="1200">
        <a:solidFill>
          <a:schemeClr val="tx1"/>
        </a:solidFill>
        <a:latin typeface="+mn-lt"/>
        <a:ea typeface="+mn-ea"/>
        <a:cs typeface="+mn-cs"/>
      </a:defRPr>
    </a:lvl2pPr>
    <a:lvl3pPr marL="992764" algn="l" defTabSz="992764" rtl="0" eaLnBrk="1" latinLnBrk="0" hangingPunct="1">
      <a:defRPr sz="2000" kern="1200">
        <a:solidFill>
          <a:schemeClr val="tx1"/>
        </a:solidFill>
        <a:latin typeface="+mn-lt"/>
        <a:ea typeface="+mn-ea"/>
        <a:cs typeface="+mn-cs"/>
      </a:defRPr>
    </a:lvl3pPr>
    <a:lvl4pPr marL="1489146" algn="l" defTabSz="992764" rtl="0" eaLnBrk="1" latinLnBrk="0" hangingPunct="1">
      <a:defRPr sz="2000" kern="1200">
        <a:solidFill>
          <a:schemeClr val="tx1"/>
        </a:solidFill>
        <a:latin typeface="+mn-lt"/>
        <a:ea typeface="+mn-ea"/>
        <a:cs typeface="+mn-cs"/>
      </a:defRPr>
    </a:lvl4pPr>
    <a:lvl5pPr marL="1985528" algn="l" defTabSz="992764" rtl="0" eaLnBrk="1" latinLnBrk="0" hangingPunct="1">
      <a:defRPr sz="2000" kern="1200">
        <a:solidFill>
          <a:schemeClr val="tx1"/>
        </a:solidFill>
        <a:latin typeface="+mn-lt"/>
        <a:ea typeface="+mn-ea"/>
        <a:cs typeface="+mn-cs"/>
      </a:defRPr>
    </a:lvl5pPr>
    <a:lvl6pPr marL="2481910" algn="l" defTabSz="992764" rtl="0" eaLnBrk="1" latinLnBrk="0" hangingPunct="1">
      <a:defRPr sz="2000" kern="1200">
        <a:solidFill>
          <a:schemeClr val="tx1"/>
        </a:solidFill>
        <a:latin typeface="+mn-lt"/>
        <a:ea typeface="+mn-ea"/>
        <a:cs typeface="+mn-cs"/>
      </a:defRPr>
    </a:lvl6pPr>
    <a:lvl7pPr marL="2978292" algn="l" defTabSz="992764" rtl="0" eaLnBrk="1" latinLnBrk="0" hangingPunct="1">
      <a:defRPr sz="2000" kern="1200">
        <a:solidFill>
          <a:schemeClr val="tx1"/>
        </a:solidFill>
        <a:latin typeface="+mn-lt"/>
        <a:ea typeface="+mn-ea"/>
        <a:cs typeface="+mn-cs"/>
      </a:defRPr>
    </a:lvl7pPr>
    <a:lvl8pPr marL="3474674" algn="l" defTabSz="992764" rtl="0" eaLnBrk="1" latinLnBrk="0" hangingPunct="1">
      <a:defRPr sz="2000" kern="1200">
        <a:solidFill>
          <a:schemeClr val="tx1"/>
        </a:solidFill>
        <a:latin typeface="+mn-lt"/>
        <a:ea typeface="+mn-ea"/>
        <a:cs typeface="+mn-cs"/>
      </a:defRPr>
    </a:lvl8pPr>
    <a:lvl9pPr marL="3971056" algn="l" defTabSz="992764" rtl="0" eaLnBrk="1" latinLnBrk="0" hangingPunct="1">
      <a:defRPr sz="20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125" d="100"/>
          <a:sy n="125" d="100"/>
        </p:scale>
        <p:origin x="-1500" y="3030"/>
      </p:cViewPr>
      <p:guideLst>
        <p:guide orient="horz" pos="3168"/>
        <p:guide pos="230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37624" y="2011680"/>
            <a:ext cx="6583680" cy="268224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smtClean="0"/>
              <a:t>Click to edit Master title style</a:t>
            </a:r>
            <a:endParaRPr kumimoji="0" lang="en-US"/>
          </a:p>
        </p:txBody>
      </p:sp>
      <p:sp>
        <p:nvSpPr>
          <p:cNvPr id="28" name="Date Placeholder 27"/>
          <p:cNvSpPr>
            <a:spLocks noGrp="1"/>
          </p:cNvSpPr>
          <p:nvPr>
            <p:ph type="dt" sz="half" idx="10"/>
          </p:nvPr>
        </p:nvSpPr>
        <p:spPr/>
        <p:txBody>
          <a:bodyPr/>
          <a:lstStyle/>
          <a:p>
            <a:fld id="{1D8BD707-D9CF-40AE-B4C6-C98DA3205C09}" type="datetimeFigureOut">
              <a:rPr lang="en-US" smtClean="0"/>
              <a:pPr/>
              <a:t>12/3/2014</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097280" y="4886490"/>
            <a:ext cx="5120640" cy="257048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12/3/2014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303520" y="402803"/>
            <a:ext cx="1645920" cy="8582237"/>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365760" y="402803"/>
            <a:ext cx="4815840" cy="8582237"/>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12/3/2014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12/3/2014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80160" y="894080"/>
            <a:ext cx="5669280" cy="26822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280160" y="3678086"/>
            <a:ext cx="5669280" cy="2214244"/>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12/3/2014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339840" y="9411124"/>
            <a:ext cx="609600" cy="535517"/>
          </a:xfrm>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365760" y="2346961"/>
            <a:ext cx="323088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3718560" y="2346961"/>
            <a:ext cx="323088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12/3/2014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65760" y="400473"/>
            <a:ext cx="6583680" cy="16764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365760" y="2251498"/>
            <a:ext cx="3232150"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3716020" y="2251498"/>
            <a:ext cx="3233420"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365760" y="3464561"/>
            <a:ext cx="3232150"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3716020" y="3464561"/>
            <a:ext cx="3233420"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12/3/2014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1D8BD707-D9CF-40AE-B4C6-C98DA3205C09}" type="datetimeFigureOut">
              <a:rPr lang="en-US" smtClean="0"/>
              <a:pPr/>
              <a:t>12/3/2014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12/3/2014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65761" y="400473"/>
            <a:ext cx="2406650" cy="170434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365761" y="2235201"/>
            <a:ext cx="2406650" cy="6749839"/>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2860040" y="400474"/>
            <a:ext cx="4089400" cy="8584566"/>
          </a:xfrm>
        </p:spPr>
        <p:txBody>
          <a:bodyPr/>
          <a:lstStyle>
            <a:lvl1pPr>
              <a:defRPr sz="2600"/>
            </a:lvl1pPr>
            <a:lvl2pPr>
              <a:defRPr sz="2400"/>
            </a:lvl2pPr>
            <a:lvl3pPr>
              <a:defRPr sz="22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12/3/2014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63040" y="894080"/>
            <a:ext cx="4389120" cy="766022"/>
          </a:xfrm>
        </p:spPr>
        <p:txBody>
          <a:bodyPr lIns="45720" rIns="45720" bIns="0" anchor="b">
            <a:sp3d prstMaterial="softEdge"/>
          </a:bodyPr>
          <a:lstStyle>
            <a:lvl1pPr algn="ctr">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463040" y="2686897"/>
            <a:ext cx="4389120" cy="58115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smtClean="0">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463040" y="1711287"/>
            <a:ext cx="4389120" cy="777850"/>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12/3/2014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365760" y="402802"/>
            <a:ext cx="6583680" cy="16764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365760" y="2346960"/>
            <a:ext cx="6583680" cy="6906768"/>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365760" y="9411124"/>
            <a:ext cx="1706880" cy="535517"/>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12/3/2014</a:t>
            </a:fld>
            <a:endParaRPr lang="en-US"/>
          </a:p>
        </p:txBody>
      </p:sp>
      <p:sp>
        <p:nvSpPr>
          <p:cNvPr id="3" name="Footer Placeholder 2"/>
          <p:cNvSpPr>
            <a:spLocks noGrp="1"/>
          </p:cNvSpPr>
          <p:nvPr>
            <p:ph type="ftr" sz="quarter" idx="3"/>
          </p:nvPr>
        </p:nvSpPr>
        <p:spPr>
          <a:xfrm>
            <a:off x="2499360" y="9411124"/>
            <a:ext cx="2316480" cy="535517"/>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6339840" y="9411124"/>
            <a:ext cx="609600" cy="535517"/>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3" Type="http://schemas.openxmlformats.org/officeDocument/2006/relationships/image" Target="../media/image3.jpg"/><Relationship Id="rId7" Type="http://schemas.openxmlformats.org/officeDocument/2006/relationships/image" Target="../media/image7.jpe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eg"/><Relationship Id="rId5" Type="http://schemas.openxmlformats.org/officeDocument/2006/relationships/image" Target="../media/image5.jpeg"/><Relationship Id="rId10" Type="http://schemas.openxmlformats.org/officeDocument/2006/relationships/image" Target="../media/image10.jpeg"/><Relationship Id="rId4" Type="http://schemas.openxmlformats.org/officeDocument/2006/relationships/image" Target="../media/image4.jpg"/><Relationship Id="rId9" Type="http://schemas.openxmlformats.org/officeDocument/2006/relationships/image" Target="../media/image9.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Rectangle 20"/>
          <p:cNvSpPr/>
          <p:nvPr/>
        </p:nvSpPr>
        <p:spPr>
          <a:xfrm>
            <a:off x="1" y="8686800"/>
            <a:ext cx="7315198" cy="1377984"/>
          </a:xfrm>
          <a:prstGeom prst="rect">
            <a:avLst/>
          </a:prstGeom>
          <a:solidFill>
            <a:schemeClr val="tx2">
              <a:lumMod val="75000"/>
            </a:schemeClr>
          </a:solidFill>
          <a:ln>
            <a:noFill/>
          </a:ln>
          <a:effectLst>
            <a:outerShdw blurRad="50800" dist="38100" dir="162000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9"/>
          <p:cNvSpPr/>
          <p:nvPr/>
        </p:nvSpPr>
        <p:spPr>
          <a:xfrm>
            <a:off x="1" y="0"/>
            <a:ext cx="7315198" cy="1752600"/>
          </a:xfrm>
          <a:prstGeom prst="rect">
            <a:avLst/>
          </a:prstGeom>
          <a:solidFill>
            <a:schemeClr val="tx2">
              <a:lumMod val="60000"/>
              <a:lumOff val="40000"/>
            </a:schemeClr>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68749" y="5615823"/>
            <a:ext cx="7177702" cy="1789322"/>
          </a:xfrm>
        </p:spPr>
        <p:txBody>
          <a:bodyPr anchor="ctr">
            <a:noAutofit/>
          </a:bodyPr>
          <a:lstStyle/>
          <a:p>
            <a:r>
              <a:rPr lang="en-US" sz="1600" dirty="0">
                <a:solidFill>
                  <a:schemeClr val="tx2">
                    <a:lumMod val="75000"/>
                  </a:schemeClr>
                </a:solidFill>
                <a:latin typeface="Trebuchet MS" panose="020B0603020202020204" pitchFamily="34" charset="0"/>
              </a:rPr>
              <a:t>Great house located on a private cul-de-sac in Appian Landing. Lovely open floor plan with vaulted ceilings and beautiful stone fireplace in the great room. Located downstairs are the two secondary bedrooms and full bath, large kitchen and dining room. The master suite is located upstairs with large closets and master bathroom. And lovely porch off the master to enjoy the private back yard.</a:t>
            </a:r>
            <a:endParaRPr lang="en-US" sz="1600" dirty="0">
              <a:solidFill>
                <a:schemeClr val="tx2">
                  <a:lumMod val="75000"/>
                </a:schemeClr>
              </a:solidFill>
              <a:latin typeface="Trebuchet MS" panose="020B0603020202020204" pitchFamily="34" charset="0"/>
            </a:endParaRP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44380" y="726469"/>
            <a:ext cx="5426441" cy="3615366"/>
          </a:xfrm>
          <a:prstGeom prst="rect">
            <a:avLst/>
          </a:prstGeom>
          <a:ln w="38100">
            <a:solidFill>
              <a:schemeClr val="tx2">
                <a:lumMod val="60000"/>
                <a:lumOff val="40000"/>
              </a:schemeClr>
            </a:solidFill>
          </a:ln>
          <a:effectLst>
            <a:outerShdw blurRad="50800" dist="38100" dir="5400000" algn="t" rotWithShape="0">
              <a:prstClr val="black">
                <a:alpha val="40000"/>
              </a:prstClr>
            </a:outerShdw>
          </a:effectLst>
        </p:spPr>
      </p:pic>
      <p:sp>
        <p:nvSpPr>
          <p:cNvPr id="2" name="Title 1"/>
          <p:cNvSpPr>
            <a:spLocks noGrp="1"/>
          </p:cNvSpPr>
          <p:nvPr>
            <p:ph type="ctrTitle"/>
          </p:nvPr>
        </p:nvSpPr>
        <p:spPr>
          <a:xfrm>
            <a:off x="1" y="4483529"/>
            <a:ext cx="7315199" cy="990600"/>
          </a:xfrm>
        </p:spPr>
        <p:txBody>
          <a:bodyPr anchor="t">
            <a:noAutofit/>
            <a:scene3d>
              <a:camera prst="orthographicFront"/>
              <a:lightRig rig="soft" dir="t">
                <a:rot lat="0" lon="0" rev="17220000"/>
              </a:lightRig>
            </a:scene3d>
            <a:sp3d prstMaterial="softEdge"/>
          </a:bodyPr>
          <a:lstStyle/>
          <a:p>
            <a:r>
              <a:rPr lang="en-US" sz="2400" cap="none" dirty="0">
                <a:ln w="10541" cmpd="sng">
                  <a:noFill/>
                  <a:prstDash val="solid"/>
                </a:ln>
                <a:solidFill>
                  <a:schemeClr val="tx2">
                    <a:lumMod val="50000"/>
                  </a:schemeClr>
                </a:solidFill>
                <a:effectLst/>
                <a:latin typeface="Trebuchet MS" panose="020B0603020202020204" pitchFamily="34" charset="0"/>
              </a:rPr>
              <a:t>4607 River Run Court</a:t>
            </a:r>
            <a:br>
              <a:rPr lang="en-US" sz="2400" cap="none" dirty="0">
                <a:ln w="10541" cmpd="sng">
                  <a:noFill/>
                  <a:prstDash val="solid"/>
                </a:ln>
                <a:solidFill>
                  <a:schemeClr val="tx2">
                    <a:lumMod val="50000"/>
                  </a:schemeClr>
                </a:solidFill>
                <a:effectLst/>
                <a:latin typeface="Trebuchet MS" panose="020B0603020202020204" pitchFamily="34" charset="0"/>
              </a:rPr>
            </a:br>
            <a:r>
              <a:rPr lang="en-US" sz="1800" cap="none" dirty="0">
                <a:ln w="10541" cmpd="sng">
                  <a:noFill/>
                  <a:prstDash val="solid"/>
                </a:ln>
                <a:solidFill>
                  <a:schemeClr val="tx2">
                    <a:lumMod val="50000"/>
                  </a:schemeClr>
                </a:solidFill>
                <a:effectLst/>
                <a:latin typeface="Trebuchet MS" panose="020B0603020202020204" pitchFamily="34" charset="0"/>
              </a:rPr>
              <a:t>Appian Landing ~ Charleston, SC 29420</a:t>
            </a:r>
            <a:br>
              <a:rPr lang="en-US" sz="1800" cap="none" dirty="0">
                <a:ln w="10541" cmpd="sng">
                  <a:noFill/>
                  <a:prstDash val="solid"/>
                </a:ln>
                <a:solidFill>
                  <a:schemeClr val="tx2">
                    <a:lumMod val="50000"/>
                  </a:schemeClr>
                </a:solidFill>
                <a:effectLst/>
                <a:latin typeface="Trebuchet MS" panose="020B0603020202020204" pitchFamily="34" charset="0"/>
              </a:rPr>
            </a:br>
            <a:r>
              <a:rPr lang="en-US" sz="1800" cap="none" dirty="0">
                <a:ln w="10541" cmpd="sng">
                  <a:noFill/>
                  <a:prstDash val="solid"/>
                </a:ln>
                <a:solidFill>
                  <a:schemeClr val="tx2">
                    <a:lumMod val="50000"/>
                  </a:schemeClr>
                </a:solidFill>
                <a:effectLst/>
                <a:latin typeface="Trebuchet MS" panose="020B0603020202020204" pitchFamily="34" charset="0"/>
              </a:rPr>
              <a:t>MLS# 14028273 ~ $183,500 </a:t>
            </a:r>
            <a:endParaRPr lang="en-US" sz="1600" cap="none" dirty="0">
              <a:ln w="10541" cmpd="sng">
                <a:noFill/>
                <a:prstDash val="solid"/>
              </a:ln>
              <a:solidFill>
                <a:schemeClr val="tx2">
                  <a:lumMod val="50000"/>
                </a:schemeClr>
              </a:solidFill>
              <a:effectLst/>
              <a:latin typeface="Trebuchet MS" panose="020B0603020202020204" pitchFamily="34" charset="0"/>
            </a:endParaRPr>
          </a:p>
        </p:txBody>
      </p:sp>
      <p:pic>
        <p:nvPicPr>
          <p:cNvPr id="7" name="Picture 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9906000" y="3897425"/>
            <a:ext cx="1742440" cy="1306830"/>
          </a:xfrm>
          <a:prstGeom prst="rect">
            <a:avLst/>
          </a:prstGeom>
        </p:spPr>
      </p:pic>
      <p:pic>
        <p:nvPicPr>
          <p:cNvPr id="14" name="Picture 1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410200" y="8768150"/>
            <a:ext cx="1827495" cy="1215284"/>
          </a:xfrm>
          <a:prstGeom prst="rect">
            <a:avLst/>
          </a:prstGeom>
        </p:spPr>
      </p:pic>
      <p:sp>
        <p:nvSpPr>
          <p:cNvPr id="17" name="Rectangle 16"/>
          <p:cNvSpPr/>
          <p:nvPr/>
        </p:nvSpPr>
        <p:spPr>
          <a:xfrm>
            <a:off x="-1" y="8767934"/>
            <a:ext cx="7315199" cy="1215717"/>
          </a:xfrm>
          <a:prstGeom prst="rect">
            <a:avLst/>
          </a:prstGeom>
        </p:spPr>
        <p:txBody>
          <a:bodyPr wrap="square">
            <a:spAutoFit/>
          </a:bodyPr>
          <a:lstStyle/>
          <a:p>
            <a:pPr algn="ctr"/>
            <a:r>
              <a:rPr lang="en-US" sz="1800" dirty="0">
                <a:solidFill>
                  <a:schemeClr val="bg1"/>
                </a:solidFill>
                <a:effectLst>
                  <a:outerShdw blurRad="38100" dist="38100" dir="2700000" algn="tl">
                    <a:srgbClr val="000000">
                      <a:alpha val="43137"/>
                    </a:srgbClr>
                  </a:outerShdw>
                </a:effectLst>
                <a:latin typeface="Trebuchet MS" panose="020B0603020202020204" pitchFamily="34" charset="0"/>
              </a:rPr>
              <a:t>Charla </a:t>
            </a:r>
            <a:r>
              <a:rPr lang="en-US" sz="1800" dirty="0" smtClean="0">
                <a:solidFill>
                  <a:schemeClr val="bg1"/>
                </a:solidFill>
                <a:effectLst>
                  <a:outerShdw blurRad="38100" dist="38100" dir="2700000" algn="tl">
                    <a:srgbClr val="000000">
                      <a:alpha val="43137"/>
                    </a:srgbClr>
                  </a:outerShdw>
                </a:effectLst>
                <a:latin typeface="Trebuchet MS" panose="020B0603020202020204" pitchFamily="34" charset="0"/>
              </a:rPr>
              <a:t>McDonald</a:t>
            </a:r>
            <a:br>
              <a:rPr lang="en-US" sz="1800" dirty="0" smtClean="0">
                <a:solidFill>
                  <a:schemeClr val="bg1"/>
                </a:solidFill>
                <a:effectLst>
                  <a:outerShdw blurRad="38100" dist="38100" dir="2700000" algn="tl">
                    <a:srgbClr val="000000">
                      <a:alpha val="43137"/>
                    </a:srgbClr>
                  </a:outerShdw>
                </a:effectLst>
                <a:latin typeface="Trebuchet MS" panose="020B0603020202020204" pitchFamily="34" charset="0"/>
              </a:rPr>
            </a:br>
            <a:r>
              <a:rPr lang="en-US" sz="1100" dirty="0" smtClean="0">
                <a:solidFill>
                  <a:schemeClr val="bg1"/>
                </a:solidFill>
                <a:effectLst>
                  <a:outerShdw blurRad="38100" dist="38100" dir="2700000" algn="tl">
                    <a:srgbClr val="000000">
                      <a:alpha val="43137"/>
                    </a:srgbClr>
                  </a:outerShdw>
                </a:effectLst>
                <a:latin typeface="Trebuchet MS" panose="020B0603020202020204" pitchFamily="34" charset="0"/>
              </a:rPr>
              <a:t>Office </a:t>
            </a:r>
            <a:r>
              <a:rPr lang="en-US" sz="1100" dirty="0">
                <a:solidFill>
                  <a:schemeClr val="bg1"/>
                </a:solidFill>
                <a:effectLst>
                  <a:outerShdw blurRad="38100" dist="38100" dir="2700000" algn="tl">
                    <a:srgbClr val="000000">
                      <a:alpha val="43137"/>
                    </a:srgbClr>
                  </a:outerShdw>
                </a:effectLst>
                <a:latin typeface="Trebuchet MS" panose="020B0603020202020204" pitchFamily="34" charset="0"/>
              </a:rPr>
              <a:t>- </a:t>
            </a:r>
            <a:r>
              <a:rPr lang="en-US" sz="1100" b="1" dirty="0">
                <a:solidFill>
                  <a:schemeClr val="bg1"/>
                </a:solidFill>
                <a:effectLst>
                  <a:outerShdw blurRad="38100" dist="38100" dir="2700000" algn="tl">
                    <a:srgbClr val="000000">
                      <a:alpha val="43137"/>
                    </a:srgbClr>
                  </a:outerShdw>
                </a:effectLst>
                <a:latin typeface="Trebuchet MS" panose="020B0603020202020204" pitchFamily="34" charset="0"/>
              </a:rPr>
              <a:t>(843) 884-1622</a:t>
            </a:r>
            <a:endParaRPr lang="en-US" sz="1100" dirty="0">
              <a:solidFill>
                <a:schemeClr val="bg1"/>
              </a:solidFill>
              <a:effectLst>
                <a:outerShdw blurRad="38100" dist="38100" dir="2700000" algn="tl">
                  <a:srgbClr val="000000">
                    <a:alpha val="43137"/>
                  </a:srgbClr>
                </a:outerShdw>
              </a:effectLst>
              <a:latin typeface="Trebuchet MS" panose="020B0603020202020204" pitchFamily="34" charset="0"/>
            </a:endParaRPr>
          </a:p>
          <a:p>
            <a:pPr algn="ctr"/>
            <a:r>
              <a:rPr lang="en-US" sz="1100" dirty="0">
                <a:solidFill>
                  <a:schemeClr val="bg1"/>
                </a:solidFill>
                <a:effectLst>
                  <a:outerShdw blurRad="38100" dist="38100" dir="2700000" algn="tl">
                    <a:srgbClr val="000000">
                      <a:alpha val="43137"/>
                    </a:srgbClr>
                  </a:outerShdw>
                </a:effectLst>
                <a:latin typeface="Trebuchet MS" panose="020B0603020202020204" pitchFamily="34" charset="0"/>
              </a:rPr>
              <a:t>Cell - </a:t>
            </a:r>
            <a:r>
              <a:rPr lang="en-US" sz="1100" dirty="0">
                <a:solidFill>
                  <a:schemeClr val="bg1"/>
                </a:solidFill>
                <a:effectLst>
                  <a:outerShdw blurRad="38100" dist="38100" dir="2700000" algn="tl">
                    <a:srgbClr val="000000">
                      <a:alpha val="43137"/>
                    </a:srgbClr>
                  </a:outerShdw>
                </a:effectLst>
                <a:latin typeface="Trebuchet MS" panose="020B0603020202020204" pitchFamily="34" charset="0"/>
              </a:rPr>
              <a:t>(843) 343-1456</a:t>
            </a:r>
            <a:endParaRPr lang="en-US" sz="1100" dirty="0">
              <a:solidFill>
                <a:schemeClr val="bg1"/>
              </a:solidFill>
              <a:effectLst>
                <a:outerShdw blurRad="38100" dist="38100" dir="2700000" algn="tl">
                  <a:srgbClr val="000000">
                    <a:alpha val="43137"/>
                  </a:srgbClr>
                </a:outerShdw>
              </a:effectLst>
              <a:latin typeface="Trebuchet MS" panose="020B0603020202020204" pitchFamily="34" charset="0"/>
            </a:endParaRPr>
          </a:p>
          <a:p>
            <a:pPr algn="ctr"/>
            <a:r>
              <a:rPr lang="en-US" sz="1100" dirty="0">
                <a:solidFill>
                  <a:schemeClr val="bg1"/>
                </a:solidFill>
                <a:effectLst>
                  <a:outerShdw blurRad="38100" dist="38100" dir="2700000" algn="tl">
                    <a:srgbClr val="000000">
                      <a:alpha val="43137"/>
                    </a:srgbClr>
                  </a:outerShdw>
                </a:effectLst>
                <a:latin typeface="Trebuchet MS" panose="020B0603020202020204" pitchFamily="34" charset="0"/>
              </a:rPr>
              <a:t>Fax - </a:t>
            </a:r>
            <a:r>
              <a:rPr lang="en-US" sz="1100" dirty="0">
                <a:solidFill>
                  <a:schemeClr val="bg1"/>
                </a:solidFill>
                <a:effectLst>
                  <a:outerShdw blurRad="38100" dist="38100" dir="2700000" algn="tl">
                    <a:srgbClr val="000000">
                      <a:alpha val="43137"/>
                    </a:srgbClr>
                  </a:outerShdw>
                </a:effectLst>
                <a:latin typeface="Trebuchet MS" panose="020B0603020202020204" pitchFamily="34" charset="0"/>
              </a:rPr>
              <a:t>(843) 746-4845</a:t>
            </a:r>
            <a:endParaRPr lang="en-US" sz="1100" dirty="0">
              <a:solidFill>
                <a:schemeClr val="bg1"/>
              </a:solidFill>
              <a:effectLst>
                <a:outerShdw blurRad="38100" dist="38100" dir="2700000" algn="tl">
                  <a:srgbClr val="000000">
                    <a:alpha val="43137"/>
                  </a:srgbClr>
                </a:outerShdw>
              </a:effectLst>
              <a:latin typeface="Trebuchet MS" panose="020B0603020202020204" pitchFamily="34" charset="0"/>
            </a:endParaRPr>
          </a:p>
          <a:p>
            <a:pPr algn="ctr"/>
            <a:r>
              <a:rPr lang="en-US" sz="1100" dirty="0" smtClean="0">
                <a:solidFill>
                  <a:schemeClr val="bg1"/>
                </a:solidFill>
                <a:effectLst>
                  <a:outerShdw blurRad="38100" dist="38100" dir="2700000" algn="tl">
                    <a:srgbClr val="000000">
                      <a:alpha val="43137"/>
                    </a:srgbClr>
                  </a:outerShdw>
                </a:effectLst>
                <a:latin typeface="Trebuchet MS" panose="020B0603020202020204" pitchFamily="34" charset="0"/>
              </a:rPr>
              <a:t>cmcdonald@carolinaone.com</a:t>
            </a:r>
          </a:p>
          <a:p>
            <a:pPr algn="ctr"/>
            <a:r>
              <a:rPr lang="en-US" sz="1100" dirty="0">
                <a:solidFill>
                  <a:schemeClr val="bg1"/>
                </a:solidFill>
                <a:effectLst>
                  <a:outerShdw blurRad="38100" dist="38100" dir="2700000" algn="tl">
                    <a:srgbClr val="000000">
                      <a:alpha val="43137"/>
                    </a:srgbClr>
                  </a:outerShdw>
                </a:effectLst>
                <a:latin typeface="Trebuchet MS" panose="020B0603020202020204" pitchFamily="34" charset="0"/>
              </a:rPr>
              <a:t>charlamcdonaldproperties.com</a:t>
            </a:r>
            <a:endParaRPr lang="en-US" sz="1100" dirty="0">
              <a:solidFill>
                <a:schemeClr val="bg1"/>
              </a:solidFill>
              <a:effectLst>
                <a:outerShdw blurRad="38100" dist="38100" dir="2700000" algn="tl">
                  <a:srgbClr val="000000">
                    <a:alpha val="43137"/>
                  </a:srgbClr>
                </a:outerShdw>
              </a:effectLst>
              <a:latin typeface="Trebuchet MS" panose="020B0603020202020204" pitchFamily="34" charset="0"/>
            </a:endParaRPr>
          </a:p>
        </p:txBody>
      </p:sp>
      <p:grpSp>
        <p:nvGrpSpPr>
          <p:cNvPr id="24" name="Group 23"/>
          <p:cNvGrpSpPr/>
          <p:nvPr/>
        </p:nvGrpSpPr>
        <p:grpSpPr>
          <a:xfrm>
            <a:off x="0" y="8920096"/>
            <a:ext cx="1524000" cy="911393"/>
            <a:chOff x="0" y="9037683"/>
            <a:chExt cx="1524000" cy="911393"/>
          </a:xfrm>
        </p:grpSpPr>
        <p:pic>
          <p:nvPicPr>
            <p:cNvPr id="16" name="Picture 15"/>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429491" y="9037683"/>
              <a:ext cx="665018" cy="457200"/>
            </a:xfrm>
            <a:prstGeom prst="rect">
              <a:avLst/>
            </a:prstGeom>
          </p:spPr>
        </p:pic>
        <p:sp>
          <p:nvSpPr>
            <p:cNvPr id="18" name="Rectangle 17"/>
            <p:cNvSpPr/>
            <p:nvPr/>
          </p:nvSpPr>
          <p:spPr>
            <a:xfrm>
              <a:off x="0" y="9533578"/>
              <a:ext cx="1524000" cy="415498"/>
            </a:xfrm>
            <a:prstGeom prst="rect">
              <a:avLst/>
            </a:prstGeom>
          </p:spPr>
          <p:txBody>
            <a:bodyPr wrap="square">
              <a:spAutoFit/>
            </a:bodyPr>
            <a:lstStyle/>
            <a:p>
              <a:pPr algn="ctr"/>
              <a:r>
                <a:rPr lang="en-US" sz="700" dirty="0">
                  <a:solidFill>
                    <a:schemeClr val="bg1"/>
                  </a:solidFill>
                  <a:latin typeface="Trebuchet MS" panose="020B0603020202020204" pitchFamily="34" charset="0"/>
                </a:rPr>
                <a:t>Carolina One Real Estate</a:t>
              </a:r>
            </a:p>
            <a:p>
              <a:pPr algn="ctr"/>
              <a:r>
                <a:rPr lang="en-US" sz="700" dirty="0">
                  <a:solidFill>
                    <a:schemeClr val="bg1"/>
                  </a:solidFill>
                  <a:latin typeface="Trebuchet MS" panose="020B0603020202020204" pitchFamily="34" charset="0"/>
                </a:rPr>
                <a:t>628 Long Point </a:t>
              </a:r>
              <a:r>
                <a:rPr lang="en-US" sz="700" dirty="0" smtClean="0">
                  <a:solidFill>
                    <a:schemeClr val="bg1"/>
                  </a:solidFill>
                  <a:latin typeface="Trebuchet MS" panose="020B0603020202020204" pitchFamily="34" charset="0"/>
                </a:rPr>
                <a:t>Rd</a:t>
              </a:r>
              <a:endParaRPr lang="en-US" sz="700" dirty="0">
                <a:solidFill>
                  <a:schemeClr val="bg1"/>
                </a:solidFill>
                <a:latin typeface="Trebuchet MS" panose="020B0603020202020204" pitchFamily="34" charset="0"/>
              </a:endParaRPr>
            </a:p>
            <a:p>
              <a:pPr algn="ctr"/>
              <a:r>
                <a:rPr lang="en-US" sz="700" dirty="0">
                  <a:solidFill>
                    <a:schemeClr val="bg1"/>
                  </a:solidFill>
                  <a:latin typeface="Trebuchet MS" panose="020B0603020202020204" pitchFamily="34" charset="0"/>
                </a:rPr>
                <a:t>Mt Pleasant, SC 29464</a:t>
              </a:r>
              <a:endParaRPr lang="en-US" sz="700" dirty="0">
                <a:solidFill>
                  <a:schemeClr val="bg1"/>
                </a:solidFill>
                <a:latin typeface="Trebuchet MS" panose="020B0603020202020204" pitchFamily="34" charset="0"/>
              </a:endParaRPr>
            </a:p>
          </p:txBody>
        </p:sp>
      </p:grpSp>
      <p:grpSp>
        <p:nvGrpSpPr>
          <p:cNvPr id="22" name="Group 21"/>
          <p:cNvGrpSpPr/>
          <p:nvPr/>
        </p:nvGrpSpPr>
        <p:grpSpPr>
          <a:xfrm>
            <a:off x="68749" y="7546839"/>
            <a:ext cx="7177702" cy="998266"/>
            <a:chOff x="76200" y="7162800"/>
            <a:chExt cx="7177702" cy="998266"/>
          </a:xfrm>
          <a:effectLst>
            <a:outerShdw blurRad="50800" dist="38100" dir="16200000" rotWithShape="0">
              <a:prstClr val="black">
                <a:alpha val="40000"/>
              </a:prstClr>
            </a:outerShdw>
          </a:effectLst>
        </p:grpSpPr>
        <p:pic>
          <p:nvPicPr>
            <p:cNvPr id="5" name="Picture 4"/>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76200" y="7162800"/>
              <a:ext cx="1371600" cy="998266"/>
            </a:xfrm>
            <a:prstGeom prst="rect">
              <a:avLst/>
            </a:prstGeom>
            <a:ln w="19050">
              <a:noFill/>
            </a:ln>
          </p:spPr>
        </p:pic>
        <p:pic>
          <p:nvPicPr>
            <p:cNvPr id="6" name="Picture 5"/>
            <p:cNvPicPr>
              <a:picLocks/>
            </p:cNvPicPr>
            <p:nvPr/>
          </p:nvPicPr>
          <p:blipFill>
            <a:blip r:embed="rId7" cstate="print">
              <a:extLst>
                <a:ext uri="{28A0092B-C50C-407E-A947-70E740481C1C}">
                  <a14:useLocalDpi xmlns:a14="http://schemas.microsoft.com/office/drawing/2010/main" val="0"/>
                </a:ext>
              </a:extLst>
            </a:blip>
            <a:stretch>
              <a:fillRect/>
            </a:stretch>
          </p:blipFill>
          <p:spPr>
            <a:xfrm>
              <a:off x="5882302" y="7162800"/>
              <a:ext cx="1371600" cy="998266"/>
            </a:xfrm>
            <a:prstGeom prst="rect">
              <a:avLst/>
            </a:prstGeom>
            <a:ln w="19050">
              <a:noFill/>
            </a:ln>
          </p:spPr>
        </p:pic>
        <p:pic>
          <p:nvPicPr>
            <p:cNvPr id="11" name="Picture 10"/>
            <p:cNvPicPr>
              <a:picLocks/>
            </p:cNvPicPr>
            <p:nvPr/>
          </p:nvPicPr>
          <p:blipFill>
            <a:blip r:embed="rId8" cstate="print">
              <a:extLst>
                <a:ext uri="{28A0092B-C50C-407E-A947-70E740481C1C}">
                  <a14:useLocalDpi xmlns:a14="http://schemas.microsoft.com/office/drawing/2010/main" val="0"/>
                </a:ext>
              </a:extLst>
            </a:blip>
            <a:stretch>
              <a:fillRect/>
            </a:stretch>
          </p:blipFill>
          <p:spPr>
            <a:xfrm>
              <a:off x="1527725" y="7162800"/>
              <a:ext cx="1371600" cy="998266"/>
            </a:xfrm>
            <a:prstGeom prst="rect">
              <a:avLst/>
            </a:prstGeom>
            <a:ln w="19050">
              <a:noFill/>
            </a:ln>
          </p:spPr>
        </p:pic>
        <p:pic>
          <p:nvPicPr>
            <p:cNvPr id="12" name="Picture 11"/>
            <p:cNvPicPr>
              <a:picLocks/>
            </p:cNvPicPr>
            <p:nvPr/>
          </p:nvPicPr>
          <p:blipFill>
            <a:blip r:embed="rId9" cstate="print">
              <a:extLst>
                <a:ext uri="{28A0092B-C50C-407E-A947-70E740481C1C}">
                  <a14:useLocalDpi xmlns:a14="http://schemas.microsoft.com/office/drawing/2010/main" val="0"/>
                </a:ext>
              </a:extLst>
            </a:blip>
            <a:stretch>
              <a:fillRect/>
            </a:stretch>
          </p:blipFill>
          <p:spPr>
            <a:xfrm>
              <a:off x="4430775" y="7162800"/>
              <a:ext cx="1371600" cy="998266"/>
            </a:xfrm>
            <a:prstGeom prst="rect">
              <a:avLst/>
            </a:prstGeom>
            <a:ln w="19050">
              <a:noFill/>
            </a:ln>
          </p:spPr>
        </p:pic>
        <p:pic>
          <p:nvPicPr>
            <p:cNvPr id="19" name="Picture 18"/>
            <p:cNvPicPr>
              <a:picLocks/>
            </p:cNvPicPr>
            <p:nvPr/>
          </p:nvPicPr>
          <p:blipFill>
            <a:blip r:embed="rId10" cstate="print">
              <a:extLst>
                <a:ext uri="{28A0092B-C50C-407E-A947-70E740481C1C}">
                  <a14:useLocalDpi xmlns:a14="http://schemas.microsoft.com/office/drawing/2010/main" val="0"/>
                </a:ext>
              </a:extLst>
            </a:blip>
            <a:stretch>
              <a:fillRect/>
            </a:stretch>
          </p:blipFill>
          <p:spPr>
            <a:xfrm>
              <a:off x="2979250" y="7162800"/>
              <a:ext cx="1371600" cy="998266"/>
            </a:xfrm>
            <a:prstGeom prst="rect">
              <a:avLst/>
            </a:prstGeom>
            <a:ln w="19050">
              <a:noFill/>
            </a:ln>
          </p:spPr>
        </p:pic>
      </p:grpSp>
      <p:sp>
        <p:nvSpPr>
          <p:cNvPr id="15" name="Rectangle 14"/>
          <p:cNvSpPr/>
          <p:nvPr/>
        </p:nvSpPr>
        <p:spPr>
          <a:xfrm>
            <a:off x="-5715000" y="2404958"/>
            <a:ext cx="5426441" cy="338554"/>
          </a:xfrm>
          <a:prstGeom prst="rect">
            <a:avLst/>
          </a:prstGeom>
        </p:spPr>
        <p:txBody>
          <a:bodyPr wrap="square">
            <a:spAutoFit/>
          </a:bodyPr>
          <a:lstStyle/>
          <a:p>
            <a:r>
              <a:rPr lang="en-US" sz="1600" b="1" i="1" u="sng" dirty="0" smtClean="0">
                <a:solidFill>
                  <a:schemeClr val="bg1"/>
                </a:solidFill>
                <a:effectLst>
                  <a:outerShdw blurRad="38100" dist="38100" dir="2700000" algn="tl">
                    <a:srgbClr val="000000">
                      <a:alpha val="43137"/>
                    </a:srgbClr>
                  </a:outerShdw>
                </a:effectLst>
              </a:rPr>
              <a:t>See more at www.2161shellring.com</a:t>
            </a:r>
            <a:endParaRPr lang="en-US" sz="1600" b="1" i="1" dirty="0">
              <a:solidFill>
                <a:schemeClr val="bg1"/>
              </a:solidFill>
              <a:effectLst>
                <a:outerShdw blurRad="38100" dist="38100" dir="2700000" algn="tl">
                  <a:srgbClr val="000000">
                    <a:alpha val="43137"/>
                  </a:srgbClr>
                </a:outerShdw>
              </a:effectLst>
            </a:endParaRPr>
          </a:p>
        </p:txBody>
      </p:sp>
      <p:sp>
        <p:nvSpPr>
          <p:cNvPr id="23" name="Rectangle 22"/>
          <p:cNvSpPr/>
          <p:nvPr/>
        </p:nvSpPr>
        <p:spPr>
          <a:xfrm>
            <a:off x="0" y="0"/>
            <a:ext cx="7315200" cy="584775"/>
          </a:xfrm>
          <a:prstGeom prst="rect">
            <a:avLst/>
          </a:prstGeom>
        </p:spPr>
        <p:txBody>
          <a:bodyPr wrap="square">
            <a:spAutoFit/>
          </a:bodyPr>
          <a:lstStyle/>
          <a:p>
            <a:pPr algn="ctr"/>
            <a:r>
              <a:rPr lang="en-US" sz="3200" dirty="0">
                <a:solidFill>
                  <a:srgbClr val="FFFF00"/>
                </a:solidFill>
                <a:effectLst>
                  <a:outerShdw blurRad="50800" dist="38100" dir="5400000" algn="t" rotWithShape="0">
                    <a:prstClr val="black">
                      <a:alpha val="40000"/>
                    </a:prstClr>
                  </a:outerShdw>
                </a:effectLst>
                <a:latin typeface="Trebuchet MS" panose="020B0603020202020204" pitchFamily="34" charset="0"/>
              </a:rPr>
              <a:t>Seller Motivated ~ Just Reduced</a:t>
            </a:r>
          </a:p>
        </p:txBody>
      </p:sp>
    </p:spTree>
    <p:extLst>
      <p:ext uri="{BB962C8B-B14F-4D97-AF65-F5344CB8AC3E}">
        <p14:creationId xmlns:p14="http://schemas.microsoft.com/office/powerpoint/2010/main" val="412795034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58</TotalTime>
  <Words>98</Words>
  <Application>Microsoft Office PowerPoint</Application>
  <PresentationFormat>Custom</PresentationFormat>
  <Paragraphs>12</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Apex</vt:lpstr>
      <vt:lpstr>4607 River Run Court Appian Landing ~ Charleston, SC 29420 MLS# 14028273 ~ $183,500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atp1313@gmail.com</cp:lastModifiedBy>
  <cp:revision>12</cp:revision>
  <dcterms:created xsi:type="dcterms:W3CDTF">2006-08-16T00:00:00Z</dcterms:created>
  <dcterms:modified xsi:type="dcterms:W3CDTF">2014-12-03T13:09:16Z</dcterms:modified>
</cp:coreProperties>
</file>