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10/5/2022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1.pn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https://vimeo.com/755200726" TargetMode="External"/><Relationship Id="rId16" Type="http://schemas.openxmlformats.org/officeDocument/2006/relationships/image" Target="../media/image14.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733799" y="46166"/>
            <a:ext cx="4401185" cy="984885"/>
          </a:xfrm>
          <a:prstGeom prst="rect">
            <a:avLst/>
          </a:prstGeom>
        </p:spPr>
        <p:txBody>
          <a:bodyPr wrap="square" lIns="0" tIns="0" rIns="0" bIns="0" anchor="ctr">
            <a:spAutoFit/>
          </a:bodyPr>
          <a:lstStyle/>
          <a:p>
            <a:pPr algn="r"/>
            <a:r>
              <a:rPr lang="en-US" sz="1600" b="1" dirty="0">
                <a:latin typeface="Century Gothic" panose="020B0502020202020204" pitchFamily="34" charset="0"/>
              </a:rPr>
              <a:t>Debbie Cromer</a:t>
            </a:r>
            <a:endParaRPr lang="en-US" sz="1600" dirty="0">
              <a:latin typeface="Century Gothic" panose="020B0502020202020204" pitchFamily="34" charset="0"/>
            </a:endParaRPr>
          </a:p>
          <a:p>
            <a:pPr algn="r"/>
            <a:r>
              <a:rPr lang="en-US" sz="1200" dirty="0">
                <a:latin typeface="Century Gothic" panose="020B0502020202020204" pitchFamily="34" charset="0"/>
              </a:rPr>
              <a:t>ABR, RSPS, REALTOR, CRS</a:t>
            </a:r>
          </a:p>
          <a:p>
            <a:pPr algn="r"/>
            <a:r>
              <a:rPr lang="en-US" sz="1200" dirty="0">
                <a:latin typeface="Century Gothic" panose="020B0502020202020204" pitchFamily="34" charset="0"/>
              </a:rPr>
              <a:t>(843) 437-6342</a:t>
            </a:r>
          </a:p>
          <a:p>
            <a:pPr algn="r"/>
            <a:r>
              <a:rPr lang="en-US" sz="1200" dirty="0">
                <a:latin typeface="Century Gothic" panose="020B0502020202020204" pitchFamily="34" charset="0"/>
              </a:rPr>
              <a:t>debbie@debbiecromer.com</a:t>
            </a:r>
          </a:p>
          <a:p>
            <a:pPr algn="r"/>
            <a:r>
              <a:rPr lang="en-US" sz="1200" dirty="0">
                <a:latin typeface="Century Gothic" panose="020B0502020202020204" pitchFamily="34" charset="0"/>
              </a:rPr>
              <a:t>www.debbiecromer.com/</a:t>
            </a:r>
          </a:p>
        </p:txBody>
      </p:sp>
      <p:sp>
        <p:nvSpPr>
          <p:cNvPr id="3" name="Subtitle 2"/>
          <p:cNvSpPr>
            <a:spLocks noGrp="1"/>
          </p:cNvSpPr>
          <p:nvPr>
            <p:ph type="subTitle" idx="1"/>
          </p:nvPr>
        </p:nvSpPr>
        <p:spPr>
          <a:xfrm>
            <a:off x="228599" y="5403922"/>
            <a:ext cx="7772401" cy="3282878"/>
          </a:xfrm>
        </p:spPr>
        <p:txBody>
          <a:bodyPr anchor="ctr">
            <a:noAutofit/>
          </a:bodyPr>
          <a:lstStyle/>
          <a:p>
            <a:r>
              <a:rPr lang="en-US" sz="1500" dirty="0">
                <a:latin typeface="Century Gothic" panose="020B0502020202020204" pitchFamily="34" charset="0"/>
              </a:rPr>
              <a:t>Gorgeous Hardwood Floors paired with two story entryway and family room offer that WOW factor you've always dreamed of. Kitchen has beautiful new quartz countertops and tile backsplash and features views of huge paver patio complete with pergola and fire pit. Perfect for entertaining! Master is spacious with his/her closets and large bath suite that includes separate tub and shower. Secondary bedrooms are spacious and the catwalk overlooks the family room! This home is located in the highly rated Lindera Preserve with excellent amenities. Just a short golf cart ride to shopping, dining and the YMCA. Convenient to I26 and major employers and a short trip to downtown Charleston and the beaches. No need to wait for new construction when this home is move in ready now!</a:t>
            </a:r>
          </a:p>
          <a:p>
            <a:endParaRPr lang="en-US" sz="1500" dirty="0">
              <a:latin typeface="Century Gothic" panose="020B0502020202020204" pitchFamily="34" charset="0"/>
            </a:endParaRPr>
          </a:p>
          <a:p>
            <a:r>
              <a:rPr lang="en-US" sz="1500" dirty="0">
                <a:latin typeface="Century Gothic" panose="020B0502020202020204" pitchFamily="34" charset="0"/>
              </a:rPr>
              <a:t>Video Tour: </a:t>
            </a:r>
            <a:r>
              <a:rPr lang="en-US" sz="1500" dirty="0">
                <a:latin typeface="Century Gothic" panose="020B0502020202020204" pitchFamily="34" charset="0"/>
                <a:hlinkClick r:id="rId2"/>
              </a:rPr>
              <a:t>https://vimeo.com/755200726</a:t>
            </a:r>
            <a:r>
              <a:rPr lang="en-US" sz="1500" dirty="0">
                <a:latin typeface="Century Gothic" panose="020B0502020202020204" pitchFamily="34" charset="0"/>
              </a:rPr>
              <a:t> </a:t>
            </a:r>
          </a:p>
        </p:txBody>
      </p:sp>
      <p:sp>
        <p:nvSpPr>
          <p:cNvPr id="6" name="Rectangle 5"/>
          <p:cNvSpPr/>
          <p:nvPr/>
        </p:nvSpPr>
        <p:spPr>
          <a:xfrm>
            <a:off x="0" y="1066800"/>
            <a:ext cx="8229600" cy="587752"/>
          </a:xfrm>
          <a:prstGeom prst="rect">
            <a:avLst/>
          </a:prstGeom>
          <a:solidFill>
            <a:srgbClr val="BEAF8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52901"/>
            <a:ext cx="8229600" cy="615553"/>
          </a:xfrm>
          <a:prstGeom prst="rect">
            <a:avLst/>
          </a:prstGeom>
          <a:ln>
            <a:noFill/>
          </a:ln>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460 Whispering Breeze Lane</a:t>
            </a:r>
          </a:p>
          <a:p>
            <a:pPr algn="ct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Cane Bay Plantation | Summerville, SC 29486 | MLS# 22025548 | $355,000</a:t>
            </a:r>
          </a:p>
        </p:txBody>
      </p:sp>
      <p:sp>
        <p:nvSpPr>
          <p:cNvPr id="13" name="Rectangle 12"/>
          <p:cNvSpPr/>
          <p:nvPr/>
        </p:nvSpPr>
        <p:spPr>
          <a:xfrm>
            <a:off x="1111509" y="41049"/>
            <a:ext cx="5043367" cy="1015663"/>
          </a:xfrm>
          <a:prstGeom prst="rect">
            <a:avLst/>
          </a:prstGeom>
        </p:spPr>
        <p:txBody>
          <a:bodyPr wrap="square">
            <a:spAutoFit/>
          </a:bodyPr>
          <a:lstStyle/>
          <a:p>
            <a:r>
              <a:rPr lang="en-US" sz="3000" dirty="0">
                <a:solidFill>
                  <a:srgbClr val="C00000"/>
                </a:solidFill>
                <a:latin typeface="Gabriola" panose="04040605051002020D02" pitchFamily="82" charset="0"/>
                <a:ea typeface="Adobe Fan Heiti Std B" panose="020B0700000000000000" pitchFamily="34" charset="-128"/>
              </a:rPr>
              <a:t>Open House Sunday</a:t>
            </a:r>
          </a:p>
          <a:p>
            <a:r>
              <a:rPr lang="en-US" sz="3000" dirty="0">
                <a:solidFill>
                  <a:srgbClr val="C00000"/>
                </a:solidFill>
                <a:latin typeface="Gabriola" panose="04040605051002020D02" pitchFamily="82" charset="0"/>
                <a:ea typeface="Adobe Fan Heiti Std B" panose="020B0700000000000000" pitchFamily="34" charset="-128"/>
              </a:rPr>
              <a:t>October 9</a:t>
            </a:r>
            <a:r>
              <a:rPr lang="en-US" sz="3000" baseline="30000" dirty="0">
                <a:solidFill>
                  <a:srgbClr val="C00000"/>
                </a:solidFill>
                <a:latin typeface="Gabriola" panose="04040605051002020D02" pitchFamily="82" charset="0"/>
                <a:ea typeface="Adobe Fan Heiti Std B" panose="020B0700000000000000" pitchFamily="34" charset="-128"/>
              </a:rPr>
              <a:t>th</a:t>
            </a:r>
            <a:r>
              <a:rPr lang="en-US" sz="3000" dirty="0">
                <a:solidFill>
                  <a:srgbClr val="C00000"/>
                </a:solidFill>
                <a:latin typeface="Gabriola" panose="04040605051002020D02" pitchFamily="82" charset="0"/>
                <a:ea typeface="Adobe Fan Heiti Std B" panose="020B0700000000000000" pitchFamily="34" charset="-128"/>
              </a:rPr>
              <a:t>  from 12-2</a:t>
            </a: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49179" y="92626"/>
            <a:ext cx="929022" cy="1122764"/>
          </a:xfrm>
          <a:prstGeom prst="rect">
            <a:avLst/>
          </a:prstGeom>
          <a:noFill/>
          <a:ln w="28575">
            <a:solidFill>
              <a:schemeClr val="bg2">
                <a:lumMod val="90000"/>
              </a:schemeClr>
            </a:solidFill>
          </a:ln>
          <a:extLst>
            <a:ext uri="{909E8E84-426E-40DD-AFC4-6F175D3DCCD1}">
              <a14:hiddenFill xmlns:a14="http://schemas.microsoft.com/office/drawing/2010/main">
                <a:solidFill>
                  <a:srgbClr val="FFFFFF"/>
                </a:solidFill>
              </a14:hiddenFill>
            </a:ext>
          </a:extLst>
        </p:spPr>
      </p:pic>
      <p:pic>
        <p:nvPicPr>
          <p:cNvPr id="22" name="Picture 21"/>
          <p:cNvPicPr>
            <a:picLocks/>
          </p:cNvPicPr>
          <p:nvPr/>
        </p:nvPicPr>
        <p:blipFill>
          <a:blip r:embed="rId4">
            <a:extLst>
              <a:ext uri="{28A0092B-C50C-407E-A947-70E740481C1C}">
                <a14:useLocalDpi xmlns:a14="http://schemas.microsoft.com/office/drawing/2010/main" val="0"/>
              </a:ext>
            </a:extLst>
          </a:blip>
          <a:srcRect/>
          <a:stretch/>
        </p:blipFill>
        <p:spPr>
          <a:xfrm>
            <a:off x="3438715" y="4498467"/>
            <a:ext cx="1357884" cy="905256"/>
          </a:xfrm>
          <a:prstGeom prst="rect">
            <a:avLst/>
          </a:prstGeom>
          <a:ln>
            <a:noFill/>
          </a:ln>
          <a:effectLst/>
        </p:spPr>
      </p:pic>
      <p:pic>
        <p:nvPicPr>
          <p:cNvPr id="23" name="Picture 22"/>
          <p:cNvPicPr>
            <a:picLocks/>
          </p:cNvPicPr>
          <p:nvPr/>
        </p:nvPicPr>
        <p:blipFill>
          <a:blip r:embed="rId5">
            <a:extLst>
              <a:ext uri="{28A0092B-C50C-407E-A947-70E740481C1C}">
                <a14:useLocalDpi xmlns:a14="http://schemas.microsoft.com/office/drawing/2010/main" val="0"/>
              </a:ext>
            </a:extLst>
          </a:blip>
          <a:srcRect/>
          <a:stretch/>
        </p:blipFill>
        <p:spPr>
          <a:xfrm>
            <a:off x="5036343" y="4495800"/>
            <a:ext cx="1365885" cy="910590"/>
          </a:xfrm>
          <a:prstGeom prst="rect">
            <a:avLst/>
          </a:prstGeom>
          <a:ln>
            <a:noFill/>
          </a:ln>
          <a:effectLst/>
        </p:spPr>
      </p:pic>
      <p:pic>
        <p:nvPicPr>
          <p:cNvPr id="25" name="Picture 24"/>
          <p:cNvPicPr>
            <a:picLocks/>
          </p:cNvPicPr>
          <p:nvPr/>
        </p:nvPicPr>
        <p:blipFill>
          <a:blip r:embed="rId6">
            <a:extLst>
              <a:ext uri="{28A0092B-C50C-407E-A947-70E740481C1C}">
                <a14:useLocalDpi xmlns:a14="http://schemas.microsoft.com/office/drawing/2010/main" val="0"/>
              </a:ext>
            </a:extLst>
          </a:blip>
          <a:srcRect/>
          <a:stretch/>
        </p:blipFill>
        <p:spPr>
          <a:xfrm>
            <a:off x="234854" y="8686800"/>
            <a:ext cx="1359089" cy="910589"/>
          </a:xfrm>
          <a:prstGeom prst="rect">
            <a:avLst/>
          </a:prstGeom>
          <a:ln>
            <a:noFill/>
          </a:ln>
          <a:effectLst/>
        </p:spPr>
      </p:pic>
      <p:pic>
        <p:nvPicPr>
          <p:cNvPr id="32" name="Picture 31"/>
          <p:cNvPicPr>
            <a:picLocks/>
          </p:cNvPicPr>
          <p:nvPr/>
        </p:nvPicPr>
        <p:blipFill>
          <a:blip r:embed="rId7">
            <a:extLst>
              <a:ext uri="{28A0092B-C50C-407E-A947-70E740481C1C}">
                <a14:useLocalDpi xmlns:a14="http://schemas.microsoft.com/office/drawing/2010/main" val="0"/>
              </a:ext>
            </a:extLst>
          </a:blip>
          <a:srcRect/>
          <a:stretch/>
        </p:blipFill>
        <p:spPr>
          <a:xfrm>
            <a:off x="6632830" y="4496181"/>
            <a:ext cx="1364742" cy="909828"/>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1839847" y="4502562"/>
            <a:ext cx="1352361" cy="897066"/>
          </a:xfrm>
          <a:prstGeom prst="rect">
            <a:avLst/>
          </a:prstGeom>
          <a:ln>
            <a:noFill/>
          </a:ln>
          <a:effectLst/>
        </p:spPr>
      </p:pic>
      <p:pic>
        <p:nvPicPr>
          <p:cNvPr id="27" name="Picture 26">
            <a:extLst>
              <a:ext uri="{FF2B5EF4-FFF2-40B4-BE49-F238E27FC236}">
                <a16:creationId xmlns:a16="http://schemas.microsoft.com/office/drawing/2014/main" id="{02633C23-5478-4DA3-A5A6-8D019572A742}"/>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5032631" y="8689086"/>
            <a:ext cx="1364742" cy="909828"/>
          </a:xfrm>
          <a:prstGeom prst="rect">
            <a:avLst/>
          </a:prstGeom>
          <a:ln>
            <a:noFill/>
          </a:ln>
          <a:effectLst/>
        </p:spPr>
      </p:pic>
      <p:pic>
        <p:nvPicPr>
          <p:cNvPr id="30" name="Picture 29">
            <a:extLst>
              <a:ext uri="{FF2B5EF4-FFF2-40B4-BE49-F238E27FC236}">
                <a16:creationId xmlns:a16="http://schemas.microsoft.com/office/drawing/2014/main" id="{CFEFDB92-D4D6-4103-A5E7-FE6E5CB98738}"/>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630687" y="8693645"/>
            <a:ext cx="1369028" cy="894431"/>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231456" y="4495800"/>
            <a:ext cx="1365885" cy="910590"/>
          </a:xfrm>
          <a:prstGeom prst="rect">
            <a:avLst/>
          </a:prstGeom>
          <a:ln>
            <a:noFill/>
          </a:ln>
          <a:effectLst/>
        </p:spPr>
      </p:pic>
      <p:pic>
        <p:nvPicPr>
          <p:cNvPr id="35" name="Picture 34">
            <a:extLst>
              <a:ext uri="{FF2B5EF4-FFF2-40B4-BE49-F238E27FC236}">
                <a16:creationId xmlns:a16="http://schemas.microsoft.com/office/drawing/2014/main" id="{3DC3AF27-1E71-477F-8725-631A4384AC2D}"/>
              </a:ext>
            </a:extLst>
          </p:cNvPr>
          <p:cNvPicPr>
            <a:picLocks/>
          </p:cNvPicPr>
          <p:nvPr/>
        </p:nvPicPr>
        <p:blipFill>
          <a:blip r:embed="rId12">
            <a:extLst>
              <a:ext uri="{28A0092B-C50C-407E-A947-70E740481C1C}">
                <a14:useLocalDpi xmlns:a14="http://schemas.microsoft.com/office/drawing/2010/main" val="0"/>
              </a:ext>
            </a:extLst>
          </a:blip>
          <a:srcRect/>
          <a:stretch/>
        </p:blipFill>
        <p:spPr>
          <a:xfrm>
            <a:off x="3438620" y="8686800"/>
            <a:ext cx="1352361" cy="910589"/>
          </a:xfrm>
          <a:prstGeom prst="rect">
            <a:avLst/>
          </a:prstGeom>
          <a:ln>
            <a:noFill/>
          </a:ln>
          <a:effectLst/>
        </p:spPr>
      </p:pic>
      <p:pic>
        <p:nvPicPr>
          <p:cNvPr id="36" name="Picture 35">
            <a:extLst>
              <a:ext uri="{FF2B5EF4-FFF2-40B4-BE49-F238E27FC236}">
                <a16:creationId xmlns:a16="http://schemas.microsoft.com/office/drawing/2014/main" id="{E249EEDF-F261-4ACA-9F84-5C12D2C0E052}"/>
              </a:ext>
            </a:extLst>
          </p:cNvPr>
          <p:cNvPicPr>
            <a:picLocks/>
          </p:cNvPicPr>
          <p:nvPr/>
        </p:nvPicPr>
        <p:blipFill>
          <a:blip r:embed="rId13">
            <a:extLst>
              <a:ext uri="{28A0092B-C50C-407E-A947-70E740481C1C}">
                <a14:useLocalDpi xmlns:a14="http://schemas.microsoft.com/office/drawing/2010/main" val="0"/>
              </a:ext>
            </a:extLst>
          </a:blip>
          <a:srcRect/>
          <a:stretch/>
        </p:blipFill>
        <p:spPr>
          <a:xfrm>
            <a:off x="1835055" y="8689065"/>
            <a:ext cx="1359089" cy="906059"/>
          </a:xfrm>
          <a:prstGeom prst="rect">
            <a:avLst/>
          </a:prstGeom>
          <a:ln>
            <a:noFill/>
          </a:ln>
          <a:effectLst/>
        </p:spPr>
      </p:pic>
      <p:sp>
        <p:nvSpPr>
          <p:cNvPr id="24" name="Rectangle 23">
            <a:extLst>
              <a:ext uri="{FF2B5EF4-FFF2-40B4-BE49-F238E27FC236}">
                <a16:creationId xmlns:a16="http://schemas.microsoft.com/office/drawing/2014/main" id="{BDF408B4-4F12-4DD5-B1AF-D0A7785D28C5}"/>
              </a:ext>
            </a:extLst>
          </p:cNvPr>
          <p:cNvSpPr/>
          <p:nvPr/>
        </p:nvSpPr>
        <p:spPr>
          <a:xfrm>
            <a:off x="0" y="9753600"/>
            <a:ext cx="82296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1090 Park West Blvd; Ste 103 | Mount Pleasant, SC 29466</a:t>
            </a:r>
          </a:p>
        </p:txBody>
      </p:sp>
      <p:pic>
        <p:nvPicPr>
          <p:cNvPr id="26" name="Picture 2">
            <a:extLst>
              <a:ext uri="{FF2B5EF4-FFF2-40B4-BE49-F238E27FC236}">
                <a16:creationId xmlns:a16="http://schemas.microsoft.com/office/drawing/2014/main" id="{D4B8056A-ADDD-421E-AFBA-A7891F6B874C}"/>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753573" y="7703904"/>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p:cNvPicPr>
            <a:picLocks noChangeAspect="1"/>
          </p:cNvPicPr>
          <p:nvPr/>
        </p:nvPicPr>
        <p:blipFill>
          <a:blip r:embed="rId15" cstate="print">
            <a:extLst>
              <a:ext uri="{28A0092B-C50C-407E-A947-70E740481C1C}">
                <a14:useLocalDpi xmlns:a14="http://schemas.microsoft.com/office/drawing/2010/main" val="0"/>
              </a:ext>
            </a:extLst>
          </a:blip>
          <a:srcRect t="476" b="476"/>
          <a:stretch/>
        </p:blipFill>
        <p:spPr>
          <a:xfrm>
            <a:off x="228600" y="1803887"/>
            <a:ext cx="3657600" cy="2442213"/>
          </a:xfrm>
          <a:prstGeom prst="rect">
            <a:avLst/>
          </a:prstGeom>
        </p:spPr>
      </p:pic>
      <p:pic>
        <p:nvPicPr>
          <p:cNvPr id="28" name="Picture 27">
            <a:extLst>
              <a:ext uri="{FF2B5EF4-FFF2-40B4-BE49-F238E27FC236}">
                <a16:creationId xmlns:a16="http://schemas.microsoft.com/office/drawing/2014/main" id="{16749EC2-9CBF-4760-96A4-46FA66C48B4B}"/>
              </a:ext>
            </a:extLst>
          </p:cNvPr>
          <p:cNvPicPr>
            <a:picLocks noChangeAspect="1"/>
          </p:cNvPicPr>
          <p:nvPr/>
        </p:nvPicPr>
        <p:blipFill>
          <a:blip r:embed="rId16">
            <a:extLst>
              <a:ext uri="{28A0092B-C50C-407E-A947-70E740481C1C}">
                <a14:useLocalDpi xmlns:a14="http://schemas.microsoft.com/office/drawing/2010/main" val="0"/>
              </a:ext>
            </a:extLst>
          </a:blip>
          <a:srcRect t="171" b="171"/>
          <a:stretch/>
        </p:blipFill>
        <p:spPr>
          <a:xfrm>
            <a:off x="4343400" y="1803887"/>
            <a:ext cx="3657601" cy="2442213"/>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217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2022-10-05T20:33:20Z</dcterms:modified>
</cp:coreProperties>
</file>