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3.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224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0B87BD2-079C-4EE9-A540-83B3FE7E79BA}" type="datetimeFigureOut">
              <a:rPr lang="en-US" smtClean="0"/>
              <a:t>4/24/2017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20951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B87BD2-079C-4EE9-A540-83B3FE7E79BA}" type="datetimeFigureOut">
              <a:rPr lang="en-US" smtClean="0"/>
              <a:t>4/24/2017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1810384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B87BD2-079C-4EE9-A540-83B3FE7E79BA}" type="datetimeFigureOut">
              <a:rPr lang="en-US" smtClean="0"/>
              <a:t>4/24/2017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598619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B87BD2-079C-4EE9-A540-83B3FE7E79BA}" type="datetimeFigureOut">
              <a:rPr lang="en-US" smtClean="0"/>
              <a:t>4/24/2017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2423374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B87BD2-079C-4EE9-A540-83B3FE7E79BA}" type="datetimeFigureOut">
              <a:rPr lang="en-US" smtClean="0"/>
              <a:t>4/24/2017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2174389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0B87BD2-079C-4EE9-A540-83B3FE7E79BA}" type="datetimeFigureOut">
              <a:rPr lang="en-US" smtClean="0"/>
              <a:t>4/24/2017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1698917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B87BD2-079C-4EE9-A540-83B3FE7E79BA}" type="datetimeFigureOut">
              <a:rPr lang="en-US" smtClean="0"/>
              <a:t>4/24/2017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4035148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0B87BD2-079C-4EE9-A540-83B3FE7E79BA}" type="datetimeFigureOut">
              <a:rPr lang="en-US" smtClean="0"/>
              <a:t>4/24/2017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1728414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B87BD2-079C-4EE9-A540-83B3FE7E79BA}" type="datetimeFigureOut">
              <a:rPr lang="en-US" smtClean="0"/>
              <a:t>4/24/2017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2868188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B0B87BD2-079C-4EE9-A540-83B3FE7E79BA}" type="datetimeFigureOut">
              <a:rPr lang="en-US" smtClean="0"/>
              <a:t>4/24/2017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2221910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B0B87BD2-079C-4EE9-A540-83B3FE7E79BA}" type="datetimeFigureOut">
              <a:rPr lang="en-US" smtClean="0"/>
              <a:t>4/24/2017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83DD48-4707-442F-9460-CED50651938C}" type="slidenum">
              <a:rPr lang="en-US" smtClean="0"/>
              <a:t>‹#›</a:t>
            </a:fld>
            <a:endParaRPr lang="en-US"/>
          </a:p>
        </p:txBody>
      </p:sp>
    </p:spTree>
    <p:extLst>
      <p:ext uri="{BB962C8B-B14F-4D97-AF65-F5344CB8AC3E}">
        <p14:creationId xmlns:p14="http://schemas.microsoft.com/office/powerpoint/2010/main" val="3072925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B0B87BD2-079C-4EE9-A540-83B3FE7E79BA}" type="datetimeFigureOut">
              <a:rPr lang="en-US" smtClean="0"/>
              <a:t>4/24/2017</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6383DD48-4707-442F-9460-CED50651938C}" type="slidenum">
              <a:rPr lang="en-US" smtClean="0"/>
              <a:t>‹#›</a:t>
            </a:fld>
            <a:endParaRPr lang="en-US"/>
          </a:p>
        </p:txBody>
      </p:sp>
    </p:spTree>
    <p:extLst>
      <p:ext uri="{BB962C8B-B14F-4D97-AF65-F5344CB8AC3E}">
        <p14:creationId xmlns:p14="http://schemas.microsoft.com/office/powerpoint/2010/main" val="27023913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g"/><Relationship Id="rId9"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2"/>
          <p:cNvSpPr txBox="1">
            <a:spLocks noChangeArrowheads="1"/>
          </p:cNvSpPr>
          <p:nvPr/>
        </p:nvSpPr>
        <p:spPr bwMode="auto">
          <a:xfrm>
            <a:off x="0" y="8977639"/>
            <a:ext cx="77724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ctr" anchorCtr="0" compatLnSpc="1">
            <a:prstTxWarp prst="textNoShape">
              <a:avLst/>
            </a:prstTxWarp>
          </a:bodyPr>
          <a:lstStyle/>
          <a:p>
            <a:pPr lvl="0" algn="ctr" defTabSz="914400" eaLnBrk="0" fontAlgn="base" hangingPunct="0">
              <a:spcBef>
                <a:spcPct val="0"/>
              </a:spcBef>
              <a:spcAft>
                <a:spcPct val="0"/>
              </a:spcAft>
            </a:pPr>
            <a:r>
              <a:rPr lang="en-US" altLang="en-US" sz="1600" b="1" dirty="0">
                <a:solidFill>
                  <a:srgbClr val="000000"/>
                </a:solidFill>
                <a:latin typeface="Georgia" panose="02040502050405020303" pitchFamily="18" charset="0"/>
              </a:rPr>
              <a:t>Bob </a:t>
            </a:r>
            <a:r>
              <a:rPr lang="en-US" altLang="en-US" sz="1600" b="1" dirty="0" err="1">
                <a:solidFill>
                  <a:srgbClr val="000000"/>
                </a:solidFill>
                <a:latin typeface="Georgia" panose="02040502050405020303" pitchFamily="18" charset="0"/>
              </a:rPr>
              <a:t>Ramella</a:t>
            </a:r>
            <a:r>
              <a:rPr lang="en-US" altLang="en-US" sz="1600" b="1" dirty="0">
                <a:solidFill>
                  <a:srgbClr val="000000"/>
                </a:solidFill>
                <a:latin typeface="Georgia" panose="02040502050405020303" pitchFamily="18" charset="0"/>
              </a:rPr>
              <a:t>, Broker</a:t>
            </a:r>
          </a:p>
          <a:p>
            <a:pPr lvl="0" algn="ctr" defTabSz="914400" eaLnBrk="0" fontAlgn="base" hangingPunct="0">
              <a:spcBef>
                <a:spcPct val="0"/>
              </a:spcBef>
              <a:spcAft>
                <a:spcPct val="0"/>
              </a:spcAft>
            </a:pPr>
            <a:r>
              <a:rPr lang="en-US" altLang="en-US" sz="1000" i="1">
                <a:solidFill>
                  <a:srgbClr val="000000"/>
                </a:solidFill>
                <a:latin typeface="Georgia" panose="02040502050405020303" pitchFamily="18" charset="0"/>
              </a:rPr>
              <a:t>CRS, CDPE, RCC</a:t>
            </a:r>
            <a:r>
              <a:rPr lang="en-US" altLang="en-US" sz="1000" i="1">
                <a:solidFill>
                  <a:srgbClr val="000000"/>
                </a:solidFill>
                <a:latin typeface="Georgia" panose="02040502050405020303" pitchFamily="18" charset="0"/>
              </a:rPr>
              <a:t>, e-Pro</a:t>
            </a:r>
          </a:p>
          <a:p>
            <a:pPr lvl="0" algn="ctr" defTabSz="914400" eaLnBrk="0" fontAlgn="base" hangingPunct="0">
              <a:spcBef>
                <a:spcPct val="0"/>
              </a:spcBef>
              <a:spcAft>
                <a:spcPct val="0"/>
              </a:spcAft>
            </a:pPr>
            <a:r>
              <a:rPr lang="en-US" altLang="en-US" sz="1000">
                <a:solidFill>
                  <a:srgbClr val="000000"/>
                </a:solidFill>
                <a:latin typeface="Georgia" panose="02040502050405020303" pitchFamily="18" charset="0"/>
              </a:rPr>
              <a:t>(843</a:t>
            </a:r>
            <a:r>
              <a:rPr lang="en-US" altLang="en-US" sz="1000" dirty="0">
                <a:solidFill>
                  <a:srgbClr val="000000"/>
                </a:solidFill>
                <a:latin typeface="Georgia" panose="02040502050405020303" pitchFamily="18" charset="0"/>
              </a:rPr>
              <a:t>) 330-8300</a:t>
            </a:r>
          </a:p>
          <a:p>
            <a:pPr lvl="0" algn="ctr" defTabSz="914400" eaLnBrk="0" fontAlgn="base" hangingPunct="0">
              <a:spcBef>
                <a:spcPct val="0"/>
              </a:spcBef>
              <a:spcAft>
                <a:spcPct val="0"/>
              </a:spcAft>
            </a:pPr>
            <a:r>
              <a:rPr lang="en-US" altLang="en-US" sz="1000" dirty="0">
                <a:solidFill>
                  <a:srgbClr val="000000"/>
                </a:solidFill>
                <a:latin typeface="Georgia" panose="02040502050405020303" pitchFamily="18" charset="0"/>
              </a:rPr>
              <a:t>bob@bobramella.com | www.bobramella.com</a:t>
            </a:r>
            <a:endParaRPr kumimoji="0" lang="en-US" altLang="en-US" sz="1000" i="0" u="none" strike="noStrike" cap="none" normalizeH="0" baseline="0" dirty="0">
              <a:ln>
                <a:noFill/>
              </a:ln>
              <a:solidFill>
                <a:schemeClr val="tx1"/>
              </a:solidFill>
              <a:effectLst/>
              <a:latin typeface="Georgia" panose="02040502050405020303"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62796" y="61573"/>
            <a:ext cx="5646809" cy="42464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5" name="Text Box 4"/>
          <p:cNvSpPr txBox="1">
            <a:spLocks noChangeArrowheads="1"/>
          </p:cNvSpPr>
          <p:nvPr/>
        </p:nvSpPr>
        <p:spPr bwMode="auto">
          <a:xfrm>
            <a:off x="0" y="5010911"/>
            <a:ext cx="7772400" cy="28101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ctr" anchorCtr="0" compatLnSpc="1">
            <a:prstTxWarp prst="textNoShape">
              <a:avLst/>
            </a:prstTxWarp>
          </a:bodyPr>
          <a:lstStyle/>
          <a:p>
            <a:pPr lvl="0" algn="ctr" defTabSz="914400" eaLnBrk="0" fontAlgn="base" hangingPunct="0">
              <a:spcBef>
                <a:spcPct val="0"/>
              </a:spcBef>
              <a:spcAft>
                <a:spcPct val="0"/>
              </a:spcAft>
            </a:pPr>
            <a:r>
              <a:rPr lang="en-US" altLang="en-US" sz="1200" dirty="0">
                <a:solidFill>
                  <a:srgbClr val="000000"/>
                </a:solidFill>
                <a:latin typeface="Georgia" panose="02040502050405020303" pitchFamily="18" charset="0"/>
              </a:rPr>
              <a:t>Welcome to 4634 Holmes Avenue in Park Circle. The measured size of this home is just over 2,000 SF. The Main House has three bedrooms, two full bathrooms, a laundry room, living room/dining room combo and a great front porch. The home sits on a corner lot across the street from a park. According to our Tax Information, this property is not in a flood zone. My client has added all new fixtures, a new roof, refinished the hardwood floors in the Main house, replaced both entry doors, smoothed the ceilings, created a custom tile walk in shower in the master bathroom, installed all new tile work in both bathrooms, installed new faucets and fixtures throughout, installed new vanities with cultured marble tops in the bathrooms, created a new kitchen with new cabinets and granite countertops, installed all new stainless steel appliances with natural gas range and added new landscaping all around the home. Now comes the real treat. The Guest House has a full kitchen, large living room dining room combo, full bathroom and nice bedroom. The utility closet also has room for a stack washer and dryer. My client added all new plumbing, all new electrical, new flooring, new fixtures, new bathroom vanity and mirror, all new kitchen with stainless steel appliances, new doors, new windows, new vinyl siding and a new split Samsung HVAC system. You could use the Guest House as a mother in law suite, a rental unit, an office, a great man cave or whatever you wish. All this within walking distance of Montague.</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7778" y="9084319"/>
            <a:ext cx="584200" cy="701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35" name="Picture 1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18647" y="9227567"/>
            <a:ext cx="1047750" cy="414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7" name="Text Box 13"/>
          <p:cNvSpPr txBox="1">
            <a:spLocks noChangeArrowheads="1"/>
          </p:cNvSpPr>
          <p:nvPr/>
        </p:nvSpPr>
        <p:spPr bwMode="auto">
          <a:xfrm>
            <a:off x="1" y="9802131"/>
            <a:ext cx="7772399" cy="2499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ctr" anchorCtr="0" compatLnSpc="1">
            <a:prstTxWarp prst="textNoShape">
              <a:avLst/>
            </a:prstTxWarp>
          </a:bodyPr>
          <a:lstStyle/>
          <a:p>
            <a:pPr lvl="0" algn="ctr" defTabSz="914400" eaLnBrk="0" fontAlgn="base" hangingPunct="0">
              <a:spcBef>
                <a:spcPct val="0"/>
              </a:spcBef>
              <a:spcAft>
                <a:spcPct val="0"/>
              </a:spcAft>
            </a:pPr>
            <a:r>
              <a:rPr lang="en-US" altLang="en-US" sz="1050" dirty="0">
                <a:solidFill>
                  <a:schemeClr val="bg1">
                    <a:lumMod val="50000"/>
                  </a:schemeClr>
                </a:solidFill>
                <a:latin typeface="Georgia" panose="02040502050405020303" pitchFamily="18" charset="0"/>
              </a:rPr>
              <a:t>Keller Williams Realty Charleston | 496 </a:t>
            </a:r>
            <a:r>
              <a:rPr lang="en-US" altLang="en-US" sz="1050" dirty="0" err="1">
                <a:solidFill>
                  <a:schemeClr val="bg1">
                    <a:lumMod val="50000"/>
                  </a:schemeClr>
                </a:solidFill>
                <a:latin typeface="Georgia" panose="02040502050405020303" pitchFamily="18" charset="0"/>
              </a:rPr>
              <a:t>Bramson</a:t>
            </a:r>
            <a:r>
              <a:rPr lang="en-US" altLang="en-US" sz="1050" dirty="0">
                <a:solidFill>
                  <a:schemeClr val="bg1">
                    <a:lumMod val="50000"/>
                  </a:schemeClr>
                </a:solidFill>
                <a:latin typeface="Georgia" panose="02040502050405020303" pitchFamily="18" charset="0"/>
              </a:rPr>
              <a:t> Ct Ste 200 | Mt. Pleasant, SC 29464</a:t>
            </a:r>
            <a:endParaRPr kumimoji="0" lang="en-US" altLang="en-US" sz="1400" b="0" i="0" u="none" strike="noStrike" cap="none" normalizeH="0" baseline="0" dirty="0">
              <a:ln>
                <a:noFill/>
              </a:ln>
              <a:solidFill>
                <a:schemeClr val="bg1">
                  <a:lumMod val="50000"/>
                </a:schemeClr>
              </a:solidFill>
              <a:effectLst/>
              <a:latin typeface="Georgia" panose="02040502050405020303" pitchFamily="18" charset="0"/>
            </a:endParaRPr>
          </a:p>
        </p:txBody>
      </p:sp>
      <p:sp>
        <p:nvSpPr>
          <p:cNvPr id="9" name="Rectangle 8"/>
          <p:cNvSpPr/>
          <p:nvPr/>
        </p:nvSpPr>
        <p:spPr>
          <a:xfrm>
            <a:off x="-101600" y="175044"/>
            <a:ext cx="7975601" cy="475196"/>
          </a:xfrm>
          <a:prstGeom prst="rect">
            <a:avLst/>
          </a:prstGeom>
          <a:solidFill>
            <a:srgbClr val="C00000"/>
          </a:solidFill>
          <a:effectLst>
            <a:outerShdw blurRad="50800" dist="38100" dir="5400000" algn="t" rotWithShape="0">
              <a:prstClr val="black">
                <a:alpha val="40000"/>
              </a:prstClr>
            </a:outerShdw>
          </a:effectLst>
        </p:spPr>
        <p:txBody>
          <a:bodyPr wrap="square">
            <a:spAutoFit/>
          </a:bodyPr>
          <a:lstStyle/>
          <a:p>
            <a:pPr algn="ctr"/>
            <a:r>
              <a:rPr lang="en-US" sz="2400" i="1" dirty="0">
                <a:ln w="0">
                  <a:noFill/>
                </a:ln>
                <a:solidFill>
                  <a:schemeClr val="bg1"/>
                </a:solidFill>
                <a:effectLst>
                  <a:outerShdw blurRad="50800" dist="38100" dir="5400000" algn="t" rotWithShape="0">
                    <a:prstClr val="black">
                      <a:alpha val="40000"/>
                    </a:prstClr>
                  </a:outerShdw>
                </a:effectLst>
                <a:latin typeface="Georgia" panose="02040502050405020303" pitchFamily="18" charset="0"/>
              </a:rPr>
              <a:t>Broker Open House Wednesday 11:00-1:00</a:t>
            </a:r>
          </a:p>
        </p:txBody>
      </p:sp>
      <p:sp>
        <p:nvSpPr>
          <p:cNvPr id="19" name="Rectangle 18"/>
          <p:cNvSpPr/>
          <p:nvPr/>
        </p:nvSpPr>
        <p:spPr>
          <a:xfrm>
            <a:off x="0" y="4224698"/>
            <a:ext cx="7772400" cy="769441"/>
          </a:xfrm>
          <a:prstGeom prst="rect">
            <a:avLst/>
          </a:prstGeom>
        </p:spPr>
        <p:txBody>
          <a:bodyPr wrap="square">
            <a:spAutoFit/>
          </a:bodyPr>
          <a:lstStyle/>
          <a:p>
            <a:pPr algn="ctr"/>
            <a:r>
              <a:rPr lang="en-US" sz="2400" b="1" dirty="0">
                <a:ln w="0">
                  <a:noFill/>
                </a:ln>
                <a:solidFill>
                  <a:srgbClr val="C00000"/>
                </a:solidFill>
                <a:effectLst>
                  <a:outerShdw blurRad="38100" dist="38100" dir="2700000" algn="tl">
                    <a:srgbClr val="000000">
                      <a:alpha val="43137"/>
                    </a:srgbClr>
                  </a:outerShdw>
                </a:effectLst>
                <a:latin typeface="Georgia" panose="02040502050405020303" pitchFamily="18" charset="0"/>
              </a:rPr>
              <a:t>4634 Holmes Avenue</a:t>
            </a:r>
          </a:p>
          <a:p>
            <a:pPr algn="ctr"/>
            <a:r>
              <a:rPr lang="en-US" sz="2000" dirty="0">
                <a:ln w="0">
                  <a:noFill/>
                </a:ln>
                <a:solidFill>
                  <a:srgbClr val="C00000"/>
                </a:solidFill>
                <a:effectLst>
                  <a:outerShdw blurRad="38100" dist="38100" dir="2700000" algn="tl">
                    <a:srgbClr val="000000">
                      <a:alpha val="43137"/>
                    </a:srgbClr>
                  </a:outerShdw>
                </a:effectLst>
                <a:latin typeface="Georgia" panose="02040502050405020303" pitchFamily="18" charset="0"/>
              </a:rPr>
              <a:t>Park Circle | North Charleston | MLS# 17009567 | $350,000</a:t>
            </a:r>
            <a:endParaRPr lang="en-US" dirty="0">
              <a:ln w="0">
                <a:noFill/>
              </a:ln>
              <a:solidFill>
                <a:srgbClr val="C00000"/>
              </a:solidFill>
              <a:effectLst>
                <a:outerShdw blurRad="38100" dist="38100" dir="2700000" algn="tl">
                  <a:srgbClr val="000000">
                    <a:alpha val="43137"/>
                  </a:srgbClr>
                </a:outerShdw>
              </a:effectLst>
              <a:latin typeface="Georgia" panose="02040502050405020303" pitchFamily="18" charset="0"/>
            </a:endParaRPr>
          </a:p>
        </p:txBody>
      </p:sp>
      <p:sp>
        <p:nvSpPr>
          <p:cNvPr id="3" name="Rectangle 2"/>
          <p:cNvSpPr/>
          <p:nvPr/>
        </p:nvSpPr>
        <p:spPr>
          <a:xfrm>
            <a:off x="-3181243" y="2894919"/>
            <a:ext cx="2496196" cy="369332"/>
          </a:xfrm>
          <a:prstGeom prst="rect">
            <a:avLst/>
          </a:prstGeom>
        </p:spPr>
        <p:txBody>
          <a:bodyPr wrap="none">
            <a:spAutoFit/>
          </a:bodyPr>
          <a:lstStyle/>
          <a:p>
            <a:r>
              <a:rPr lang="en-US" i="1" dirty="0">
                <a:ln w="0">
                  <a:noFill/>
                </a:ln>
                <a:solidFill>
                  <a:schemeClr val="bg1"/>
                </a:solidFill>
                <a:effectLst>
                  <a:outerShdw blurRad="50800" dist="38100" dir="5400000" algn="t" rotWithShape="0">
                    <a:prstClr val="black">
                      <a:alpha val="40000"/>
                    </a:prstClr>
                  </a:outerShdw>
                </a:effectLst>
                <a:latin typeface="Georgia" panose="02040502050405020303" pitchFamily="18" charset="0"/>
              </a:rPr>
              <a:t>Buy.......Build.....Begin</a:t>
            </a:r>
            <a:endParaRPr lang="en-US" dirty="0"/>
          </a:p>
        </p:txBody>
      </p:sp>
      <p:grpSp>
        <p:nvGrpSpPr>
          <p:cNvPr id="4" name="Group 3"/>
          <p:cNvGrpSpPr/>
          <p:nvPr/>
        </p:nvGrpSpPr>
        <p:grpSpPr>
          <a:xfrm>
            <a:off x="144078" y="7821096"/>
            <a:ext cx="7484245" cy="914400"/>
            <a:chOff x="116706" y="7821096"/>
            <a:chExt cx="7484245" cy="914400"/>
          </a:xfrm>
        </p:grpSpPr>
        <p:pic>
          <p:nvPicPr>
            <p:cNvPr id="22" name="Picture 1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510687" y="7821096"/>
              <a:ext cx="1371601" cy="914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6" name="Picture 10"/>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16706" y="7821096"/>
              <a:ext cx="1371601" cy="914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7" name="Picture 9"/>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835367" y="7821096"/>
              <a:ext cx="1371601" cy="914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6" name="Picture 14"/>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229350" y="7821096"/>
              <a:ext cx="1371601" cy="914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7" name="Picture 9"/>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4028" y="7821096"/>
              <a:ext cx="609599" cy="914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818931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132</TotalTime>
  <Words>359</Words>
  <Application>Microsoft Office PowerPoint</Application>
  <PresentationFormat>Custom</PresentationFormat>
  <Paragraphs>10</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Georgia</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Thomas Price</dc:creator>
  <cp:lastModifiedBy>A. Thomas Price</cp:lastModifiedBy>
  <cp:revision>24</cp:revision>
  <dcterms:created xsi:type="dcterms:W3CDTF">2016-10-21T14:02:21Z</dcterms:created>
  <dcterms:modified xsi:type="dcterms:W3CDTF">2017-04-24T12:48:42Z</dcterms:modified>
</cp:coreProperties>
</file>