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EE1867-B3D7-4709-9A5D-B88D860BAE96}" type="datetimeFigureOut">
              <a:rPr lang="en-US" smtClean="0"/>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EE1867-B3D7-4709-9A5D-B88D860BAE96}" type="datetimeFigureOut">
              <a:rPr lang="en-US" smtClean="0"/>
              <a:t>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EE1867-B3D7-4709-9A5D-B88D860BAE96}" type="datetimeFigureOut">
              <a:rPr lang="en-US" smtClean="0"/>
              <a:t>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2/1/2016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6461" b="-1"/>
          <a:stretch/>
        </p:blipFill>
        <p:spPr>
          <a:xfrm>
            <a:off x="-2774" y="-3627"/>
            <a:ext cx="7772400" cy="4869711"/>
          </a:xfrm>
          <a:prstGeom prst="rect">
            <a:avLst/>
          </a:prstGeom>
        </p:spPr>
      </p:pic>
      <p:sp>
        <p:nvSpPr>
          <p:cNvPr id="5" name="Rectangle 4"/>
          <p:cNvSpPr/>
          <p:nvPr/>
        </p:nvSpPr>
        <p:spPr>
          <a:xfrm>
            <a:off x="-2774" y="5397208"/>
            <a:ext cx="7772400" cy="2292935"/>
          </a:xfrm>
          <a:prstGeom prst="rect">
            <a:avLst/>
          </a:prstGeom>
        </p:spPr>
        <p:txBody>
          <a:bodyPr wrap="square">
            <a:spAutoFit/>
          </a:bodyPr>
          <a:lstStyle/>
          <a:p>
            <a:pPr algn="ctr"/>
            <a:r>
              <a:rPr lang="en-US" sz="1300" dirty="0">
                <a:latin typeface="Adobe Caslon Pro" panose="0205050205050A020403" pitchFamily="18" charset="0"/>
              </a:rPr>
              <a:t>Prestigious home in Tidewater Golf Plantation. This 3 bed 2 1/2 bath home is a must see to take in all the beauty. Home features, gourmet kitchen, with gas cooktop, convection oven. The great room/living room features coffered ceiling, built-ins and crown moldings. The beautiful finishes in this home makes it ready to move in. It features a first floor master suite. The home has a total of 3500 heated sq. ft. There is a craft/exercise room with great natural light. The garage is large enough to park cars and boat. Beautiful views from all windows of the marsh and the golf course. Marsh and golf course views from anywhere in the great room, Carolina room or deck. There are gorgeous Intra Coastal Waterway views from the Carolina room and front porch. Private waterfront community in this prestigious area of Tidewater, featuring private community pool and private community dock. Association Amenities include community dock</a:t>
            </a:r>
            <a:r>
              <a:rPr lang="en-US" sz="1300" dirty="0" smtClean="0">
                <a:latin typeface="Adobe Caslon Pro" panose="0205050205050A020403" pitchFamily="18" charset="0"/>
              </a:rPr>
              <a:t>. You </a:t>
            </a:r>
            <a:r>
              <a:rPr lang="en-US" sz="1300" dirty="0">
                <a:latin typeface="Adobe Caslon Pro" panose="0205050205050A020403" pitchFamily="18" charset="0"/>
              </a:rPr>
              <a:t>will have access to all the amenities including pools, exercise facilities, restaurant, golf and clubhouse. Owners have access to private ocean front beach cabana. Gated community with 24/7 security. Most of the furniture is negotiable.</a:t>
            </a:r>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26" y="9227516"/>
            <a:ext cx="682162" cy="682162"/>
          </a:xfrm>
          <a:prstGeom prst="rect">
            <a:avLst/>
          </a:prstGeom>
        </p:spPr>
      </p:pic>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3432" y="9227516"/>
            <a:ext cx="838198" cy="688520"/>
          </a:xfrm>
          <a:prstGeom prst="rect">
            <a:avLst/>
          </a:prstGeom>
        </p:spPr>
      </p:pic>
      <p:sp>
        <p:nvSpPr>
          <p:cNvPr id="23" name="Rectangle 22"/>
          <p:cNvSpPr/>
          <p:nvPr/>
        </p:nvSpPr>
        <p:spPr>
          <a:xfrm>
            <a:off x="48735" y="2804592"/>
            <a:ext cx="7739964" cy="1477328"/>
          </a:xfrm>
          <a:prstGeom prst="rect">
            <a:avLst/>
          </a:prstGeom>
        </p:spPr>
        <p:txBody>
          <a:bodyPr wrap="square">
            <a:spAutoFit/>
          </a:bodyPr>
          <a:lstStyle/>
          <a:p>
            <a:pPr algn="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4637 South Island Drive</a:t>
            </a:r>
            <a:endParaRPr lang="en-US" dirty="0" smtClean="0">
              <a:solidFill>
                <a:schemeClr val="bg1"/>
              </a:solidFill>
              <a:effectLst>
                <a:outerShdw blurRad="50800" dist="38100" dir="2700000" algn="tl" rotWithShape="0">
                  <a:prstClr val="black">
                    <a:alpha val="40000"/>
                  </a:prstClr>
                </a:outerShdw>
              </a:effectLst>
              <a:latin typeface="Adobe Caslon Pro Bold" panose="0205070206050A020403" pitchFamily="18" charset="0"/>
            </a:endParaRPr>
          </a:p>
          <a:p>
            <a:pPr algn="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a:t>
            </a:r>
          </a:p>
          <a:p>
            <a:pPr algn="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 SC 29582</a:t>
            </a:r>
          </a:p>
          <a:p>
            <a:pPr algn="r"/>
            <a:r>
              <a:rPr lang="en-US"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MLS</a:t>
            </a: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 1510597</a:t>
            </a:r>
            <a:endParaRPr lang="en-US"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endParaRPr>
          </a:p>
          <a:p>
            <a:pPr algn="r"/>
            <a:r>
              <a:rPr lang="en-US"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$688,900</a:t>
            </a:r>
            <a:endPar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endParaRPr>
          </a:p>
        </p:txBody>
      </p:sp>
      <p:sp>
        <p:nvSpPr>
          <p:cNvPr id="24" name="Rectangle 23"/>
          <p:cNvSpPr/>
          <p:nvPr/>
        </p:nvSpPr>
        <p:spPr>
          <a:xfrm>
            <a:off x="-9199" y="-3627"/>
            <a:ext cx="7693374" cy="954107"/>
          </a:xfrm>
          <a:prstGeom prst="rect">
            <a:avLst/>
          </a:prstGeom>
        </p:spPr>
        <p:txBody>
          <a:bodyPr wrap="square">
            <a:spAutoFit/>
          </a:bodyPr>
          <a:lstStyle/>
          <a:p>
            <a:r>
              <a:rPr lang="en-US" sz="2800" b="1" dirty="0">
                <a:solidFill>
                  <a:schemeClr val="bg1"/>
                </a:solidFill>
                <a:effectLst>
                  <a:outerShdw blurRad="50800" dist="38100" dir="2700000" algn="tl" rotWithShape="0">
                    <a:schemeClr val="tx1">
                      <a:alpha val="40000"/>
                    </a:schemeClr>
                  </a:outerShdw>
                </a:effectLst>
                <a:latin typeface="AR DECODE" panose="02000000000000000000" pitchFamily="2" charset="0"/>
              </a:rPr>
              <a:t>Panoramic view of the Tidewater </a:t>
            </a:r>
            <a:r>
              <a:rPr lang="en-US" sz="2800" b="1" dirty="0" smtClean="0">
                <a:solidFill>
                  <a:schemeClr val="bg1"/>
                </a:solidFill>
                <a:effectLst>
                  <a:outerShdw blurRad="50800" dist="38100" dir="2700000" algn="tl" rotWithShape="0">
                    <a:schemeClr val="tx1">
                      <a:alpha val="40000"/>
                    </a:schemeClr>
                  </a:outerShdw>
                </a:effectLst>
                <a:latin typeface="AR DECODE" panose="02000000000000000000" pitchFamily="2" charset="0"/>
              </a:rPr>
              <a:t>Plantation</a:t>
            </a:r>
            <a:br>
              <a:rPr lang="en-US" sz="2800" b="1" dirty="0" smtClean="0">
                <a:solidFill>
                  <a:schemeClr val="bg1"/>
                </a:solidFill>
                <a:effectLst>
                  <a:outerShdw blurRad="50800" dist="38100" dir="2700000" algn="tl" rotWithShape="0">
                    <a:schemeClr val="tx1">
                      <a:alpha val="40000"/>
                    </a:schemeClr>
                  </a:outerShdw>
                </a:effectLst>
                <a:latin typeface="AR DECODE" panose="02000000000000000000" pitchFamily="2" charset="0"/>
              </a:rPr>
            </a:br>
            <a:r>
              <a:rPr lang="en-US" sz="2800" b="1" smtClean="0">
                <a:solidFill>
                  <a:schemeClr val="bg1"/>
                </a:solidFill>
                <a:effectLst>
                  <a:outerShdw blurRad="50800" dist="38100" dir="2700000" algn="tl" rotWithShape="0">
                    <a:schemeClr val="tx1">
                      <a:alpha val="40000"/>
                    </a:schemeClr>
                  </a:outerShdw>
                </a:effectLst>
                <a:latin typeface="AR DECODE" panose="02000000000000000000" pitchFamily="2" charset="0"/>
              </a:rPr>
              <a:t>Golf </a:t>
            </a:r>
            <a:r>
              <a:rPr lang="en-US" sz="2800" b="1" smtClean="0">
                <a:solidFill>
                  <a:schemeClr val="bg1"/>
                </a:solidFill>
                <a:effectLst>
                  <a:outerShdw blurRad="50800" dist="38100" dir="2700000" algn="tl" rotWithShape="0">
                    <a:schemeClr val="tx1">
                      <a:alpha val="40000"/>
                    </a:schemeClr>
                  </a:outerShdw>
                </a:effectLst>
                <a:latin typeface="AR DECODE" panose="02000000000000000000" pitchFamily="2" charset="0"/>
              </a:rPr>
              <a:t>Course </a:t>
            </a:r>
            <a:r>
              <a:rPr lang="en-US" sz="2800" b="1" dirty="0">
                <a:solidFill>
                  <a:schemeClr val="bg1"/>
                </a:solidFill>
                <a:effectLst>
                  <a:outerShdw blurRad="50800" dist="38100" dir="2700000" algn="tl" rotWithShape="0">
                    <a:schemeClr val="tx1">
                      <a:alpha val="40000"/>
                    </a:schemeClr>
                  </a:outerShdw>
                </a:effectLst>
                <a:latin typeface="AR DECODE" panose="02000000000000000000" pitchFamily="2" charset="0"/>
              </a:rPr>
              <a:t>and </a:t>
            </a:r>
            <a:r>
              <a:rPr lang="en-US" sz="2800" b="1" dirty="0" smtClean="0">
                <a:solidFill>
                  <a:schemeClr val="bg1"/>
                </a:solidFill>
                <a:effectLst>
                  <a:outerShdw blurRad="50800" dist="38100" dir="2700000" algn="tl" rotWithShape="0">
                    <a:schemeClr val="tx1">
                      <a:alpha val="40000"/>
                    </a:schemeClr>
                  </a:outerShdw>
                </a:effectLst>
                <a:latin typeface="AR DECODE" panose="02000000000000000000" pitchFamily="2" charset="0"/>
              </a:rPr>
              <a:t>Intracoastal Waterway</a:t>
            </a:r>
            <a:endParaRPr lang="en-US" sz="2800" b="1" dirty="0">
              <a:solidFill>
                <a:schemeClr val="bg1"/>
              </a:solidFill>
              <a:effectLst>
                <a:outerShdw blurRad="50800" dist="38100" dir="2700000" algn="tl" rotWithShape="0">
                  <a:schemeClr val="tx1">
                    <a:alpha val="40000"/>
                  </a:schemeClr>
                </a:outerShdw>
              </a:effectLst>
              <a:latin typeface="AR DECODE" panose="02000000000000000000" pitchFamily="2" charset="0"/>
            </a:endParaRPr>
          </a:p>
        </p:txBody>
      </p:sp>
      <p:sp>
        <p:nvSpPr>
          <p:cNvPr id="25" name="Rectangle 24"/>
          <p:cNvSpPr/>
          <p:nvPr/>
        </p:nvSpPr>
        <p:spPr>
          <a:xfrm>
            <a:off x="0" y="3936457"/>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72577" y="9233874"/>
            <a:ext cx="3621697"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Donna </a:t>
            </a:r>
            <a:r>
              <a:rPr lang="en-US" sz="1400" dirty="0" smtClean="0">
                <a:solidFill>
                  <a:srgbClr val="000000"/>
                </a:solidFill>
                <a:latin typeface="Arial" panose="020B0604020202020204" pitchFamily="34" charset="0"/>
              </a:rPr>
              <a:t>Fortney</a:t>
            </a:r>
            <a:br>
              <a:rPr lang="en-US" sz="1400" dirty="0" smtClean="0">
                <a:solidFill>
                  <a:srgbClr val="000000"/>
                </a:solidFill>
                <a:latin typeface="Arial" panose="020B0604020202020204" pitchFamily="34" charset="0"/>
              </a:rPr>
            </a:br>
            <a:r>
              <a:rPr lang="en-US" sz="1100" dirty="0" smtClean="0">
                <a:solidFill>
                  <a:srgbClr val="000000"/>
                </a:solidFill>
                <a:latin typeface="Arial" panose="020B0604020202020204" pitchFamily="34" charset="0"/>
              </a:rPr>
              <a:t>703-624-3517</a:t>
            </a:r>
          </a:p>
          <a:p>
            <a:pPr algn="ctr"/>
            <a:r>
              <a:rPr lang="en-US" sz="1100" dirty="0">
                <a:solidFill>
                  <a:srgbClr val="093E6E"/>
                </a:solidFill>
                <a:latin typeface="Arial" panose="020B0604020202020204" pitchFamily="34" charset="0"/>
              </a:rPr>
              <a:t>dofortney@aol.com</a:t>
            </a:r>
            <a:endParaRPr lang="en-US" sz="1100" b="0" i="0" dirty="0">
              <a:solidFill>
                <a:srgbClr val="000000"/>
              </a:solidFill>
              <a:effectLst/>
              <a:latin typeface="Arial" panose="020B0604020202020204" pitchFamily="34" charset="0"/>
            </a:endParaRPr>
          </a:p>
        </p:txBody>
      </p:sp>
      <p:sp>
        <p:nvSpPr>
          <p:cNvPr id="2" name="Rectangle 1"/>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grpSp>
        <p:nvGrpSpPr>
          <p:cNvPr id="3" name="Group 2"/>
          <p:cNvGrpSpPr/>
          <p:nvPr/>
        </p:nvGrpSpPr>
        <p:grpSpPr>
          <a:xfrm>
            <a:off x="139841" y="4261551"/>
            <a:ext cx="7487170" cy="1020297"/>
            <a:chOff x="174421" y="4261551"/>
            <a:chExt cx="7487170" cy="1020297"/>
          </a:xfrm>
        </p:grpSpPr>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4421"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01195"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69501"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06114"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37807" y="4261551"/>
              <a:ext cx="1360396" cy="1020297"/>
            </a:xfrm>
            <a:prstGeom prst="rect">
              <a:avLst/>
            </a:prstGeom>
            <a:ln>
              <a:solidFill>
                <a:schemeClr val="bg1"/>
              </a:solidFill>
            </a:ln>
            <a:effectLst>
              <a:outerShdw blurRad="63500" sx="102000" sy="102000" algn="ctr" rotWithShape="0">
                <a:prstClr val="black">
                  <a:alpha val="40000"/>
                </a:prstClr>
              </a:outerShdw>
            </a:effectLst>
          </p:spPr>
        </p:pic>
      </p:grpSp>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9840"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72577"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05314"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38052" y="7753743"/>
            <a:ext cx="1688959" cy="1266719"/>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703024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248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8</cp:revision>
  <dcterms:created xsi:type="dcterms:W3CDTF">2016-01-18T21:52:04Z</dcterms:created>
  <dcterms:modified xsi:type="dcterms:W3CDTF">2016-02-01T19:42:47Z</dcterms:modified>
</cp:coreProperties>
</file>