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8229600" cy="10058400"/>
  <p:notesSz cx="6858000" cy="9144000"/>
  <p:defaultTextStyle>
    <a:defPPr>
      <a:defRPr lang="en-US"/>
    </a:defPPr>
    <a:lvl1pPr marL="0" algn="l" defTabSz="992764" rtl="0" eaLnBrk="1" latinLnBrk="0" hangingPunct="1">
      <a:defRPr sz="2000" kern="1200">
        <a:solidFill>
          <a:schemeClr val="tx1"/>
        </a:solidFill>
        <a:latin typeface="+mn-lt"/>
        <a:ea typeface="+mn-ea"/>
        <a:cs typeface="+mn-cs"/>
      </a:defRPr>
    </a:lvl1pPr>
    <a:lvl2pPr marL="496382" algn="l" defTabSz="992764" rtl="0" eaLnBrk="1" latinLnBrk="0" hangingPunct="1">
      <a:defRPr sz="2000" kern="1200">
        <a:solidFill>
          <a:schemeClr val="tx1"/>
        </a:solidFill>
        <a:latin typeface="+mn-lt"/>
        <a:ea typeface="+mn-ea"/>
        <a:cs typeface="+mn-cs"/>
      </a:defRPr>
    </a:lvl2pPr>
    <a:lvl3pPr marL="992764" algn="l" defTabSz="992764" rtl="0" eaLnBrk="1" latinLnBrk="0" hangingPunct="1">
      <a:defRPr sz="2000" kern="1200">
        <a:solidFill>
          <a:schemeClr val="tx1"/>
        </a:solidFill>
        <a:latin typeface="+mn-lt"/>
        <a:ea typeface="+mn-ea"/>
        <a:cs typeface="+mn-cs"/>
      </a:defRPr>
    </a:lvl3pPr>
    <a:lvl4pPr marL="1489146" algn="l" defTabSz="992764" rtl="0" eaLnBrk="1" latinLnBrk="0" hangingPunct="1">
      <a:defRPr sz="2000" kern="1200">
        <a:solidFill>
          <a:schemeClr val="tx1"/>
        </a:solidFill>
        <a:latin typeface="+mn-lt"/>
        <a:ea typeface="+mn-ea"/>
        <a:cs typeface="+mn-cs"/>
      </a:defRPr>
    </a:lvl4pPr>
    <a:lvl5pPr marL="1985528" algn="l" defTabSz="992764" rtl="0" eaLnBrk="1" latinLnBrk="0" hangingPunct="1">
      <a:defRPr sz="2000" kern="1200">
        <a:solidFill>
          <a:schemeClr val="tx1"/>
        </a:solidFill>
        <a:latin typeface="+mn-lt"/>
        <a:ea typeface="+mn-ea"/>
        <a:cs typeface="+mn-cs"/>
      </a:defRPr>
    </a:lvl5pPr>
    <a:lvl6pPr marL="2481910" algn="l" defTabSz="992764" rtl="0" eaLnBrk="1" latinLnBrk="0" hangingPunct="1">
      <a:defRPr sz="2000" kern="1200">
        <a:solidFill>
          <a:schemeClr val="tx1"/>
        </a:solidFill>
        <a:latin typeface="+mn-lt"/>
        <a:ea typeface="+mn-ea"/>
        <a:cs typeface="+mn-cs"/>
      </a:defRPr>
    </a:lvl6pPr>
    <a:lvl7pPr marL="2978292" algn="l" defTabSz="992764" rtl="0" eaLnBrk="1" latinLnBrk="0" hangingPunct="1">
      <a:defRPr sz="2000" kern="1200">
        <a:solidFill>
          <a:schemeClr val="tx1"/>
        </a:solidFill>
        <a:latin typeface="+mn-lt"/>
        <a:ea typeface="+mn-ea"/>
        <a:cs typeface="+mn-cs"/>
      </a:defRPr>
    </a:lvl7pPr>
    <a:lvl8pPr marL="3474674" algn="l" defTabSz="992764" rtl="0" eaLnBrk="1" latinLnBrk="0" hangingPunct="1">
      <a:defRPr sz="2000" kern="1200">
        <a:solidFill>
          <a:schemeClr val="tx1"/>
        </a:solidFill>
        <a:latin typeface="+mn-lt"/>
        <a:ea typeface="+mn-ea"/>
        <a:cs typeface="+mn-cs"/>
      </a:defRPr>
    </a:lvl8pPr>
    <a:lvl9pPr marL="3971056" algn="l" defTabSz="99276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5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7" autoAdjust="0"/>
    <p:restoredTop sz="94660"/>
  </p:normalViewPr>
  <p:slideViewPr>
    <p:cSldViewPr>
      <p:cViewPr varScale="1">
        <p:scale>
          <a:sx n="57" d="100"/>
          <a:sy n="57" d="100"/>
        </p:scale>
        <p:origin x="1934" y="74"/>
      </p:cViewPr>
      <p:guideLst>
        <p:guide orient="horz" pos="3168"/>
        <p:guide pos="259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379828" y="2011680"/>
            <a:ext cx="7406640" cy="268224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a:t>Click to edit Master title style</a:t>
            </a:r>
          </a:p>
        </p:txBody>
      </p:sp>
      <p:sp>
        <p:nvSpPr>
          <p:cNvPr id="28" name="Date Placeholder 27"/>
          <p:cNvSpPr>
            <a:spLocks noGrp="1"/>
          </p:cNvSpPr>
          <p:nvPr>
            <p:ph type="dt" sz="half" idx="10"/>
          </p:nvPr>
        </p:nvSpPr>
        <p:spPr/>
        <p:txBody>
          <a:bodyPr/>
          <a:lstStyle/>
          <a:p>
            <a:fld id="{1D8BD707-D9CF-40AE-B4C6-C98DA3205C09}" type="datetimeFigureOut">
              <a:rPr lang="en-US" smtClean="0"/>
              <a:pPr/>
              <a:t>9/21/2022</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B6F15528-21DE-4FAA-801E-634DDDAF4B2B}" type="slidenum">
              <a:rPr lang="en-US" smtClean="0"/>
              <a:pPr/>
              <a:t>‹#›</a:t>
            </a:fld>
            <a:endParaRPr lang="en-US"/>
          </a:p>
        </p:txBody>
      </p:sp>
      <p:sp>
        <p:nvSpPr>
          <p:cNvPr id="9" name="Subtitle 8"/>
          <p:cNvSpPr>
            <a:spLocks noGrp="1"/>
          </p:cNvSpPr>
          <p:nvPr>
            <p:ph type="subTitle" idx="1"/>
          </p:nvPr>
        </p:nvSpPr>
        <p:spPr>
          <a:xfrm>
            <a:off x="1234440" y="4886490"/>
            <a:ext cx="5760720" cy="2570480"/>
          </a:xfrm>
        </p:spPr>
        <p:txBody>
          <a:bodyPr/>
          <a:lstStyle>
            <a:lvl1pPr marL="0" indent="0" algn="ctr">
              <a:buNone/>
              <a:defRPr>
                <a:solidFill>
                  <a:schemeClr val="tx1"/>
                </a:solidFill>
              </a:defRPr>
            </a:lvl1pPr>
            <a:lvl2pPr marL="457169" indent="0" algn="ctr">
              <a:buNone/>
            </a:lvl2pPr>
            <a:lvl3pPr marL="914336" indent="0" algn="ctr">
              <a:buNone/>
            </a:lvl3pPr>
            <a:lvl4pPr marL="1371505" indent="0" algn="ctr">
              <a:buNone/>
            </a:lvl4pPr>
            <a:lvl5pPr marL="1828674" indent="0" algn="ctr">
              <a:buNone/>
            </a:lvl5pPr>
            <a:lvl6pPr marL="2285841" indent="0" algn="ctr">
              <a:buNone/>
            </a:lvl6pPr>
            <a:lvl7pPr marL="2743010" indent="0" algn="ctr">
              <a:buNone/>
            </a:lvl7pPr>
            <a:lvl8pPr marL="3200179" indent="0" algn="ctr">
              <a:buNone/>
            </a:lvl8pPr>
            <a:lvl9pPr marL="3657346" indent="0" algn="ctr">
              <a:buNone/>
            </a:lvl9pPr>
          </a:lstStyle>
          <a:p>
            <a:r>
              <a:rPr kumimoji="0"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9/21/2022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66460" y="402808"/>
            <a:ext cx="1851660" cy="8582237"/>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11480" y="402808"/>
            <a:ext cx="5417820" cy="8582237"/>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9/21/2022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9/21/2022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0180" y="894080"/>
            <a:ext cx="6377940" cy="268224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1440180" y="3678086"/>
            <a:ext cx="6377940" cy="2214244"/>
          </a:xfrm>
        </p:spPr>
        <p:txBody>
          <a:bodyPr anchor="t"/>
          <a:lstStyle>
            <a:lvl1pPr marL="73147"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132320" y="9411129"/>
            <a:ext cx="685800" cy="535517"/>
          </a:xfrm>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11480" y="2346966"/>
            <a:ext cx="3634740" cy="6638079"/>
          </a:xfrm>
        </p:spPr>
        <p:txBody>
          <a:bodyPr/>
          <a:lstStyle>
            <a:lvl1pPr>
              <a:defRPr sz="2599"/>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183380" y="2346966"/>
            <a:ext cx="3634740" cy="6638079"/>
          </a:xfrm>
        </p:spPr>
        <p:txBody>
          <a:bodyPr/>
          <a:lstStyle>
            <a:lvl1pPr>
              <a:defRPr sz="2599"/>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9/21/2022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11480" y="400473"/>
            <a:ext cx="7406640" cy="16764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11481" y="2251500"/>
            <a:ext cx="3636169" cy="1101301"/>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180523" y="2251500"/>
            <a:ext cx="3637598" cy="1101301"/>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11481" y="3464566"/>
            <a:ext cx="3636169" cy="5520479"/>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180523" y="3464566"/>
            <a:ext cx="3637598" cy="5520479"/>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9/21/2022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9/21/2022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1482" y="400473"/>
            <a:ext cx="2707481" cy="170434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a:t>Click to edit Master title style</a:t>
            </a:r>
          </a:p>
        </p:txBody>
      </p:sp>
      <p:sp>
        <p:nvSpPr>
          <p:cNvPr id="3" name="Text Placeholder 2"/>
          <p:cNvSpPr>
            <a:spLocks noGrp="1"/>
          </p:cNvSpPr>
          <p:nvPr>
            <p:ph type="body" idx="2"/>
          </p:nvPr>
        </p:nvSpPr>
        <p:spPr>
          <a:xfrm>
            <a:off x="411482" y="2235206"/>
            <a:ext cx="2707481" cy="6749839"/>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217546" y="400474"/>
            <a:ext cx="4600576" cy="8584566"/>
          </a:xfrm>
        </p:spPr>
        <p:txBody>
          <a:bodyPr/>
          <a:lstStyle>
            <a:lvl1pPr>
              <a:defRPr sz="2599"/>
            </a:lvl1pPr>
            <a:lvl2pPr>
              <a:defRPr sz="2400"/>
            </a:lvl2pPr>
            <a:lvl3pPr>
              <a:defRPr sz="22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9/21/2022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45920" y="894080"/>
            <a:ext cx="4937760" cy="766022"/>
          </a:xfrm>
        </p:spPr>
        <p:txBody>
          <a:bodyPr lIns="45720" rIns="45720" bIns="0" anchor="b">
            <a:sp3d prstMaterial="softEdge"/>
          </a:bodyPr>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1645920" y="2686897"/>
            <a:ext cx="4937760" cy="581152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marL="0" indent="0" algn="l" rtl="0" eaLnBrk="1" latinLnBrk="0" hangingPunct="1">
              <a:buNone/>
              <a:defRPr sz="3200"/>
            </a:lvl1pPr>
          </a:lstStyle>
          <a:p>
            <a:pPr marL="0" algn="l" rtl="0" eaLnBrk="1" latinLnBrk="0" hangingPunct="1"/>
            <a:r>
              <a:rPr kumimoji="0" lang="en-US">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645920" y="1711287"/>
            <a:ext cx="4937760" cy="777850"/>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11480" y="402802"/>
            <a:ext cx="7406640" cy="16764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a:t>Click to edit Master title style</a:t>
            </a:r>
          </a:p>
        </p:txBody>
      </p:sp>
      <p:sp>
        <p:nvSpPr>
          <p:cNvPr id="13" name="Text Placeholder 12"/>
          <p:cNvSpPr>
            <a:spLocks noGrp="1"/>
          </p:cNvSpPr>
          <p:nvPr>
            <p:ph type="body" idx="1"/>
          </p:nvPr>
        </p:nvSpPr>
        <p:spPr>
          <a:xfrm>
            <a:off x="411480" y="2346960"/>
            <a:ext cx="7406640" cy="6906768"/>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411480" y="9411129"/>
            <a:ext cx="1920240" cy="535517"/>
          </a:xfrm>
          <a:prstGeom prst="rect">
            <a:avLst/>
          </a:prstGeom>
        </p:spPr>
        <p:txBody>
          <a:bodyPr vert="horz" anchor="b"/>
          <a:lstStyle>
            <a:lvl1pPr algn="l" eaLnBrk="1" latinLnBrk="0" hangingPunct="1">
              <a:defRPr kumimoji="0" sz="1200">
                <a:solidFill>
                  <a:schemeClr val="tx1">
                    <a:shade val="50000"/>
                  </a:schemeClr>
                </a:solidFill>
              </a:defRPr>
            </a:lvl1pPr>
          </a:lstStyle>
          <a:p>
            <a:fld id="{1D8BD707-D9CF-40AE-B4C6-C98DA3205C09}" type="datetimeFigureOut">
              <a:rPr lang="en-US" smtClean="0"/>
              <a:pPr/>
              <a:t>9/21/2022</a:t>
            </a:fld>
            <a:endParaRPr lang="en-US"/>
          </a:p>
        </p:txBody>
      </p:sp>
      <p:sp>
        <p:nvSpPr>
          <p:cNvPr id="3" name="Footer Placeholder 2"/>
          <p:cNvSpPr>
            <a:spLocks noGrp="1"/>
          </p:cNvSpPr>
          <p:nvPr>
            <p:ph type="ftr" sz="quarter" idx="3"/>
          </p:nvPr>
        </p:nvSpPr>
        <p:spPr>
          <a:xfrm>
            <a:off x="2811780" y="9411129"/>
            <a:ext cx="2606040" cy="535517"/>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132320" y="9411129"/>
            <a:ext cx="685800" cy="535517"/>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02" indent="-411452" algn="l" rtl="0" eaLnBrk="1" latinLnBrk="0" hangingPunct="1">
        <a:spcBef>
          <a:spcPct val="20000"/>
        </a:spcBef>
        <a:buClr>
          <a:schemeClr val="tx1">
            <a:shade val="95000"/>
          </a:schemeClr>
        </a:buClr>
        <a:buSzPct val="65000"/>
        <a:buFont typeface="Wingdings 2"/>
        <a:buChar char=""/>
        <a:defRPr kumimoji="0" sz="2799" kern="1200">
          <a:solidFill>
            <a:schemeClr val="tx1"/>
          </a:solidFill>
          <a:latin typeface="+mn-lt"/>
          <a:ea typeface="+mn-ea"/>
          <a:cs typeface="+mn-cs"/>
        </a:defRPr>
      </a:lvl1pPr>
      <a:lvl2pPr marL="868619" indent="-28344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778" indent="-228584"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218" indent="-182867"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229" indent="-182867"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670" indent="-182867"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824" indent="-182867"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6978" indent="-182867"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132" indent="-182867"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169" algn="l" rtl="0" eaLnBrk="1" latinLnBrk="0" hangingPunct="1">
        <a:defRPr kumimoji="0" kern="1200">
          <a:solidFill>
            <a:schemeClr val="tx1"/>
          </a:solidFill>
          <a:latin typeface="+mn-lt"/>
          <a:ea typeface="+mn-ea"/>
          <a:cs typeface="+mn-cs"/>
        </a:defRPr>
      </a:lvl2pPr>
      <a:lvl3pPr marL="914336" algn="l" rtl="0" eaLnBrk="1" latinLnBrk="0" hangingPunct="1">
        <a:defRPr kumimoji="0" kern="1200">
          <a:solidFill>
            <a:schemeClr val="tx1"/>
          </a:solidFill>
          <a:latin typeface="+mn-lt"/>
          <a:ea typeface="+mn-ea"/>
          <a:cs typeface="+mn-cs"/>
        </a:defRPr>
      </a:lvl3pPr>
      <a:lvl4pPr marL="1371505" algn="l" rtl="0" eaLnBrk="1" latinLnBrk="0" hangingPunct="1">
        <a:defRPr kumimoji="0" kern="1200">
          <a:solidFill>
            <a:schemeClr val="tx1"/>
          </a:solidFill>
          <a:latin typeface="+mn-lt"/>
          <a:ea typeface="+mn-ea"/>
          <a:cs typeface="+mn-cs"/>
        </a:defRPr>
      </a:lvl4pPr>
      <a:lvl5pPr marL="1828674" algn="l" rtl="0" eaLnBrk="1" latinLnBrk="0" hangingPunct="1">
        <a:defRPr kumimoji="0" kern="1200">
          <a:solidFill>
            <a:schemeClr val="tx1"/>
          </a:solidFill>
          <a:latin typeface="+mn-lt"/>
          <a:ea typeface="+mn-ea"/>
          <a:cs typeface="+mn-cs"/>
        </a:defRPr>
      </a:lvl5pPr>
      <a:lvl6pPr marL="2285841" algn="l" rtl="0" eaLnBrk="1" latinLnBrk="0" hangingPunct="1">
        <a:defRPr kumimoji="0" kern="1200">
          <a:solidFill>
            <a:schemeClr val="tx1"/>
          </a:solidFill>
          <a:latin typeface="+mn-lt"/>
          <a:ea typeface="+mn-ea"/>
          <a:cs typeface="+mn-cs"/>
        </a:defRPr>
      </a:lvl6pPr>
      <a:lvl7pPr marL="2743010" algn="l" rtl="0" eaLnBrk="1" latinLnBrk="0" hangingPunct="1">
        <a:defRPr kumimoji="0" kern="1200">
          <a:solidFill>
            <a:schemeClr val="tx1"/>
          </a:solidFill>
          <a:latin typeface="+mn-lt"/>
          <a:ea typeface="+mn-ea"/>
          <a:cs typeface="+mn-cs"/>
        </a:defRPr>
      </a:lvl7pPr>
      <a:lvl8pPr marL="3200179" algn="l" rtl="0" eaLnBrk="1" latinLnBrk="0" hangingPunct="1">
        <a:defRPr kumimoji="0" kern="1200">
          <a:solidFill>
            <a:schemeClr val="tx1"/>
          </a:solidFill>
          <a:latin typeface="+mn-lt"/>
          <a:ea typeface="+mn-ea"/>
          <a:cs typeface="+mn-cs"/>
        </a:defRPr>
      </a:lvl8pPr>
      <a:lvl9pPr marL="3657346"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BBB9FFC1-E38A-B519-19B2-A5ED3DF455B0}"/>
              </a:ext>
            </a:extLst>
          </p:cNvPr>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pic>
        <p:nvPicPr>
          <p:cNvPr id="1032"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t="2787" b="2787"/>
          <a:stretch/>
        </p:blipFill>
        <p:spPr bwMode="auto">
          <a:xfrm>
            <a:off x="0" y="0"/>
            <a:ext cx="8228081" cy="5181642"/>
          </a:xfrm>
          <a:prstGeom prst="rect">
            <a:avLst/>
          </a:prstGeom>
          <a:ln w="9525">
            <a:noFill/>
            <a:miter lim="800000"/>
            <a:headEnd/>
            <a:tailEnd/>
          </a:ln>
          <a:effectLst/>
          <a:extLst>
            <a:ext uri="{909E8E84-426E-40DD-AFC4-6F175D3DCCD1}">
              <a14:hiddenFill xmlns:a14="http://schemas.microsoft.com/office/drawing/2010/main">
                <a:solidFill>
                  <a:schemeClr val="accent1"/>
                </a:solidFill>
              </a14:hiddenFill>
            </a:ext>
          </a:extLst>
        </p:spPr>
      </p:pic>
      <p:sp>
        <p:nvSpPr>
          <p:cNvPr id="21" name="Rectangle 20"/>
          <p:cNvSpPr/>
          <p:nvPr/>
        </p:nvSpPr>
        <p:spPr>
          <a:xfrm>
            <a:off x="457201" y="9075886"/>
            <a:ext cx="7315198" cy="985839"/>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0" y="6138569"/>
            <a:ext cx="8226879" cy="2865818"/>
          </a:xfrm>
        </p:spPr>
        <p:txBody>
          <a:bodyPr anchor="ctr">
            <a:noAutofit/>
          </a:bodyPr>
          <a:lstStyle/>
          <a:p>
            <a:r>
              <a:rPr lang="en-US" sz="1400" b="1" dirty="0">
                <a:solidFill>
                  <a:srgbClr val="FF0000"/>
                </a:solidFill>
                <a:latin typeface="Century Gothic" panose="020B0502020202020204" pitchFamily="34" charset="0"/>
              </a:rPr>
              <a:t>APPRAISED FOR $430,000…THIS IS A SWEET DEAL!</a:t>
            </a:r>
          </a:p>
          <a:p>
            <a:r>
              <a:rPr lang="en-US" sz="1400" dirty="0">
                <a:solidFill>
                  <a:schemeClr val="tx2">
                    <a:lumMod val="75000"/>
                  </a:schemeClr>
                </a:solidFill>
                <a:latin typeface="Century Gothic" panose="020B0502020202020204" pitchFamily="34" charset="0"/>
              </a:rPr>
              <a:t>Opportunity to own a 3 Story Home. First floor is open with formal living, den and Gourmet kitchen with double ovens, stagger white cabinets, pantry and island. Second floor has over sized master bedroom with separate tub/shower and 3 nice sized additional bedrooms. Third floor has a spacious rec room/living room with full bedroom and full bath perfect for mother in law suite, visiting family. Sellers selected top of the line upgrades inside the house but also upgraded the front elevation and this over 3000 square foot home stands tall on a premium lot backing up to a pond. All 3 floors have separate thermostats/ac units and are serviced every 6 months. New owner will take advantage of a well maintained home! This home is a must see and must own!</a:t>
            </a:r>
          </a:p>
          <a:p>
            <a:endParaRPr lang="en-US" sz="1200" i="1" dirty="0">
              <a:solidFill>
                <a:srgbClr val="FF0000"/>
              </a:solidFill>
              <a:latin typeface="Century Gothic" panose="020B0502020202020204" pitchFamily="34" charset="0"/>
            </a:endParaRPr>
          </a:p>
          <a:p>
            <a:r>
              <a:rPr lang="en-US" sz="1200" i="1" dirty="0">
                <a:solidFill>
                  <a:srgbClr val="FF0000"/>
                </a:solidFill>
                <a:latin typeface="Century Gothic" panose="020B0502020202020204" pitchFamily="34" charset="0"/>
              </a:rPr>
              <a:t>Come take a virtual tour: https://charlestonvirtualhomes.com/2220293</a:t>
            </a:r>
          </a:p>
        </p:txBody>
      </p:sp>
      <p:sp>
        <p:nvSpPr>
          <p:cNvPr id="23" name="Rectangle 22"/>
          <p:cNvSpPr/>
          <p:nvPr/>
        </p:nvSpPr>
        <p:spPr>
          <a:xfrm>
            <a:off x="-2019300" y="-856267"/>
            <a:ext cx="6057823" cy="1569660"/>
          </a:xfrm>
          <a:prstGeom prst="rect">
            <a:avLst/>
          </a:prstGeom>
          <a:noFill/>
        </p:spPr>
        <p:txBody>
          <a:bodyPr wrap="square">
            <a:spAutoFit/>
          </a:bodyPr>
          <a:lstStyle/>
          <a:p>
            <a:r>
              <a:rPr lang="en-US" sz="4800" b="1" dirty="0">
                <a:ln w="3175">
                  <a:solidFill>
                    <a:schemeClr val="tx1"/>
                  </a:solidFill>
                </a:ln>
                <a:solidFill>
                  <a:srgbClr val="FFFF00"/>
                </a:solidFill>
                <a:effectLst>
                  <a:outerShdw blurRad="38100" dist="38100" dir="2700000" algn="tl">
                    <a:srgbClr val="000000">
                      <a:alpha val="43137"/>
                    </a:srgbClr>
                  </a:outerShdw>
                </a:effectLst>
                <a:latin typeface="Freestyle Script" panose="030804020302050B0404" pitchFamily="66" charset="0"/>
              </a:rPr>
              <a:t>Otranto Beauty</a:t>
            </a:r>
          </a:p>
          <a:p>
            <a:r>
              <a:rPr lang="en-US" sz="4800" b="1" dirty="0">
                <a:ln w="3175">
                  <a:solidFill>
                    <a:schemeClr val="tx1"/>
                  </a:solidFill>
                </a:ln>
                <a:solidFill>
                  <a:srgbClr val="FFFF00"/>
                </a:solidFill>
                <a:effectLst>
                  <a:outerShdw blurRad="38100" dist="38100" dir="2700000" algn="tl">
                    <a:srgbClr val="000000">
                      <a:alpha val="43137"/>
                    </a:srgbClr>
                  </a:outerShdw>
                </a:effectLst>
                <a:latin typeface="Freestyle Script" panose="030804020302050B0404" pitchFamily="66" charset="0"/>
              </a:rPr>
              <a:t>$318,000</a:t>
            </a:r>
          </a:p>
        </p:txBody>
      </p:sp>
      <p:sp>
        <p:nvSpPr>
          <p:cNvPr id="2" name="Title 1"/>
          <p:cNvSpPr>
            <a:spLocks noGrp="1"/>
          </p:cNvSpPr>
          <p:nvPr>
            <p:ph type="ctrTitle"/>
          </p:nvPr>
        </p:nvSpPr>
        <p:spPr>
          <a:xfrm>
            <a:off x="0" y="3962400"/>
            <a:ext cx="8228398" cy="1066800"/>
          </a:xfrm>
        </p:spPr>
        <p:txBody>
          <a:bodyPr anchor="ctr">
            <a:noAutofit/>
            <a:scene3d>
              <a:camera prst="orthographicFront"/>
              <a:lightRig rig="soft" dir="t">
                <a:rot lat="0" lon="0" rev="17220000"/>
              </a:lightRig>
            </a:scene3d>
            <a:sp3d prstMaterial="softEdge"/>
          </a:bodyPr>
          <a:lstStyle/>
          <a:p>
            <a:pPr algn="r"/>
            <a:r>
              <a:rPr lang="en-US" sz="2799" cap="none" dirty="0">
                <a:ln w="3175" cmpd="sng">
                  <a:noFill/>
                  <a:prstDash val="solid"/>
                </a:ln>
                <a:solidFill>
                  <a:schemeClr val="bg1"/>
                </a:solidFill>
                <a:effectLst>
                  <a:outerShdw blurRad="38100" dist="38100" dir="2700000" algn="tl">
                    <a:srgbClr val="000000">
                      <a:alpha val="43137"/>
                    </a:srgbClr>
                  </a:outerShdw>
                </a:effectLst>
                <a:latin typeface="Century Gothic" panose="020B0502020202020204" pitchFamily="34" charset="0"/>
              </a:rPr>
              <a:t>467 Gianna Lane</a:t>
            </a:r>
            <a:br>
              <a:rPr lang="en-US" sz="2799" cap="none" dirty="0">
                <a:ln w="3175" cmpd="sng">
                  <a:noFill/>
                  <a:prstDash val="solid"/>
                </a:ln>
                <a:solidFill>
                  <a:schemeClr val="bg1"/>
                </a:solidFill>
                <a:effectLst>
                  <a:outerShdw blurRad="38100" dist="38100" dir="2700000" algn="tl">
                    <a:srgbClr val="000000">
                      <a:alpha val="43137"/>
                    </a:srgbClr>
                  </a:outerShdw>
                </a:effectLst>
                <a:latin typeface="Century Gothic" panose="020B0502020202020204" pitchFamily="34" charset="0"/>
              </a:rPr>
            </a:br>
            <a:r>
              <a:rPr lang="en-US" sz="1800" cap="none" dirty="0">
                <a:ln w="3175" cmpd="sng">
                  <a:noFill/>
                  <a:prstDash val="solid"/>
                </a:ln>
                <a:solidFill>
                  <a:schemeClr val="bg1"/>
                </a:solidFill>
                <a:effectLst>
                  <a:outerShdw blurRad="38100" dist="38100" dir="2700000" algn="tl">
                    <a:srgbClr val="000000">
                      <a:alpha val="43137"/>
                    </a:srgbClr>
                  </a:outerShdw>
                </a:effectLst>
                <a:latin typeface="Century Gothic" panose="020B0502020202020204" pitchFamily="34" charset="0"/>
              </a:rPr>
              <a:t>Sophia Landing | Goose Creek, SC 29445</a:t>
            </a:r>
            <a:br>
              <a:rPr lang="en-US" sz="1800" cap="none" dirty="0">
                <a:ln w="3175" cmpd="sng">
                  <a:noFill/>
                  <a:prstDash val="solid"/>
                </a:ln>
                <a:solidFill>
                  <a:schemeClr val="bg1"/>
                </a:solidFill>
                <a:effectLst>
                  <a:outerShdw blurRad="38100" dist="38100" dir="2700000" algn="tl">
                    <a:srgbClr val="000000">
                      <a:alpha val="43137"/>
                    </a:srgbClr>
                  </a:outerShdw>
                </a:effectLst>
                <a:latin typeface="Century Gothic" panose="020B0502020202020204" pitchFamily="34" charset="0"/>
              </a:rPr>
            </a:br>
            <a:r>
              <a:rPr lang="en-US" sz="1800" cap="none" dirty="0">
                <a:ln w="3175" cmpd="sng">
                  <a:noFill/>
                  <a:prstDash val="solid"/>
                </a:ln>
                <a:solidFill>
                  <a:schemeClr val="bg1"/>
                </a:solidFill>
                <a:effectLst>
                  <a:outerShdw blurRad="38100" dist="38100" dir="2700000" algn="tl">
                    <a:srgbClr val="000000">
                      <a:alpha val="43137"/>
                    </a:srgbClr>
                  </a:outerShdw>
                </a:effectLst>
                <a:latin typeface="Century Gothic" panose="020B0502020202020204" pitchFamily="34" charset="0"/>
              </a:rPr>
              <a:t>MLS# 22023984 |</a:t>
            </a:r>
            <a:r>
              <a:rPr lang="en-US" sz="1800" cap="none" dirty="0">
                <a:ln w="3175" cmpd="sng">
                  <a:solidFill>
                    <a:srgbClr val="C00000"/>
                  </a:solidFill>
                  <a:prstDash val="solid"/>
                </a:ln>
                <a:solidFill>
                  <a:srgbClr val="FFFF00"/>
                </a:solidFill>
                <a:effectLst>
                  <a:outerShdw blurRad="38100" dist="38100" dir="2700000" algn="tl">
                    <a:srgbClr val="000000">
                      <a:alpha val="43137"/>
                    </a:srgbClr>
                  </a:outerShdw>
                </a:effectLst>
                <a:latin typeface="Century Gothic" panose="020B0502020202020204" pitchFamily="34" charset="0"/>
              </a:rPr>
              <a:t> $415,000</a:t>
            </a:r>
            <a:endParaRPr lang="en-US" sz="1200" i="1" cap="none" dirty="0">
              <a:ln w="3175" cmpd="sng">
                <a:solidFill>
                  <a:srgbClr val="C00000"/>
                </a:solidFill>
                <a:prstDash val="solid"/>
              </a:ln>
              <a:solidFill>
                <a:srgbClr val="FFFF00"/>
              </a:solidFill>
              <a:effectLst>
                <a:outerShdw blurRad="38100" dist="38100" dir="2700000" algn="tl">
                  <a:srgbClr val="000000">
                    <a:alpha val="43137"/>
                  </a:srgbClr>
                </a:outerShdw>
              </a:effectLst>
              <a:highlight>
                <a:srgbClr val="FFFF00"/>
              </a:highlight>
              <a:latin typeface="Century Gothic" panose="020B0502020202020204" pitchFamily="34" charset="0"/>
            </a:endParaRPr>
          </a:p>
        </p:txBody>
      </p:sp>
      <p:sp>
        <p:nvSpPr>
          <p:cNvPr id="5" name="Diagonal Stripe 4"/>
          <p:cNvSpPr/>
          <p:nvPr/>
        </p:nvSpPr>
        <p:spPr>
          <a:xfrm>
            <a:off x="-1520" y="909"/>
            <a:ext cx="1827110" cy="1828800"/>
          </a:xfrm>
          <a:prstGeom prst="diagStripe">
            <a:avLst/>
          </a:prstGeom>
          <a:solidFill>
            <a:srgbClr val="FFFF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solidFill>
                <a:schemeClr val="bg1"/>
              </a:solidFill>
            </a:endParaRPr>
          </a:p>
        </p:txBody>
      </p:sp>
      <p:sp>
        <p:nvSpPr>
          <p:cNvPr id="6" name="TextBox 5"/>
          <p:cNvSpPr txBox="1"/>
          <p:nvPr/>
        </p:nvSpPr>
        <p:spPr>
          <a:xfrm rot="18843472">
            <a:off x="-101913" y="335875"/>
            <a:ext cx="1582486" cy="707886"/>
          </a:xfrm>
          <a:prstGeom prst="rect">
            <a:avLst/>
          </a:prstGeom>
          <a:noFill/>
        </p:spPr>
        <p:txBody>
          <a:bodyPr wrap="none" rtlCol="0">
            <a:spAutoFit/>
          </a:bodyPr>
          <a:lstStyle/>
          <a:p>
            <a:pPr algn="ctr"/>
            <a:r>
              <a:rPr lang="en-US" b="1" i="1" dirty="0">
                <a:solidFill>
                  <a:srgbClr val="FF0000"/>
                </a:solidFill>
                <a:effectLst>
                  <a:outerShdw blurRad="38100" dist="38100" dir="2700000" algn="tl">
                    <a:srgbClr val="000000">
                      <a:alpha val="43137"/>
                    </a:srgbClr>
                  </a:outerShdw>
                </a:effectLst>
                <a:latin typeface="Trebuchet MS" panose="020B0603020202020204" pitchFamily="34" charset="0"/>
              </a:rPr>
              <a:t>Back On</a:t>
            </a:r>
          </a:p>
          <a:p>
            <a:pPr algn="ctr"/>
            <a:r>
              <a:rPr lang="en-US" b="1" i="1" dirty="0">
                <a:solidFill>
                  <a:srgbClr val="FF0000"/>
                </a:solidFill>
                <a:effectLst>
                  <a:outerShdw blurRad="38100" dist="38100" dir="2700000" algn="tl">
                    <a:srgbClr val="000000">
                      <a:alpha val="43137"/>
                    </a:srgbClr>
                  </a:outerShdw>
                </a:effectLst>
                <a:latin typeface="Trebuchet MS" panose="020B0603020202020204" pitchFamily="34" charset="0"/>
              </a:rPr>
              <a:t>The Market</a:t>
            </a:r>
          </a:p>
        </p:txBody>
      </p:sp>
      <p:pic>
        <p:nvPicPr>
          <p:cNvPr id="24" name="Picture 23"/>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057400" y="4776082"/>
            <a:ext cx="1828800" cy="1219529"/>
          </a:xfrm>
          <a:prstGeom prst="rect">
            <a:avLst/>
          </a:prstGeom>
          <a:ln>
            <a:noFill/>
          </a:ln>
        </p:spPr>
      </p:pic>
      <p:pic>
        <p:nvPicPr>
          <p:cNvPr id="27" name="Picture 26"/>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6584405" y="5029500"/>
            <a:ext cx="1644468" cy="1096879"/>
          </a:xfrm>
          <a:prstGeom prst="rect">
            <a:avLst/>
          </a:prstGeom>
          <a:ln>
            <a:solidFill>
              <a:schemeClr val="bg1"/>
            </a:solidFill>
          </a:ln>
        </p:spPr>
      </p:pic>
      <p:pic>
        <p:nvPicPr>
          <p:cNvPr id="19" name="Picture 18"/>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4938409" y="5029425"/>
            <a:ext cx="1644621" cy="1096829"/>
          </a:xfrm>
          <a:prstGeom prst="rect">
            <a:avLst/>
          </a:prstGeom>
          <a:ln>
            <a:solidFill>
              <a:schemeClr val="bg1"/>
            </a:solidFill>
          </a:ln>
        </p:spPr>
      </p:pic>
      <p:sp>
        <p:nvSpPr>
          <p:cNvPr id="16" name="Rectangle 15">
            <a:extLst>
              <a:ext uri="{FF2B5EF4-FFF2-40B4-BE49-F238E27FC236}">
                <a16:creationId xmlns:a16="http://schemas.microsoft.com/office/drawing/2014/main" id="{35702A6A-03A4-4667-9B6F-9FB8A7C247C8}"/>
              </a:ext>
            </a:extLst>
          </p:cNvPr>
          <p:cNvSpPr/>
          <p:nvPr/>
        </p:nvSpPr>
        <p:spPr>
          <a:xfrm>
            <a:off x="457201" y="9075886"/>
            <a:ext cx="7315198" cy="985839"/>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1D40B4E4-A06D-4D27-3B61-D401A9D5B135}"/>
              </a:ext>
            </a:extLst>
          </p:cNvPr>
          <p:cNvGrpSpPr/>
          <p:nvPr/>
        </p:nvGrpSpPr>
        <p:grpSpPr>
          <a:xfrm>
            <a:off x="0" y="8961521"/>
            <a:ext cx="8229600" cy="1096879"/>
            <a:chOff x="0" y="8961521"/>
            <a:chExt cx="8229600" cy="1096879"/>
          </a:xfrm>
        </p:grpSpPr>
        <p:sp>
          <p:nvSpPr>
            <p:cNvPr id="25" name="Rectangle 24">
              <a:extLst>
                <a:ext uri="{FF2B5EF4-FFF2-40B4-BE49-F238E27FC236}">
                  <a16:creationId xmlns:a16="http://schemas.microsoft.com/office/drawing/2014/main" id="{E661ACE6-6C4C-4499-9CED-E3DE4F3AD8BB}"/>
                </a:ext>
              </a:extLst>
            </p:cNvPr>
            <p:cNvSpPr/>
            <p:nvPr/>
          </p:nvSpPr>
          <p:spPr>
            <a:xfrm>
              <a:off x="457201" y="9186795"/>
              <a:ext cx="7315199" cy="646331"/>
            </a:xfrm>
            <a:prstGeom prst="rect">
              <a:avLst/>
            </a:prstGeom>
          </p:spPr>
          <p:txBody>
            <a:bodyPr wrap="square">
              <a:spAutoFit/>
            </a:bodyPr>
            <a:lstStyle/>
            <a:p>
              <a:pPr algn="ctr"/>
              <a:r>
                <a:rPr lang="en-US" sz="1400" dirty="0">
                  <a:solidFill>
                    <a:srgbClr val="00325C"/>
                  </a:solidFill>
                  <a:latin typeface="Century Gothic" panose="020B0502020202020204" pitchFamily="34" charset="0"/>
                </a:rPr>
                <a:t>Connie White, Broker</a:t>
              </a:r>
            </a:p>
            <a:p>
              <a:pPr algn="ctr"/>
              <a:r>
                <a:rPr lang="en-US" sz="1100" dirty="0">
                  <a:solidFill>
                    <a:srgbClr val="00325C"/>
                  </a:solidFill>
                  <a:latin typeface="Century Gothic" panose="020B0502020202020204" pitchFamily="34" charset="0"/>
                </a:rPr>
                <a:t>843-532-3356</a:t>
              </a:r>
            </a:p>
            <a:p>
              <a:pPr algn="ctr"/>
              <a:r>
                <a:rPr lang="en-US" sz="1100" dirty="0">
                  <a:solidFill>
                    <a:srgbClr val="00325C"/>
                  </a:solidFill>
                  <a:latin typeface="Century Gothic" panose="020B0502020202020204" pitchFamily="34" charset="0"/>
                </a:rPr>
                <a:t>connie@conniewhiteteam.com · conniewhiteteam.com </a:t>
              </a:r>
              <a:endParaRPr lang="en-US" sz="1000" dirty="0">
                <a:solidFill>
                  <a:srgbClr val="00325C"/>
                </a:solidFill>
                <a:latin typeface="Century Gothic" panose="020B0502020202020204" pitchFamily="34" charset="0"/>
              </a:endParaRPr>
            </a:p>
          </p:txBody>
        </p:sp>
        <p:pic>
          <p:nvPicPr>
            <p:cNvPr id="28" name="Picture 27">
              <a:extLst>
                <a:ext uri="{FF2B5EF4-FFF2-40B4-BE49-F238E27FC236}">
                  <a16:creationId xmlns:a16="http://schemas.microsoft.com/office/drawing/2014/main" id="{867F4767-2401-4E25-9CB0-E3E47AA1FE21}"/>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0" y="8964198"/>
              <a:ext cx="1091524" cy="1091524"/>
            </a:xfrm>
            <a:prstGeom prst="rect">
              <a:avLst/>
            </a:prstGeom>
            <a:ln w="12700">
              <a:noFill/>
            </a:ln>
            <a:effectLst/>
          </p:spPr>
        </p:pic>
        <p:pic>
          <p:nvPicPr>
            <p:cNvPr id="29" name="Picture 28">
              <a:extLst>
                <a:ext uri="{FF2B5EF4-FFF2-40B4-BE49-F238E27FC236}">
                  <a16:creationId xmlns:a16="http://schemas.microsoft.com/office/drawing/2014/main" id="{8492DED7-BD0A-4511-9144-B35AC2B46ACC}"/>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7132721" y="8961521"/>
              <a:ext cx="1096879" cy="1096879"/>
            </a:xfrm>
            <a:prstGeom prst="rect">
              <a:avLst/>
            </a:prstGeom>
          </p:spPr>
        </p:pic>
      </p:grpSp>
      <p:pic>
        <p:nvPicPr>
          <p:cNvPr id="17" name="Picture 16">
            <a:extLst>
              <a:ext uri="{FF2B5EF4-FFF2-40B4-BE49-F238E27FC236}">
                <a16:creationId xmlns:a16="http://schemas.microsoft.com/office/drawing/2014/main" id="{2D301E54-43C0-46EF-84F9-4F5E3F007C25}"/>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1646643" y="5029475"/>
            <a:ext cx="1644473" cy="1096729"/>
          </a:xfrm>
          <a:prstGeom prst="rect">
            <a:avLst/>
          </a:prstGeom>
          <a:ln>
            <a:solidFill>
              <a:schemeClr val="bg1"/>
            </a:solidFill>
          </a:ln>
        </p:spPr>
      </p:pic>
      <p:pic>
        <p:nvPicPr>
          <p:cNvPr id="18" name="Picture 17">
            <a:extLst>
              <a:ext uri="{FF2B5EF4-FFF2-40B4-BE49-F238E27FC236}">
                <a16:creationId xmlns:a16="http://schemas.microsoft.com/office/drawing/2014/main" id="{911EC947-AD1B-471A-A60E-F7BC74658888}"/>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3292626" y="5029506"/>
            <a:ext cx="1644346" cy="1096667"/>
          </a:xfrm>
          <a:prstGeom prst="rect">
            <a:avLst/>
          </a:prstGeom>
          <a:ln>
            <a:solidFill>
              <a:schemeClr val="bg1"/>
            </a:solidFill>
          </a:ln>
        </p:spPr>
      </p:pic>
      <p:pic>
        <p:nvPicPr>
          <p:cNvPr id="20" name="Picture 19">
            <a:extLst>
              <a:ext uri="{FF2B5EF4-FFF2-40B4-BE49-F238E27FC236}">
                <a16:creationId xmlns:a16="http://schemas.microsoft.com/office/drawing/2014/main" id="{4B9BA792-F89C-4E80-8DD5-E85BFBBAC727}"/>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376" y="5029397"/>
            <a:ext cx="1645168" cy="1097183"/>
          </a:xfrm>
          <a:prstGeom prst="rect">
            <a:avLst/>
          </a:prstGeom>
          <a:ln>
            <a:solidFill>
              <a:schemeClr val="bg1"/>
            </a:solidFill>
          </a:ln>
        </p:spPr>
      </p:pic>
      <p:sp>
        <p:nvSpPr>
          <p:cNvPr id="30" name="Rectangle 29">
            <a:extLst>
              <a:ext uri="{FF2B5EF4-FFF2-40B4-BE49-F238E27FC236}">
                <a16:creationId xmlns:a16="http://schemas.microsoft.com/office/drawing/2014/main" id="{45B94959-4B3B-4304-B494-BB518BAA6BE5}"/>
              </a:ext>
            </a:extLst>
          </p:cNvPr>
          <p:cNvSpPr/>
          <p:nvPr/>
        </p:nvSpPr>
        <p:spPr>
          <a:xfrm>
            <a:off x="7924800" y="28850"/>
            <a:ext cx="8229601" cy="646331"/>
          </a:xfrm>
          <a:prstGeom prst="rect">
            <a:avLst/>
          </a:prstGeom>
          <a:noFill/>
        </p:spPr>
        <p:txBody>
          <a:bodyPr wrap="square">
            <a:spAutoFit/>
          </a:bodyPr>
          <a:lstStyle/>
          <a:p>
            <a:pPr algn="ctr"/>
            <a:r>
              <a:rPr lang="en-US" sz="3600" b="1" dirty="0">
                <a:ln w="3175">
                  <a:solidFill>
                    <a:schemeClr val="bg1"/>
                  </a:solidFill>
                </a:ln>
                <a:solidFill>
                  <a:srgbClr val="FF0000"/>
                </a:solidFill>
                <a:effectLst>
                  <a:outerShdw blurRad="38100" dist="38100" dir="2700000" algn="tl">
                    <a:srgbClr val="000000">
                      <a:alpha val="43137"/>
                    </a:srgbClr>
                  </a:outerShdw>
                </a:effectLst>
                <a:latin typeface="Century Gothic" panose="020B0502020202020204" pitchFamily="34" charset="0"/>
              </a:rPr>
              <a:t>Open House Sunday 12:30-3:30</a:t>
            </a:r>
          </a:p>
        </p:txBody>
      </p:sp>
    </p:spTree>
    <p:extLst>
      <p:ext uri="{BB962C8B-B14F-4D97-AF65-F5344CB8AC3E}">
        <p14:creationId xmlns:p14="http://schemas.microsoft.com/office/powerpoint/2010/main" val="412795034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637</TotalTime>
  <Words>218</Words>
  <Application>Microsoft Office PowerPoint</Application>
  <PresentationFormat>Custom</PresentationFormat>
  <Paragraphs>13</Paragraphs>
  <Slides>1</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vt:i4>
      </vt:variant>
    </vt:vector>
  </HeadingPairs>
  <TitlesOfParts>
    <vt:vector size="10" baseType="lpstr">
      <vt:lpstr>Book Antiqua</vt:lpstr>
      <vt:lpstr>Century Gothic</vt:lpstr>
      <vt:lpstr>Freestyle Script</vt:lpstr>
      <vt:lpstr>Lucida Sans</vt:lpstr>
      <vt:lpstr>Trebuchet MS</vt:lpstr>
      <vt:lpstr>Wingdings</vt:lpstr>
      <vt:lpstr>Wingdings 2</vt:lpstr>
      <vt:lpstr>Wingdings 3</vt:lpstr>
      <vt:lpstr>Apex</vt:lpstr>
      <vt:lpstr>467 Gianna Lane Sophia Landing | Goose Creek, SC 29445 MLS# 22023984 | $415,000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115</cp:revision>
  <dcterms:created xsi:type="dcterms:W3CDTF">2006-08-16T00:00:00Z</dcterms:created>
  <dcterms:modified xsi:type="dcterms:W3CDTF">2022-09-22T01:26:27Z</dcterms:modified>
</cp:coreProperties>
</file>