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2" d="100"/>
          <a:sy n="52" d="100"/>
        </p:scale>
        <p:origin x="1926" y="66"/>
      </p:cViewPr>
      <p:guideLst>
        <p:guide orient="horz" pos="288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828800"/>
            <a:ext cx="8229600" cy="24384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4/12/2018</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371600" y="4442264"/>
            <a:ext cx="6400800" cy="23368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66185"/>
            <a:ext cx="2057400" cy="780203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366185"/>
            <a:ext cx="6019800" cy="780203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812800"/>
            <a:ext cx="7086600" cy="24384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600200" y="3343715"/>
            <a:ext cx="7086600" cy="2012949"/>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8555568"/>
            <a:ext cx="762000" cy="486833"/>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64067"/>
            <a:ext cx="8229600" cy="15240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2046817"/>
            <a:ext cx="4040188"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2046817"/>
            <a:ext cx="4041775"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3149601"/>
            <a:ext cx="4040188"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6" y="3149601"/>
            <a:ext cx="4041775"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4/12/2018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4/12/2018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4/12/2018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364067"/>
            <a:ext cx="3008313" cy="154940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57201" y="2032001"/>
            <a:ext cx="3008313" cy="6136217"/>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364067"/>
            <a:ext cx="5111750" cy="7804151"/>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812800"/>
            <a:ext cx="5486400" cy="696384"/>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828800" y="2442633"/>
            <a:ext cx="5486400" cy="52832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555716"/>
            <a:ext cx="5486400" cy="707136"/>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366184"/>
            <a:ext cx="8229600" cy="1524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57200" y="2133600"/>
            <a:ext cx="8229600" cy="62788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57200" y="8555568"/>
            <a:ext cx="2133600" cy="486833"/>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4/12/2018</a:t>
            </a:fld>
            <a:endParaRPr lang="en-US"/>
          </a:p>
        </p:txBody>
      </p:sp>
      <p:sp>
        <p:nvSpPr>
          <p:cNvPr id="3" name="Footer Placeholder 2"/>
          <p:cNvSpPr>
            <a:spLocks noGrp="1"/>
          </p:cNvSpPr>
          <p:nvPr>
            <p:ph type="ftr" sz="quarter" idx="3"/>
          </p:nvPr>
        </p:nvSpPr>
        <p:spPr>
          <a:xfrm>
            <a:off x="3124200" y="8555568"/>
            <a:ext cx="2895600" cy="486833"/>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8555568"/>
            <a:ext cx="762000" cy="486833"/>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pn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8" name="Picture 14"/>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162999" y="1403"/>
            <a:ext cx="7981001" cy="5328067"/>
          </a:xfrm>
          <a:prstGeom prst="rect">
            <a:avLst/>
          </a:prstGeom>
          <a:ln w="3175" algn="in">
            <a:solidFill>
              <a:schemeClr val="tx1"/>
            </a:solidFill>
            <a:miter lim="800000"/>
            <a:headEnd/>
            <a:tailEnd/>
          </a:ln>
          <a:effectLst/>
          <a:extLst>
            <a:ext uri="{909E8E84-426E-40DD-AFC4-6F175D3DCCD1}">
              <a14:hiddenFill xmlns:a14="http://schemas.microsoft.com/office/drawing/2010/main">
                <a:solidFill>
                  <a:srgbClr val="FFFFFF"/>
                </a:solidFill>
              </a14:hiddenFill>
            </a:ext>
          </a:extLst>
        </p:spPr>
      </p:pic>
      <p:sp>
        <p:nvSpPr>
          <p:cNvPr id="5" name="Text Box 3"/>
          <p:cNvSpPr txBox="1">
            <a:spLocks noChangeArrowheads="1" noChangeShapeType="1"/>
          </p:cNvSpPr>
          <p:nvPr/>
        </p:nvSpPr>
        <p:spPr bwMode="auto">
          <a:xfrm>
            <a:off x="5105400" y="4347513"/>
            <a:ext cx="4036724" cy="9864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t" anchorCtr="0" compatLnSpc="1">
            <a:prstTxWarp prst="textNoShape">
              <a:avLst/>
            </a:prstTxWarp>
          </a:bodyPr>
          <a:lstStyle/>
          <a:p>
            <a:pPr lvl="0" algn="ctr" fontAlgn="base">
              <a:spcBef>
                <a:spcPct val="0"/>
              </a:spcBef>
              <a:spcAft>
                <a:spcPct val="0"/>
              </a:spcAft>
            </a:pPr>
            <a:r>
              <a:rPr lang="en-US" sz="2400" b="1" dirty="0">
                <a:solidFill>
                  <a:srgbClr val="FFFF00"/>
                </a:solidFill>
                <a:effectLst>
                  <a:outerShdw blurRad="76200" dist="177800" sy="30000" kx="-1800000" algn="bl" rotWithShape="0">
                    <a:prstClr val="black"/>
                  </a:outerShdw>
                </a:effectLst>
                <a:latin typeface="Trajan Pro" panose="02020502050506020301" pitchFamily="18" charset="0"/>
                <a:cs typeface="Arial" pitchFamily="34" charset="0"/>
              </a:rPr>
              <a:t>OPEN HOUSE</a:t>
            </a:r>
          </a:p>
          <a:p>
            <a:pPr lvl="0" algn="ctr" fontAlgn="base">
              <a:spcBef>
                <a:spcPct val="0"/>
              </a:spcBef>
              <a:spcAft>
                <a:spcPct val="0"/>
              </a:spcAft>
            </a:pPr>
            <a:r>
              <a:rPr lang="en-US" b="1" dirty="0">
                <a:solidFill>
                  <a:srgbClr val="FFFF00"/>
                </a:solidFill>
                <a:effectLst>
                  <a:outerShdw blurRad="76200" dist="177800" sy="30000" kx="-1800000" algn="bl" rotWithShape="0">
                    <a:prstClr val="black"/>
                  </a:outerShdw>
                </a:effectLst>
                <a:latin typeface="Trajan Pro" panose="02020502050506020301" pitchFamily="18" charset="0"/>
                <a:cs typeface="Arial" pitchFamily="34" charset="0"/>
              </a:rPr>
              <a:t>Sunday April 15th</a:t>
            </a:r>
          </a:p>
          <a:p>
            <a:pPr lvl="0" algn="ctr" fontAlgn="base">
              <a:spcBef>
                <a:spcPct val="0"/>
              </a:spcBef>
              <a:spcAft>
                <a:spcPct val="0"/>
              </a:spcAft>
            </a:pPr>
            <a:r>
              <a:rPr lang="en-US" b="1" dirty="0">
                <a:solidFill>
                  <a:srgbClr val="FFFF00"/>
                </a:solidFill>
                <a:effectLst>
                  <a:outerShdw blurRad="76200" dist="177800" sy="30000" kx="-1800000" algn="bl" rotWithShape="0">
                    <a:prstClr val="black"/>
                  </a:outerShdw>
                </a:effectLst>
                <a:latin typeface="Trajan Pro" panose="02020502050506020301" pitchFamily="18" charset="0"/>
                <a:cs typeface="Arial" pitchFamily="34" charset="0"/>
              </a:rPr>
              <a:t>1:00 - 4:00</a:t>
            </a:r>
            <a:endParaRPr kumimoji="0" lang="en-US" sz="1050" b="1" i="0" u="none" strike="noStrike" cap="none" normalizeH="0" baseline="0" dirty="0">
              <a:ln>
                <a:noFill/>
              </a:ln>
              <a:solidFill>
                <a:srgbClr val="FFFF00"/>
              </a:solidFill>
              <a:effectLst>
                <a:outerShdw blurRad="76200" dist="177800" sy="30000" kx="-1800000" algn="bl" rotWithShape="0">
                  <a:prstClr val="black"/>
                </a:outerShdw>
              </a:effectLst>
              <a:latin typeface="Trajan Pro" panose="02020502050506020301" pitchFamily="18" charset="0"/>
              <a:cs typeface="Arial" pitchFamily="34" charset="0"/>
            </a:endParaRPr>
          </a:p>
        </p:txBody>
      </p:sp>
      <p:sp>
        <p:nvSpPr>
          <p:cNvPr id="6" name="Rectangle 4"/>
          <p:cNvSpPr>
            <a:spLocks noChangeArrowheads="1"/>
          </p:cNvSpPr>
          <p:nvPr/>
        </p:nvSpPr>
        <p:spPr bwMode="auto">
          <a:xfrm>
            <a:off x="76200" y="7467600"/>
            <a:ext cx="5675869" cy="1595924"/>
          </a:xfrm>
          <a:prstGeom prst="rect">
            <a:avLst/>
          </a:prstGeom>
          <a:noFill/>
          <a:ln w="9525" algn="in">
            <a:noFill/>
            <a:miter lim="800000"/>
            <a:headEnd/>
            <a:tailEnd/>
          </a:ln>
          <a:effectLst/>
        </p:spPr>
        <p:txBody>
          <a:bodyPr vert="horz" wrap="square" lIns="36576" tIns="36576" rIns="36576" bIns="36576" numCol="1" anchor="t" anchorCtr="0" compatLnSpc="1">
            <a:prstTxWarp prst="textNoShape">
              <a:avLst/>
            </a:prstTxWarp>
          </a:bodyPr>
          <a:lstStyle/>
          <a:p>
            <a:endParaRPr lang="en-US"/>
          </a:p>
        </p:txBody>
      </p:sp>
      <p:pic>
        <p:nvPicPr>
          <p:cNvPr id="1030" name="Picture 6" descr="11"/>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b="8475"/>
          <a:stretch/>
        </p:blipFill>
        <p:spPr bwMode="auto">
          <a:xfrm>
            <a:off x="-3177485" y="2139614"/>
            <a:ext cx="1637270" cy="1369379"/>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pic>
        <p:nvPicPr>
          <p:cNvPr id="1031" name="Picture 7" descr="12"/>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l="24043" r="23274" b="8475"/>
          <a:stretch/>
        </p:blipFill>
        <p:spPr bwMode="auto">
          <a:xfrm>
            <a:off x="-1087092" y="2139614"/>
            <a:ext cx="862569" cy="1369379"/>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pic>
        <p:nvPicPr>
          <p:cNvPr id="1032" name="Picture 8" descr="10"/>
          <p:cNvPicPr>
            <a:picLocks noChangeAspect="1" noChangeArrowheads="1"/>
          </p:cNvPicPr>
          <p:nvPr/>
        </p:nvPicPr>
        <p:blipFill rotWithShape="1">
          <a:blip r:embed="rId5" cstate="print">
            <a:extLst>
              <a:ext uri="{28A0092B-C50C-407E-A947-70E740481C1C}">
                <a14:useLocalDpi xmlns:a14="http://schemas.microsoft.com/office/drawing/2010/main" val="0"/>
              </a:ext>
            </a:extLst>
          </a:blip>
          <a:srcRect b="8475"/>
          <a:stretch/>
        </p:blipFill>
        <p:spPr bwMode="auto">
          <a:xfrm>
            <a:off x="-2293078" y="4257024"/>
            <a:ext cx="1637270" cy="1369378"/>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sp>
        <p:nvSpPr>
          <p:cNvPr id="7" name="Text Box 9"/>
          <p:cNvSpPr txBox="1">
            <a:spLocks noChangeArrowheads="1"/>
          </p:cNvSpPr>
          <p:nvPr/>
        </p:nvSpPr>
        <p:spPr bwMode="auto">
          <a:xfrm>
            <a:off x="0" y="6266036"/>
            <a:ext cx="7232613" cy="268759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fontAlgn="base">
              <a:spcBef>
                <a:spcPct val="0"/>
              </a:spcBef>
              <a:spcAft>
                <a:spcPct val="0"/>
              </a:spcAft>
            </a:pPr>
            <a:r>
              <a:rPr lang="en-US" sz="1400" dirty="0">
                <a:latin typeface="Tw Cen MT" pitchFamily="34" charset="0"/>
                <a:cs typeface="Arial" pitchFamily="34" charset="0"/>
              </a:rPr>
              <a:t>Southern Living at its finest! This spacious Charleston Single home is conveniently located on a quiet street within the Retreat at Beresford and within minutes to everything Charleston. When you enter the property, you will notice the open </a:t>
            </a:r>
            <a:r>
              <a:rPr lang="en-US" sz="1400" dirty="0" err="1">
                <a:latin typeface="Tw Cen MT" pitchFamily="34" charset="0"/>
                <a:cs typeface="Arial" pitchFamily="34" charset="0"/>
              </a:rPr>
              <a:t>floorpan</a:t>
            </a:r>
            <a:r>
              <a:rPr lang="en-US" sz="1400" dirty="0">
                <a:latin typeface="Tw Cen MT" pitchFamily="34" charset="0"/>
                <a:cs typeface="Arial" pitchFamily="34" charset="0"/>
              </a:rPr>
              <a:t> that is perfect for entertaining. From the foyer, your eye is drawn to the main living area with fireplace and tons of windows with natural light. The open kitchen has tons of cabinet space, stainless Steel Appliances &amp; Granite Countertops which are ideal for your guest. The master suite is downstairs and has great size closet and his and her sinks and Jacuzzi tub with a separate shower. The half bath has been upgraded to tile and shiplap. The laundry room has been upgraded with cabinets as well. The 2nd story has three additional bedrooms. Two are being used as guest rooms and one is currently being used as an office. There is another room that could be a huge closet or another small bedroom or office. The 2nd full bathroom has been updated as well with a tile shower. The garage is huge and the seller added an oyster shell concrete pad in the backyard that is perfect for grilling and entertaining!</a:t>
            </a:r>
            <a:endParaRPr kumimoji="0" lang="en-US" sz="1400" u="none" strike="noStrike" cap="none" normalizeH="0" baseline="0" dirty="0">
              <a:ln>
                <a:noFill/>
              </a:ln>
              <a:effectLst/>
              <a:latin typeface="Arial" pitchFamily="34" charset="0"/>
              <a:cs typeface="Arial" pitchFamily="34" charset="0"/>
            </a:endParaRPr>
          </a:p>
        </p:txBody>
      </p:sp>
      <p:sp>
        <p:nvSpPr>
          <p:cNvPr id="9" name="Text Box 11"/>
          <p:cNvSpPr txBox="1">
            <a:spLocks noChangeArrowheads="1" noChangeShapeType="1"/>
          </p:cNvSpPr>
          <p:nvPr/>
        </p:nvSpPr>
        <p:spPr bwMode="auto">
          <a:xfrm>
            <a:off x="7232614" y="5626402"/>
            <a:ext cx="1909510" cy="1065416"/>
          </a:xfrm>
          <a:prstGeom prst="rect">
            <a:avLst/>
          </a:prstGeom>
          <a:noFill/>
          <a:ln w="0" algn="in">
            <a:noFill/>
            <a:miter lim="800000"/>
            <a:headEnd/>
            <a:tailEnd/>
          </a:ln>
          <a:effectLst/>
          <a:extLst/>
        </p:spPr>
        <p:txBody>
          <a:bodyPr vert="horz" wrap="square" lIns="36195" tIns="36195" rIns="36195" bIns="36195" numCol="1" anchor="t" anchorCtr="0" compatLnSpc="1">
            <a:prstTxWarp prst="textNoShape">
              <a:avLst/>
            </a:prstTxWarp>
          </a:bodyPr>
          <a:lstStyle/>
          <a:p>
            <a:pPr lvl="0" algn="ctr" fontAlgn="base">
              <a:spcBef>
                <a:spcPct val="0"/>
              </a:spcBef>
              <a:spcAft>
                <a:spcPct val="0"/>
              </a:spcAft>
            </a:pPr>
            <a:r>
              <a:rPr lang="en-US" sz="1600" b="1" dirty="0">
                <a:latin typeface="Tw Cen MT" pitchFamily="34" charset="0"/>
                <a:cs typeface="Arial" pitchFamily="34" charset="0"/>
              </a:rPr>
              <a:t>Rodney Hancock</a:t>
            </a:r>
          </a:p>
          <a:p>
            <a:pPr lvl="0" algn="ctr" fontAlgn="base">
              <a:spcBef>
                <a:spcPct val="0"/>
              </a:spcBef>
              <a:spcAft>
                <a:spcPct val="0"/>
              </a:spcAft>
            </a:pPr>
            <a:endParaRPr lang="en-US" sz="1100" dirty="0">
              <a:latin typeface="Tw Cen MT" pitchFamily="34" charset="0"/>
              <a:cs typeface="Arial" pitchFamily="34" charset="0"/>
            </a:endParaRPr>
          </a:p>
          <a:p>
            <a:pPr lvl="0" algn="ctr" fontAlgn="base">
              <a:spcBef>
                <a:spcPct val="0"/>
              </a:spcBef>
              <a:spcAft>
                <a:spcPct val="0"/>
              </a:spcAft>
            </a:pPr>
            <a:r>
              <a:rPr lang="en-US" sz="1100" dirty="0">
                <a:latin typeface="Tw Cen MT" pitchFamily="34" charset="0"/>
                <a:cs typeface="Arial" pitchFamily="34" charset="0"/>
              </a:rPr>
              <a:t>(843) 437-1347</a:t>
            </a:r>
          </a:p>
          <a:p>
            <a:pPr lvl="0" algn="ctr" fontAlgn="base">
              <a:spcBef>
                <a:spcPct val="0"/>
              </a:spcBef>
              <a:spcAft>
                <a:spcPct val="0"/>
              </a:spcAft>
            </a:pPr>
            <a:r>
              <a:rPr lang="en-US" sz="1050" dirty="0">
                <a:latin typeface="Tw Cen MT" pitchFamily="34" charset="0"/>
                <a:cs typeface="Arial" pitchFamily="34" charset="0"/>
              </a:rPr>
              <a:t>rodneyhancock08@gmail.com</a:t>
            </a:r>
            <a:br>
              <a:rPr lang="en-US" sz="1050" dirty="0">
                <a:latin typeface="Tw Cen MT" pitchFamily="34" charset="0"/>
                <a:cs typeface="Arial" pitchFamily="34" charset="0"/>
              </a:rPr>
            </a:br>
            <a:r>
              <a:rPr lang="en-US" sz="1050" dirty="0">
                <a:latin typeface="Tw Cen MT" pitchFamily="34" charset="0"/>
                <a:cs typeface="Arial" pitchFamily="34" charset="0"/>
              </a:rPr>
              <a:t>mortgageprofessionalsonline.com</a:t>
            </a:r>
            <a:endParaRPr kumimoji="0" lang="en-US" sz="1050" b="0" u="none" strike="noStrike" cap="none" normalizeH="0" baseline="0" dirty="0">
              <a:ln>
                <a:noFill/>
              </a:ln>
              <a:effectLst/>
              <a:latin typeface="Arial" pitchFamily="34" charset="0"/>
              <a:cs typeface="Arial" pitchFamily="34" charset="0"/>
            </a:endParaRPr>
          </a:p>
        </p:txBody>
      </p:sp>
      <p:pic>
        <p:nvPicPr>
          <p:cNvPr id="1036" name="Picture 1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406995" y="6982836"/>
            <a:ext cx="1560748" cy="696852"/>
          </a:xfrm>
          <a:prstGeom prst="rect">
            <a:avLst/>
          </a:prstGeom>
          <a:noFill/>
          <a:ln w="9525" algn="in">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12" name="Text Box 18"/>
          <p:cNvSpPr txBox="1">
            <a:spLocks noChangeArrowheads="1"/>
          </p:cNvSpPr>
          <p:nvPr/>
        </p:nvSpPr>
        <p:spPr bwMode="auto">
          <a:xfrm>
            <a:off x="7232614" y="7970707"/>
            <a:ext cx="1909510" cy="9829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AgentOwned Charleston Group</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902 Savannah Hwy</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Charleston, SC 29407</a:t>
            </a:r>
          </a:p>
          <a:p>
            <a:pPr lvl="0" algn="ctr" fontAlgn="base">
              <a:spcBef>
                <a:spcPct val="0"/>
              </a:spcBef>
              <a:spcAft>
                <a:spcPct val="0"/>
              </a:spcAft>
            </a:pPr>
            <a:r>
              <a:rPr lang="en-US" sz="900" dirty="0">
                <a:effectLst>
                  <a:outerShdw blurRad="38100" dist="38100" dir="2700000" algn="tl">
                    <a:srgbClr val="000000">
                      <a:alpha val="43137"/>
                    </a:srgbClr>
                  </a:outerShdw>
                </a:effectLst>
                <a:latin typeface="Tw Cen MT" pitchFamily="34" charset="0"/>
                <a:cs typeface="Arial" pitchFamily="34" charset="0"/>
              </a:rPr>
              <a:t>Real </a:t>
            </a: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Estate ● Mortgage</a:t>
            </a:r>
            <a:b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b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Insurance ● Business Brokerage</a:t>
            </a:r>
            <a:endParaRPr kumimoji="0" lang="en-US" sz="1200" b="0" i="0" u="none" strike="noStrike" cap="none" normalizeH="0" baseline="0" dirty="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pic>
        <p:nvPicPr>
          <p:cNvPr id="1043" name="Picture 19"/>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8800788" y="8953632"/>
            <a:ext cx="139417" cy="19036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13" name="WordArt 20"/>
          <p:cNvSpPr>
            <a:spLocks noChangeArrowheads="1" noChangeShapeType="1" noTextEdit="1"/>
          </p:cNvSpPr>
          <p:nvPr/>
        </p:nvSpPr>
        <p:spPr bwMode="auto">
          <a:xfrm>
            <a:off x="9829800" y="5181600"/>
            <a:ext cx="2345672" cy="466138"/>
          </a:xfrm>
          <a:prstGeom prst="rect">
            <a:avLst/>
          </a:prstGeom>
        </p:spPr>
        <p:txBody>
          <a:bodyPr wrap="none" fromWordArt="1">
            <a:prstTxWarp prst="textPlain">
              <a:avLst>
                <a:gd name="adj" fmla="val 50000"/>
              </a:avLst>
            </a:prstTxWarp>
          </a:bodyPr>
          <a:lstStyle/>
          <a:p>
            <a:pPr algn="ctr" rtl="0">
              <a:buNone/>
            </a:pPr>
            <a:r>
              <a:rPr lang="en-US" sz="3600" kern="10" spc="720" dirty="0">
                <a:ln w="9525">
                  <a:solidFill>
                    <a:srgbClr val="000000"/>
                  </a:solidFill>
                  <a:round/>
                  <a:headEnd/>
                  <a:tailEnd/>
                </a:ln>
                <a:solidFill>
                  <a:srgbClr val="FFFF00"/>
                </a:solidFill>
                <a:effectLst>
                  <a:outerShdw dist="45791" dir="3378596" algn="ctr" rotWithShape="0">
                    <a:srgbClr val="4D4D4D">
                      <a:alpha val="80000"/>
                    </a:srgbClr>
                  </a:outerShdw>
                </a:effectLst>
                <a:latin typeface="Tw Cen MT"/>
              </a:rPr>
              <a:t>$450,000</a:t>
            </a:r>
          </a:p>
        </p:txBody>
      </p:sp>
      <p:pic>
        <p:nvPicPr>
          <p:cNvPr id="1039" name="Picture 15"/>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1" y="2704852"/>
            <a:ext cx="1234440" cy="857498"/>
          </a:xfrm>
          <a:prstGeom prst="rect">
            <a:avLst/>
          </a:prstGeom>
          <a:ln w="3175">
            <a:solidFill>
              <a:schemeClr val="tx1"/>
            </a:solidFill>
          </a:ln>
          <a:effectLst/>
          <a:extLst>
            <a:ext uri="{909E8E84-426E-40DD-AFC4-6F175D3DCCD1}">
              <a14:hiddenFill xmlns:a14="http://schemas.microsoft.com/office/drawing/2010/main">
                <a:solidFill>
                  <a:srgbClr val="FFFFFF"/>
                </a:solidFill>
              </a14:hiddenFill>
            </a:ext>
          </a:extLst>
        </p:spPr>
      </p:pic>
      <p:sp>
        <p:nvSpPr>
          <p:cNvPr id="3" name="Rectangle 2"/>
          <p:cNvSpPr/>
          <p:nvPr/>
        </p:nvSpPr>
        <p:spPr>
          <a:xfrm>
            <a:off x="10175326" y="4197640"/>
            <a:ext cx="1654620" cy="523220"/>
          </a:xfrm>
          <a:prstGeom prst="rect">
            <a:avLst/>
          </a:prstGeom>
        </p:spPr>
        <p:txBody>
          <a:bodyPr wrap="none">
            <a:spAutoFit/>
          </a:bodyPr>
          <a:lstStyle/>
          <a:p>
            <a:pPr lvl="0" algn="ctr" fontAlgn="base">
              <a:spcBef>
                <a:spcPct val="0"/>
              </a:spcBef>
              <a:spcAft>
                <a:spcPct val="0"/>
              </a:spcAft>
            </a:pPr>
            <a:r>
              <a:rPr lang="en-US" sz="2800" dirty="0">
                <a:solidFill>
                  <a:srgbClr val="FFFF00"/>
                </a:solidFill>
                <a:effectLst>
                  <a:outerShdw blurRad="38100" dist="38100" dir="2700000" algn="tl">
                    <a:srgbClr val="000000">
                      <a:alpha val="43137"/>
                    </a:srgbClr>
                  </a:outerShdw>
                </a:effectLst>
                <a:latin typeface="Tw Cen MT" pitchFamily="34" charset="0"/>
                <a:cs typeface="Arial" pitchFamily="34" charset="0"/>
              </a:rPr>
              <a:t>$450,000</a:t>
            </a:r>
          </a:p>
        </p:txBody>
      </p:sp>
      <p:sp>
        <p:nvSpPr>
          <p:cNvPr id="21" name="Text Box 3"/>
          <p:cNvSpPr txBox="1">
            <a:spLocks noChangeArrowheads="1" noChangeShapeType="1"/>
          </p:cNvSpPr>
          <p:nvPr/>
        </p:nvSpPr>
        <p:spPr bwMode="auto">
          <a:xfrm>
            <a:off x="6468" y="5486400"/>
            <a:ext cx="7226145" cy="685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lang="en-US" sz="2800" b="1" dirty="0">
                <a:effectLst>
                  <a:outerShdw blurRad="38100" dist="38100" dir="2700000" algn="tl">
                    <a:srgbClr val="000000">
                      <a:alpha val="43137"/>
                    </a:srgbClr>
                  </a:outerShdw>
                </a:effectLst>
                <a:latin typeface="Tw Cen MT" pitchFamily="34" charset="0"/>
                <a:cs typeface="Arial" pitchFamily="34" charset="0"/>
              </a:rPr>
              <a:t>469 Sanders Farm Lane</a:t>
            </a:r>
          </a:p>
          <a:p>
            <a:pPr lvl="0" algn="ctr" fontAlgn="base">
              <a:spcBef>
                <a:spcPct val="0"/>
              </a:spcBef>
              <a:spcAft>
                <a:spcPct val="0"/>
              </a:spcAft>
            </a:pPr>
            <a:r>
              <a:rPr lang="en-US" b="1" dirty="0">
                <a:effectLst>
                  <a:outerShdw blurRad="38100" dist="38100" dir="2700000" algn="tl">
                    <a:srgbClr val="000000">
                      <a:alpha val="43137"/>
                    </a:srgbClr>
                  </a:outerShdw>
                </a:effectLst>
                <a:latin typeface="Tw Cen MT" pitchFamily="34" charset="0"/>
                <a:cs typeface="Arial" pitchFamily="34" charset="0"/>
              </a:rPr>
              <a:t>Retreat at Beresford </a:t>
            </a:r>
            <a:r>
              <a:rPr lang="en-US"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r>
              <a:rPr lang="en-US" b="1" dirty="0">
                <a:effectLst>
                  <a:outerShdw blurRad="38100" dist="38100" dir="2700000" algn="tl">
                    <a:srgbClr val="000000">
                      <a:alpha val="43137"/>
                    </a:srgbClr>
                  </a:outerShdw>
                </a:effectLst>
                <a:latin typeface="Tw Cen MT" pitchFamily="34" charset="0"/>
                <a:cs typeface="Arial" pitchFamily="34" charset="0"/>
              </a:rPr>
              <a:t> Charleston, SC 29492 </a:t>
            </a:r>
            <a:r>
              <a:rPr lang="en-US"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r>
              <a:rPr lang="en-US" b="1" dirty="0">
                <a:effectLst>
                  <a:outerShdw blurRad="38100" dist="38100" dir="2700000" algn="tl">
                    <a:srgbClr val="000000">
                      <a:alpha val="43137"/>
                    </a:srgbClr>
                  </a:outerShdw>
                </a:effectLst>
                <a:latin typeface="Tw Cen MT" pitchFamily="34" charset="0"/>
                <a:cs typeface="Arial" pitchFamily="34" charset="0"/>
              </a:rPr>
              <a:t> MLS# 18002664 </a:t>
            </a:r>
            <a:r>
              <a:rPr lang="en-US"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r>
              <a:rPr lang="en-US" b="1" dirty="0">
                <a:effectLst>
                  <a:outerShdw blurRad="38100" dist="38100" dir="2700000" algn="tl">
                    <a:srgbClr val="000000">
                      <a:alpha val="43137"/>
                    </a:srgbClr>
                  </a:outerShdw>
                </a:effectLst>
                <a:latin typeface="Tw Cen MT" pitchFamily="34" charset="0"/>
                <a:cs typeface="Arial" pitchFamily="34" charset="0"/>
              </a:rPr>
              <a:t> $439,900</a:t>
            </a:r>
            <a:endParaRPr kumimoji="0" lang="en-US" sz="1050" b="1" i="0" u="none" strike="noStrike" cap="none" normalizeH="0" baseline="0" dirty="0">
              <a:ln>
                <a:noFill/>
              </a:ln>
              <a:effectLst>
                <a:outerShdw blurRad="38100" dist="38100" dir="2700000" algn="tl">
                  <a:srgbClr val="000000">
                    <a:alpha val="43137"/>
                  </a:srgbClr>
                </a:outerShdw>
              </a:effectLst>
              <a:latin typeface="Tw Cen MT" pitchFamily="34" charset="0"/>
              <a:cs typeface="Arial" pitchFamily="34" charset="0"/>
            </a:endParaRPr>
          </a:p>
        </p:txBody>
      </p:sp>
      <p:pic>
        <p:nvPicPr>
          <p:cNvPr id="32" name="Picture 15"/>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1" y="3564909"/>
            <a:ext cx="1234440" cy="825253"/>
          </a:xfrm>
          <a:prstGeom prst="rect">
            <a:avLst/>
          </a:prstGeom>
          <a:ln w="3175">
            <a:solidFill>
              <a:schemeClr val="tx1"/>
            </a:solidFill>
          </a:ln>
          <a:effectLst/>
          <a:extLst>
            <a:ext uri="{909E8E84-426E-40DD-AFC4-6F175D3DCCD1}">
              <a14:hiddenFill xmlns:a14="http://schemas.microsoft.com/office/drawing/2010/main">
                <a:solidFill>
                  <a:srgbClr val="FFFFFF"/>
                </a:solidFill>
              </a14:hiddenFill>
            </a:ext>
          </a:extLst>
        </p:spPr>
      </p:pic>
      <p:pic>
        <p:nvPicPr>
          <p:cNvPr id="33" name="Picture 15"/>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0" y="946022"/>
            <a:ext cx="1234440" cy="987553"/>
          </a:xfrm>
          <a:prstGeom prst="rect">
            <a:avLst/>
          </a:prstGeom>
          <a:ln w="3175">
            <a:solidFill>
              <a:schemeClr val="tx1"/>
            </a:solidFill>
          </a:ln>
          <a:effectLst/>
          <a:extLst>
            <a:ext uri="{909E8E84-426E-40DD-AFC4-6F175D3DCCD1}">
              <a14:hiddenFill xmlns:a14="http://schemas.microsoft.com/office/drawing/2010/main">
                <a:solidFill>
                  <a:srgbClr val="FFFFFF"/>
                </a:solidFill>
              </a14:hiddenFill>
            </a:ext>
          </a:extLst>
        </p:spPr>
      </p:pic>
      <p:pic>
        <p:nvPicPr>
          <p:cNvPr id="22" name="Picture 15"/>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1" y="4394878"/>
            <a:ext cx="1234440" cy="934592"/>
          </a:xfrm>
          <a:prstGeom prst="rect">
            <a:avLst/>
          </a:prstGeom>
          <a:ln w="3175">
            <a:solidFill>
              <a:schemeClr val="tx1"/>
            </a:solidFill>
          </a:ln>
          <a:effectLst/>
          <a:extLst>
            <a:ext uri="{909E8E84-426E-40DD-AFC4-6F175D3DCCD1}">
              <a14:hiddenFill xmlns:a14="http://schemas.microsoft.com/office/drawing/2010/main">
                <a:solidFill>
                  <a:srgbClr val="FFFFFF"/>
                </a:solidFill>
              </a14:hiddenFill>
            </a:ext>
          </a:extLst>
        </p:spPr>
      </p:pic>
      <p:pic>
        <p:nvPicPr>
          <p:cNvPr id="18" name="Picture 15"/>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0" y="1938320"/>
            <a:ext cx="1234440" cy="759655"/>
          </a:xfrm>
          <a:prstGeom prst="rect">
            <a:avLst/>
          </a:prstGeom>
          <a:ln w="3175">
            <a:solidFill>
              <a:schemeClr val="tx1"/>
            </a:solidFill>
          </a:ln>
          <a:effectLst/>
          <a:extLst>
            <a:ext uri="{909E8E84-426E-40DD-AFC4-6F175D3DCCD1}">
              <a14:hiddenFill xmlns:a14="http://schemas.microsoft.com/office/drawing/2010/main">
                <a:solidFill>
                  <a:srgbClr val="FFFFFF"/>
                </a:solidFill>
              </a14:hiddenFill>
            </a:ext>
          </a:extLst>
        </p:spPr>
      </p:pic>
      <p:pic>
        <p:nvPicPr>
          <p:cNvPr id="19" name="Picture 15"/>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0" y="1403"/>
            <a:ext cx="1234440" cy="987553"/>
          </a:xfrm>
          <a:prstGeom prst="rect">
            <a:avLst/>
          </a:prstGeom>
          <a:ln w="3175">
            <a:solidFill>
              <a:schemeClr val="tx1"/>
            </a:solidFill>
          </a:ln>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590167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88</TotalTime>
  <Words>274</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vt:i4>
      </vt:variant>
    </vt:vector>
  </HeadingPairs>
  <TitlesOfParts>
    <vt:vector size="10" baseType="lpstr">
      <vt:lpstr>Arial</vt:lpstr>
      <vt:lpstr>Book Antiqua</vt:lpstr>
      <vt:lpstr>Lucida Sans</vt:lpstr>
      <vt:lpstr>Trajan Pro</vt:lpstr>
      <vt:lpstr>Tw Cen MT</vt:lpstr>
      <vt:lpstr>Wingdings</vt:lpstr>
      <vt:lpstr>Wingdings 2</vt:lpstr>
      <vt:lpstr>Wingdings 3</vt:lpstr>
      <vt:lpstr>Apex</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28</cp:revision>
  <dcterms:created xsi:type="dcterms:W3CDTF">2006-08-16T00:00:00Z</dcterms:created>
  <dcterms:modified xsi:type="dcterms:W3CDTF">2018-04-12T11:51:30Z</dcterms:modified>
</cp:coreProperties>
</file>