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574" autoAdjust="0"/>
    <p:restoredTop sz="94660"/>
  </p:normalViewPr>
  <p:slideViewPr>
    <p:cSldViewPr>
      <p:cViewPr>
        <p:scale>
          <a:sx n="100" d="100"/>
          <a:sy n="100" d="100"/>
        </p:scale>
        <p:origin x="1128" y="-60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7"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10/12/2020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4"/>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5"/>
            <a:ext cx="685800" cy="535517"/>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0" y="2251499"/>
            <a:ext cx="363616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2" y="2251499"/>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0" y="3464562"/>
            <a:ext cx="363616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2" y="3464562"/>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1"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2"/>
            <a:ext cx="2707481"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5" y="400474"/>
            <a:ext cx="4600575"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5"/>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10/12/2020</a:t>
            </a:fld>
            <a:endParaRPr lang="en-US"/>
          </a:p>
        </p:txBody>
      </p:sp>
      <p:sp>
        <p:nvSpPr>
          <p:cNvPr id="3" name="Footer Placeholder 2"/>
          <p:cNvSpPr>
            <a:spLocks noGrp="1"/>
          </p:cNvSpPr>
          <p:nvPr>
            <p:ph type="ftr" sz="quarter" idx="3"/>
          </p:nvPr>
        </p:nvSpPr>
        <p:spPr>
          <a:xfrm>
            <a:off x="2811780" y="9411125"/>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5"/>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1676526" y="116840"/>
            <a:ext cx="6553074" cy="3683226"/>
          </a:xfrm>
          <a:prstGeom prst="rect">
            <a:avLst/>
          </a:prstGeom>
          <a:ln>
            <a:noFill/>
          </a:ln>
          <a:effectLst>
            <a:softEdge rad="112500"/>
          </a:effectLst>
        </p:spPr>
      </p:pic>
      <p:sp>
        <p:nvSpPr>
          <p:cNvPr id="2" name="Title 1"/>
          <p:cNvSpPr>
            <a:spLocks noGrp="1"/>
          </p:cNvSpPr>
          <p:nvPr>
            <p:ph type="ctrTitle"/>
          </p:nvPr>
        </p:nvSpPr>
        <p:spPr>
          <a:xfrm>
            <a:off x="1676524" y="3670860"/>
            <a:ext cx="6553076" cy="1358340"/>
          </a:xfrm>
        </p:spPr>
        <p:txBody>
          <a:bodyPr anchor="ctr">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tx1"/>
                </a:solidFill>
                <a:effectLst/>
                <a:latin typeface="Trebuchet MS" panose="020B0603020202020204" pitchFamily="34" charset="0"/>
              </a:rPr>
              <a:t>469 Zenith Boulevard</a:t>
            </a:r>
            <a:br>
              <a:rPr lang="en-US" sz="2400" cap="none" dirty="0">
                <a:ln w="10541" cmpd="sng">
                  <a:noFill/>
                  <a:prstDash val="solid"/>
                </a:ln>
                <a:solidFill>
                  <a:schemeClr val="tx1"/>
                </a:solidFill>
                <a:effectLst/>
                <a:latin typeface="Trebuchet MS" panose="020B0603020202020204" pitchFamily="34" charset="0"/>
              </a:rPr>
            </a:br>
            <a:r>
              <a:rPr lang="en-US" sz="1800" cap="none" dirty="0">
                <a:ln w="10541" cmpd="sng">
                  <a:noFill/>
                  <a:prstDash val="solid"/>
                </a:ln>
                <a:solidFill>
                  <a:schemeClr val="tx1"/>
                </a:solidFill>
                <a:effectLst/>
                <a:latin typeface="Trebuchet MS" panose="020B0603020202020204" pitchFamily="34" charset="0"/>
              </a:rPr>
              <a:t>Cane Bay Plantation | Summerville, SC 29486</a:t>
            </a:r>
            <a:br>
              <a:rPr lang="en-US" sz="1800" cap="none" dirty="0">
                <a:ln w="10541" cmpd="sng">
                  <a:noFill/>
                  <a:prstDash val="solid"/>
                </a:ln>
                <a:solidFill>
                  <a:schemeClr val="tx1"/>
                </a:solidFill>
                <a:effectLst/>
                <a:latin typeface="Trebuchet MS" panose="020B0603020202020204" pitchFamily="34" charset="0"/>
              </a:rPr>
            </a:br>
            <a:r>
              <a:rPr lang="en-US" sz="1800" cap="none" dirty="0">
                <a:ln w="10541" cmpd="sng">
                  <a:noFill/>
                  <a:prstDash val="solid"/>
                </a:ln>
                <a:solidFill>
                  <a:schemeClr val="tx1"/>
                </a:solidFill>
                <a:effectLst/>
                <a:latin typeface="Trebuchet MS" panose="020B0603020202020204" pitchFamily="34" charset="0"/>
              </a:rPr>
              <a:t>MLS# 20014090 | $299,900</a:t>
            </a:r>
          </a:p>
        </p:txBody>
      </p:sp>
      <p:sp>
        <p:nvSpPr>
          <p:cNvPr id="3" name="Subtitle 2"/>
          <p:cNvSpPr>
            <a:spLocks noGrp="1"/>
          </p:cNvSpPr>
          <p:nvPr>
            <p:ph type="subTitle" idx="1"/>
          </p:nvPr>
        </p:nvSpPr>
        <p:spPr>
          <a:xfrm>
            <a:off x="1676525" y="5047814"/>
            <a:ext cx="6553075" cy="3715127"/>
          </a:xfrm>
        </p:spPr>
        <p:txBody>
          <a:bodyPr anchor="ctr">
            <a:noAutofit/>
          </a:bodyPr>
          <a:lstStyle/>
          <a:p>
            <a:r>
              <a:rPr lang="en-US" sz="1100" dirty="0">
                <a:effectLst>
                  <a:outerShdw blurRad="38100" dist="38100" dir="2700000" algn="tl">
                    <a:srgbClr val="000000">
                      <a:alpha val="43137"/>
                    </a:srgbClr>
                  </a:outerShdw>
                </a:effectLst>
                <a:latin typeface="Trebuchet MS" panose="020B0603020202020204" pitchFamily="34" charset="0"/>
              </a:rPr>
              <a:t>The Sunset Views over the Water, Fountain, and Pine Trees in the rear yard of this 2,239 Sq Ft Calhoun Plan 4 BR home sets in apart from all others in the Meridian at The Lakes of Cane Bay. Built by D.R. Horton in 2018, this Home features $24,500 in Option Upgrades and a $10,000 Lot Premium. Purchased with a 10 Year Construction Warranty and Mfg. Warranties on all Appliances. Relax on the screened rear patio, open the double rear patio doors, or open any 1st or 2nd Floor windows, and enjoy the sight and sound of the water and fountain surrounded by a beautiful wooded buffer of tall pine trees. Not only is the home centered on this water-front lot, it is within a block of the community amenities, to include a large playground &amp; pool also surrounded by water, and uniquely backs to the newly-opened rear access road to the development, facilitating daily commutes.</a:t>
            </a:r>
          </a:p>
          <a:p>
            <a:r>
              <a:rPr lang="en-US" sz="1100" dirty="0">
                <a:effectLst>
                  <a:outerShdw blurRad="38100" dist="38100" dir="2700000" algn="tl">
                    <a:srgbClr val="000000">
                      <a:alpha val="43137"/>
                    </a:srgbClr>
                  </a:outerShdw>
                </a:effectLst>
                <a:latin typeface="Trebuchet MS" panose="020B0603020202020204" pitchFamily="34" charset="0"/>
              </a:rPr>
              <a:t>The 1st Floor offers an open concept living area, with Foyer, Family, Dining, &amp; Kitchen facing the water. The Family Room features cathedral ceiling and gas fireplace, with the kitchen affording stainless steel appliances, granite counter tops, and an abundance of cabinet and storage space. The central dining area is centered on the double patio doors facing the water.</a:t>
            </a:r>
          </a:p>
          <a:p>
            <a:r>
              <a:rPr lang="en-US" sz="1100" dirty="0">
                <a:effectLst>
                  <a:outerShdw blurRad="38100" dist="38100" dir="2700000" algn="tl">
                    <a:srgbClr val="000000">
                      <a:alpha val="43137"/>
                    </a:srgbClr>
                  </a:outerShdw>
                </a:effectLst>
                <a:latin typeface="Trebuchet MS" panose="020B0603020202020204" pitchFamily="34" charset="0"/>
              </a:rPr>
              <a:t>The 2nd Floor segregates the Master BR retreat from the 3 BRs facing the water to the rear of the home, and sharing a large BA. The Master BA affords double sinks and walk-in glass door shower.</a:t>
            </a:r>
          </a:p>
          <a:p>
            <a:r>
              <a:rPr lang="en-US" sz="1100" dirty="0">
                <a:effectLst>
                  <a:outerShdw blurRad="38100" dist="38100" dir="2700000" algn="tl">
                    <a:srgbClr val="000000">
                      <a:alpha val="43137"/>
                    </a:srgbClr>
                  </a:outerShdw>
                </a:effectLst>
                <a:latin typeface="Trebuchet MS" panose="020B0603020202020204" pitchFamily="34" charset="0"/>
              </a:rPr>
              <a:t>Don't miss the opportunity to own this unique home in the sought-after Cane Bay Plantation community! Can Bay Plantation offers all residents miles of walking / biking / golf cart trails, an abundance of retail shopping, and elementary, middle, and high schools, all within the development.</a:t>
            </a:r>
          </a:p>
          <a:p>
            <a:r>
              <a:rPr lang="en-US" sz="1100" dirty="0">
                <a:effectLst>
                  <a:outerShdw blurRad="38100" dist="38100" dir="2700000" algn="tl">
                    <a:srgbClr val="000000">
                      <a:alpha val="43137"/>
                    </a:srgbClr>
                  </a:outerShdw>
                </a:effectLst>
                <a:latin typeface="Trebuchet MS" panose="020B0603020202020204" pitchFamily="34" charset="0"/>
              </a:rPr>
              <a:t>Virtual Tour: https://my.matterport.com/show/?m=WgNiEa5WQVH</a:t>
            </a:r>
          </a:p>
        </p:txBody>
      </p:sp>
      <p:sp>
        <p:nvSpPr>
          <p:cNvPr id="17" name="Rectangle 16"/>
          <p:cNvSpPr/>
          <p:nvPr/>
        </p:nvSpPr>
        <p:spPr>
          <a:xfrm>
            <a:off x="2546985" y="8859411"/>
            <a:ext cx="3137694" cy="1077218"/>
          </a:xfrm>
          <a:prstGeom prst="rect">
            <a:avLst/>
          </a:prstGeom>
        </p:spPr>
        <p:txBody>
          <a:bodyPr wrap="square">
            <a:spAutoFit/>
          </a:bodyPr>
          <a:lstStyle/>
          <a:p>
            <a:pPr algn="ctr"/>
            <a:r>
              <a:rPr lang="en-US" dirty="0">
                <a:latin typeface="Trebuchet MS" panose="020B0603020202020204" pitchFamily="34" charset="0"/>
              </a:rPr>
              <a:t>Brandon Ray</a:t>
            </a:r>
          </a:p>
          <a:p>
            <a:pPr algn="ctr"/>
            <a:endParaRPr lang="en-US" sz="1100" dirty="0">
              <a:latin typeface="Trebuchet MS" panose="020B0603020202020204" pitchFamily="34" charset="0"/>
            </a:endParaRPr>
          </a:p>
          <a:p>
            <a:pPr algn="ctr"/>
            <a:r>
              <a:rPr lang="en-US" sz="1100" dirty="0">
                <a:latin typeface="Trebuchet MS" panose="020B0603020202020204" pitchFamily="34" charset="0"/>
              </a:rPr>
              <a:t>(843) 499-1928</a:t>
            </a:r>
          </a:p>
          <a:p>
            <a:pPr algn="ctr"/>
            <a:r>
              <a:rPr lang="en-US" sz="1100" dirty="0">
                <a:latin typeface="Trebuchet MS" panose="020B0603020202020204" pitchFamily="34" charset="0"/>
              </a:rPr>
              <a:t>brandon.ray@carolinaone.com</a:t>
            </a:r>
          </a:p>
          <a:p>
            <a:pPr algn="ctr"/>
            <a:r>
              <a:rPr lang="en-US" sz="1100" dirty="0">
                <a:latin typeface="Trebuchet MS" panose="020B0603020202020204" pitchFamily="34" charset="0"/>
              </a:rPr>
              <a:t>www.therightrayhome.com</a:t>
            </a:r>
          </a:p>
        </p:txBody>
      </p:sp>
      <p:grpSp>
        <p:nvGrpSpPr>
          <p:cNvPr id="23" name="Group 22"/>
          <p:cNvGrpSpPr/>
          <p:nvPr/>
        </p:nvGrpSpPr>
        <p:grpSpPr>
          <a:xfrm>
            <a:off x="304800" y="8965408"/>
            <a:ext cx="1139811" cy="865227"/>
            <a:chOff x="161012" y="8996026"/>
            <a:chExt cx="1139811" cy="865227"/>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8408" y="8996026"/>
              <a:ext cx="665018" cy="457200"/>
            </a:xfrm>
            <a:prstGeom prst="rect">
              <a:avLst/>
            </a:prstGeom>
          </p:spPr>
        </p:pic>
        <p:sp>
          <p:nvSpPr>
            <p:cNvPr id="18" name="Rectangle 17"/>
            <p:cNvSpPr/>
            <p:nvPr/>
          </p:nvSpPr>
          <p:spPr>
            <a:xfrm>
              <a:off x="161012" y="9491921"/>
              <a:ext cx="1139811" cy="369332"/>
            </a:xfrm>
            <a:prstGeom prst="rect">
              <a:avLst/>
            </a:prstGeom>
          </p:spPr>
          <p:txBody>
            <a:bodyPr wrap="square">
              <a:spAutoFit/>
            </a:bodyPr>
            <a:lstStyle/>
            <a:p>
              <a:pPr algn="ctr"/>
              <a:r>
                <a:rPr lang="en-US" sz="600" dirty="0">
                  <a:latin typeface="Trebuchet MS" panose="020B0603020202020204" pitchFamily="34" charset="0"/>
                </a:rPr>
                <a:t>Carolina One Real Estate</a:t>
              </a:r>
            </a:p>
            <a:p>
              <a:pPr algn="ctr"/>
              <a:r>
                <a:rPr lang="en-US" sz="600" dirty="0">
                  <a:latin typeface="Trebuchet MS" panose="020B0603020202020204" pitchFamily="34" charset="0"/>
                </a:rPr>
                <a:t>900 N Main St</a:t>
              </a:r>
            </a:p>
            <a:p>
              <a:pPr algn="ctr"/>
              <a:r>
                <a:rPr lang="en-US" sz="600" dirty="0">
                  <a:latin typeface="Trebuchet MS" panose="020B0603020202020204" pitchFamily="34" charset="0"/>
                </a:rPr>
                <a:t>Summerville, SC 29483</a:t>
              </a:r>
            </a:p>
          </p:txBody>
        </p:sp>
      </p:grpSp>
      <p:sp>
        <p:nvSpPr>
          <p:cNvPr id="21" name="Rectangle 20"/>
          <p:cNvSpPr/>
          <p:nvPr/>
        </p:nvSpPr>
        <p:spPr>
          <a:xfrm>
            <a:off x="6248400" y="2209800"/>
            <a:ext cx="1818703" cy="1384995"/>
          </a:xfrm>
          <a:prstGeom prst="rect">
            <a:avLst/>
          </a:prstGeom>
          <a:noFill/>
          <a:effectLst/>
        </p:spPr>
        <p:txBody>
          <a:bodyPr wrap="square">
            <a:spAutoFit/>
          </a:bodyPr>
          <a:lstStyle/>
          <a:p>
            <a:pPr algn="ctr"/>
            <a:r>
              <a:rPr lang="en-US" sz="2800" b="1" i="1" dirty="0">
                <a:ln w="3175">
                  <a:solidFill>
                    <a:srgbClr val="FFC000"/>
                  </a:solidFill>
                </a:ln>
                <a:solidFill>
                  <a:srgbClr val="FFFF00"/>
                </a:solidFill>
                <a:effectLst>
                  <a:outerShdw blurRad="38100" dist="38100" dir="2700000" algn="tl">
                    <a:srgbClr val="000000">
                      <a:alpha val="43137"/>
                    </a:srgbClr>
                  </a:outerShdw>
                </a:effectLst>
                <a:latin typeface="Trajan Pro" pitchFamily="18" charset="0"/>
              </a:rPr>
              <a:t>$2,500</a:t>
            </a:r>
          </a:p>
          <a:p>
            <a:pPr algn="ctr"/>
            <a:r>
              <a:rPr lang="en-US" sz="2800" b="1" i="1" dirty="0">
                <a:ln w="3175">
                  <a:solidFill>
                    <a:srgbClr val="FFC000"/>
                  </a:solidFill>
                </a:ln>
                <a:solidFill>
                  <a:srgbClr val="FFFF00"/>
                </a:solidFill>
                <a:effectLst>
                  <a:outerShdw blurRad="38100" dist="38100" dir="2700000" algn="tl">
                    <a:srgbClr val="000000">
                      <a:alpha val="43137"/>
                    </a:srgbClr>
                  </a:outerShdw>
                </a:effectLst>
                <a:latin typeface="Trajan Pro" pitchFamily="18" charset="0"/>
              </a:rPr>
              <a:t>Agent</a:t>
            </a:r>
          </a:p>
          <a:p>
            <a:pPr algn="ctr"/>
            <a:r>
              <a:rPr lang="en-US" sz="2800" b="1" i="1" dirty="0">
                <a:ln w="3175">
                  <a:solidFill>
                    <a:srgbClr val="FFC000"/>
                  </a:solidFill>
                </a:ln>
                <a:solidFill>
                  <a:srgbClr val="FFFF00"/>
                </a:solidFill>
                <a:effectLst>
                  <a:outerShdw blurRad="38100" dist="38100" dir="2700000" algn="tl">
                    <a:srgbClr val="000000">
                      <a:alpha val="43137"/>
                    </a:srgbClr>
                  </a:outerShdw>
                </a:effectLst>
                <a:latin typeface="Trajan Pro" pitchFamily="18" charset="0"/>
              </a:rPr>
              <a:t>Bonus!</a:t>
            </a:r>
          </a:p>
        </p:txBody>
      </p:sp>
      <p:pic>
        <p:nvPicPr>
          <p:cNvPr id="25" name="Picture 24"/>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76200" y="4014167"/>
            <a:ext cx="1600200" cy="1068284"/>
          </a:xfrm>
          <a:prstGeom prst="rect">
            <a:avLst/>
          </a:prstGeom>
          <a:ln>
            <a:noFill/>
          </a:ln>
          <a:effectLst>
            <a:outerShdw blurRad="292100" dist="139700" dir="2700000" algn="tl" rotWithShape="0">
              <a:srgbClr val="333333">
                <a:alpha val="65000"/>
              </a:srgbClr>
            </a:outerShdw>
          </a:effectLst>
        </p:spPr>
      </p:pic>
      <p:pic>
        <p:nvPicPr>
          <p:cNvPr id="26" name="Picture 25"/>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76200" y="133142"/>
            <a:ext cx="1600200" cy="1066799"/>
          </a:xfrm>
          <a:prstGeom prst="rect">
            <a:avLst/>
          </a:prstGeom>
          <a:ln>
            <a:noFill/>
          </a:ln>
          <a:effectLst>
            <a:outerShdw blurRad="292100" dist="139700" dir="2700000" algn="tl" rotWithShape="0">
              <a:srgbClr val="333333">
                <a:alpha val="65000"/>
              </a:srgbClr>
            </a:outerShdw>
          </a:effectLst>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6200" y="2719997"/>
            <a:ext cx="1600200" cy="1068284"/>
          </a:xfrm>
          <a:prstGeom prst="rect">
            <a:avLst/>
          </a:prstGeom>
          <a:ln>
            <a:noFill/>
          </a:ln>
          <a:effectLst>
            <a:outerShdw blurRad="292100" dist="139700" dir="2700000" algn="tl" rotWithShape="0">
              <a:srgbClr val="333333">
                <a:alpha val="65000"/>
              </a:srgbClr>
            </a:outerShdw>
          </a:effectLst>
        </p:spPr>
      </p:pic>
      <p:pic>
        <p:nvPicPr>
          <p:cNvPr id="29" name="Picture 28"/>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76200" y="1425827"/>
            <a:ext cx="1600200" cy="1068284"/>
          </a:xfrm>
          <a:prstGeom prst="rect">
            <a:avLst/>
          </a:prstGeom>
          <a:ln>
            <a:noFill/>
          </a:ln>
          <a:effectLst>
            <a:outerShdw blurRad="292100" dist="139700" dir="2700000" algn="tl" rotWithShape="0">
              <a:srgbClr val="333333">
                <a:alpha val="65000"/>
              </a:srgbClr>
            </a:outerShdw>
          </a:effectLst>
        </p:spPr>
      </p:pic>
      <p:sp>
        <p:nvSpPr>
          <p:cNvPr id="5" name="Rectangle 4"/>
          <p:cNvSpPr/>
          <p:nvPr/>
        </p:nvSpPr>
        <p:spPr>
          <a:xfrm>
            <a:off x="1828864" y="228600"/>
            <a:ext cx="6248399" cy="457200"/>
          </a:xfrm>
          <a:prstGeom prst="rect">
            <a:avLst/>
          </a:prstGeom>
        </p:spPr>
        <p:txBody>
          <a:bodyPr wrap="square">
            <a:spAutoFit/>
          </a:bodyPr>
          <a:lstStyle/>
          <a:p>
            <a:pPr algn="ctr"/>
            <a:r>
              <a:rPr lang="en-US" sz="2400" b="1" i="1" dirty="0">
                <a:solidFill>
                  <a:schemeClr val="bg2"/>
                </a:solidFill>
                <a:effectLst>
                  <a:outerShdw blurRad="38100" dist="38100" dir="2700000" algn="tl">
                    <a:srgbClr val="000000">
                      <a:alpha val="43137"/>
                    </a:srgbClr>
                  </a:outerShdw>
                </a:effectLst>
                <a:latin typeface="Trajan Pro" panose="02020502050506020301" pitchFamily="18" charset="0"/>
              </a:rPr>
              <a:t>Agent Open House! Oct 15</a:t>
            </a:r>
            <a:r>
              <a:rPr lang="en-US" sz="2400" b="1" i="1" baseline="30000" dirty="0">
                <a:solidFill>
                  <a:schemeClr val="bg2"/>
                </a:solidFill>
                <a:effectLst>
                  <a:outerShdw blurRad="38100" dist="38100" dir="2700000" algn="tl">
                    <a:srgbClr val="000000">
                      <a:alpha val="43137"/>
                    </a:srgbClr>
                  </a:outerShdw>
                </a:effectLst>
                <a:latin typeface="Trajan Pro" panose="02020502050506020301" pitchFamily="18" charset="0"/>
              </a:rPr>
              <a:t>th</a:t>
            </a:r>
            <a:r>
              <a:rPr lang="en-US" sz="2400" b="1" i="1" dirty="0">
                <a:solidFill>
                  <a:schemeClr val="bg2"/>
                </a:solidFill>
                <a:effectLst>
                  <a:outerShdw blurRad="38100" dist="38100" dir="2700000" algn="tl">
                    <a:srgbClr val="000000">
                      <a:alpha val="43137"/>
                    </a:srgbClr>
                  </a:outerShdw>
                </a:effectLst>
                <a:latin typeface="Trajan Pro" panose="02020502050506020301" pitchFamily="18" charset="0"/>
              </a:rPr>
              <a:t> 11-1</a:t>
            </a:r>
          </a:p>
        </p:txBody>
      </p:sp>
      <p:pic>
        <p:nvPicPr>
          <p:cNvPr id="11" name="Picture 10"/>
          <p:cNvPicPr>
            <a:picLocks noChangeAspect="1"/>
          </p:cNvPicPr>
          <p:nvPr/>
        </p:nvPicPr>
        <p:blipFill rotWithShape="1">
          <a:blip r:embed="rId8" cstate="print">
            <a:extLst>
              <a:ext uri="{28A0092B-C50C-407E-A947-70E740481C1C}">
                <a14:useLocalDpi xmlns:a14="http://schemas.microsoft.com/office/drawing/2010/main" val="0"/>
              </a:ext>
            </a:extLst>
          </a:blip>
          <a:srcRect l="8069" r="14086"/>
          <a:stretch/>
        </p:blipFill>
        <p:spPr>
          <a:xfrm>
            <a:off x="6787053" y="8859411"/>
            <a:ext cx="1066800" cy="978408"/>
          </a:xfrm>
          <a:prstGeom prst="rect">
            <a:avLst/>
          </a:prstGeom>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76200" y="5308337"/>
            <a:ext cx="1600200" cy="1068284"/>
          </a:xfrm>
          <a:prstGeom prst="rect">
            <a:avLst/>
          </a:prstGeom>
          <a:ln>
            <a:noFill/>
          </a:ln>
          <a:effectLst>
            <a:outerShdw blurRad="292100" dist="139700" dir="2700000" algn="tl" rotWithShape="0">
              <a:srgbClr val="333333">
                <a:alpha val="65000"/>
              </a:srgbClr>
            </a:outerShdw>
          </a:effectLst>
        </p:spPr>
      </p:pic>
      <p:pic>
        <p:nvPicPr>
          <p:cNvPr id="30" name="Picture 29"/>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76200" y="6602507"/>
            <a:ext cx="1600200" cy="899410"/>
          </a:xfrm>
          <a:prstGeom prst="rect">
            <a:avLst/>
          </a:prstGeom>
          <a:ln>
            <a:noFill/>
          </a:ln>
          <a:effectLst>
            <a:outerShdw blurRad="292100" dist="139700" dir="2700000" algn="tl" rotWithShape="0">
              <a:srgbClr val="333333">
                <a:alpha val="65000"/>
              </a:srgbClr>
            </a:outerShdw>
          </a:effectLst>
        </p:spPr>
      </p:pic>
      <p:pic>
        <p:nvPicPr>
          <p:cNvPr id="32" name="Picture 31"/>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76200" y="7727802"/>
            <a:ext cx="1600200" cy="899409"/>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174</TotalTime>
  <Words>416</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Trajan Pro</vt:lpstr>
      <vt:lpstr>Trebuchet MS</vt:lpstr>
      <vt:lpstr>Wingdings</vt:lpstr>
      <vt:lpstr>Wingdings 2</vt:lpstr>
      <vt:lpstr>Wingdings 3</vt:lpstr>
      <vt:lpstr>Apex</vt:lpstr>
      <vt:lpstr>469 Zenith Boulevard Cane Bay Plantation | Summerville, SC 29486 MLS# 20014090 | $299,900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29</cp:revision>
  <dcterms:created xsi:type="dcterms:W3CDTF">2006-08-16T00:00:00Z</dcterms:created>
  <dcterms:modified xsi:type="dcterms:W3CDTF">2020-10-12T15:33:35Z</dcterms:modified>
</cp:coreProperties>
</file>