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75" d="100"/>
          <a:sy n="75" d="100"/>
        </p:scale>
        <p:origin x="1560" y="-13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1550" y="1646133"/>
            <a:ext cx="5829300" cy="3501813"/>
          </a:xfrm>
        </p:spPr>
        <p:txBody>
          <a:bodyPr anchor="b"/>
          <a:lstStyle>
            <a:lvl1pPr algn="ctr">
              <a:defRPr sz="3825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550" y="5282989"/>
            <a:ext cx="5829300" cy="2428451"/>
          </a:xfrm>
        </p:spPr>
        <p:txBody>
          <a:bodyPr/>
          <a:lstStyle>
            <a:lvl1pPr marL="0" indent="0" algn="ctr">
              <a:buNone/>
              <a:defRPr sz="1530"/>
            </a:lvl1pPr>
            <a:lvl2pPr marL="291465" indent="0" algn="ctr">
              <a:buNone/>
              <a:defRPr sz="1275"/>
            </a:lvl2pPr>
            <a:lvl3pPr marL="582930" indent="0" algn="ctr">
              <a:buNone/>
              <a:defRPr sz="1148"/>
            </a:lvl3pPr>
            <a:lvl4pPr marL="874395" indent="0" algn="ctr">
              <a:buNone/>
              <a:defRPr sz="1020"/>
            </a:lvl4pPr>
            <a:lvl5pPr marL="1165860" indent="0" algn="ctr">
              <a:buNone/>
              <a:defRPr sz="1020"/>
            </a:lvl5pPr>
            <a:lvl6pPr marL="1457325" indent="0" algn="ctr">
              <a:buNone/>
              <a:defRPr sz="1020"/>
            </a:lvl6pPr>
            <a:lvl7pPr marL="1748790" indent="0" algn="ctr">
              <a:buNone/>
              <a:defRPr sz="1020"/>
            </a:lvl7pPr>
            <a:lvl8pPr marL="2040255" indent="0" algn="ctr">
              <a:buNone/>
              <a:defRPr sz="1020"/>
            </a:lvl8pPr>
            <a:lvl9pPr marL="2331720" indent="0" algn="ctr">
              <a:buNone/>
              <a:defRPr sz="102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EE1867-B3D7-4709-9A5D-B88D860BAE96}" type="datetimeFigureOut">
              <a:rPr lang="en-US" smtClean="0"/>
              <a:t>9/24/2018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5635F7-D85F-439E-8C40-5FE5A28C93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03381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EE1867-B3D7-4709-9A5D-B88D860BAE96}" type="datetimeFigureOut">
              <a:rPr lang="en-US" smtClean="0"/>
              <a:t>9/24/2018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5635F7-D85F-439E-8C40-5FE5A28C93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31007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171593" y="535517"/>
            <a:ext cx="1256943" cy="8524029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00765" y="535517"/>
            <a:ext cx="3673674" cy="852402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EE1867-B3D7-4709-9A5D-B88D860BAE96}" type="datetimeFigureOut">
              <a:rPr lang="en-US" smtClean="0"/>
              <a:t>9/24/2018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5635F7-D85F-439E-8C40-5FE5A28C93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162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EE1867-B3D7-4709-9A5D-B88D860BAE96}" type="datetimeFigureOut">
              <a:rPr lang="en-US" smtClean="0"/>
              <a:t>9/24/2018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5635F7-D85F-439E-8C40-5FE5A28C93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60127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05" y="2507618"/>
            <a:ext cx="6703695" cy="4184014"/>
          </a:xfrm>
        </p:spPr>
        <p:txBody>
          <a:bodyPr anchor="b"/>
          <a:lstStyle>
            <a:lvl1pPr>
              <a:defRPr sz="3825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05" y="6731215"/>
            <a:ext cx="6703695" cy="2200274"/>
          </a:xfrm>
        </p:spPr>
        <p:txBody>
          <a:bodyPr/>
          <a:lstStyle>
            <a:lvl1pPr marL="0" indent="0">
              <a:buNone/>
              <a:defRPr sz="1530">
                <a:solidFill>
                  <a:schemeClr val="tx1">
                    <a:tint val="75000"/>
                  </a:schemeClr>
                </a:solidFill>
              </a:defRPr>
            </a:lvl1pPr>
            <a:lvl2pPr marL="291465" indent="0">
              <a:buNone/>
              <a:defRPr sz="1275">
                <a:solidFill>
                  <a:schemeClr val="tx1">
                    <a:tint val="75000"/>
                  </a:schemeClr>
                </a:solidFill>
              </a:defRPr>
            </a:lvl2pPr>
            <a:lvl3pPr marL="582930" indent="0">
              <a:buNone/>
              <a:defRPr sz="1148">
                <a:solidFill>
                  <a:schemeClr val="tx1">
                    <a:tint val="75000"/>
                  </a:schemeClr>
                </a:solidFill>
              </a:defRPr>
            </a:lvl3pPr>
            <a:lvl4pPr marL="874395" indent="0">
              <a:buNone/>
              <a:defRPr sz="1020">
                <a:solidFill>
                  <a:schemeClr val="tx1">
                    <a:tint val="75000"/>
                  </a:schemeClr>
                </a:solidFill>
              </a:defRPr>
            </a:lvl4pPr>
            <a:lvl5pPr marL="1165860" indent="0">
              <a:buNone/>
              <a:defRPr sz="1020">
                <a:solidFill>
                  <a:schemeClr val="tx1">
                    <a:tint val="75000"/>
                  </a:schemeClr>
                </a:solidFill>
              </a:defRPr>
            </a:lvl5pPr>
            <a:lvl6pPr marL="1457325" indent="0">
              <a:buNone/>
              <a:defRPr sz="1020">
                <a:solidFill>
                  <a:schemeClr val="tx1">
                    <a:tint val="75000"/>
                  </a:schemeClr>
                </a:solidFill>
              </a:defRPr>
            </a:lvl6pPr>
            <a:lvl7pPr marL="1748790" indent="0">
              <a:buNone/>
              <a:defRPr sz="1020">
                <a:solidFill>
                  <a:schemeClr val="tx1">
                    <a:tint val="75000"/>
                  </a:schemeClr>
                </a:solidFill>
              </a:defRPr>
            </a:lvl7pPr>
            <a:lvl8pPr marL="2040255" indent="0">
              <a:buNone/>
              <a:defRPr sz="1020">
                <a:solidFill>
                  <a:schemeClr val="tx1">
                    <a:tint val="75000"/>
                  </a:schemeClr>
                </a:solidFill>
              </a:defRPr>
            </a:lvl8pPr>
            <a:lvl9pPr marL="2331720" indent="0">
              <a:buNone/>
              <a:defRPr sz="102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EE1867-B3D7-4709-9A5D-B88D860BAE96}" type="datetimeFigureOut">
              <a:rPr lang="en-US" smtClean="0"/>
              <a:t>9/24/2018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5635F7-D85F-439E-8C40-5FE5A28C93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65290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00764" y="2677584"/>
            <a:ext cx="2465309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963228" y="2677584"/>
            <a:ext cx="2465309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EE1867-B3D7-4709-9A5D-B88D860BAE96}" type="datetimeFigureOut">
              <a:rPr lang="en-US" smtClean="0"/>
              <a:t>9/24/2018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5635F7-D85F-439E-8C40-5FE5A28C93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47472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535519"/>
            <a:ext cx="6703695" cy="194415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366" y="2465706"/>
            <a:ext cx="3288089" cy="1208404"/>
          </a:xfrm>
        </p:spPr>
        <p:txBody>
          <a:bodyPr anchor="b"/>
          <a:lstStyle>
            <a:lvl1pPr marL="0" indent="0">
              <a:buNone/>
              <a:defRPr sz="1530" b="1"/>
            </a:lvl1pPr>
            <a:lvl2pPr marL="291465" indent="0">
              <a:buNone/>
              <a:defRPr sz="1275" b="1"/>
            </a:lvl2pPr>
            <a:lvl3pPr marL="582930" indent="0">
              <a:buNone/>
              <a:defRPr sz="1148" b="1"/>
            </a:lvl3pPr>
            <a:lvl4pPr marL="874395" indent="0">
              <a:buNone/>
              <a:defRPr sz="1020" b="1"/>
            </a:lvl4pPr>
            <a:lvl5pPr marL="1165860" indent="0">
              <a:buNone/>
              <a:defRPr sz="1020" b="1"/>
            </a:lvl5pPr>
            <a:lvl6pPr marL="1457325" indent="0">
              <a:buNone/>
              <a:defRPr sz="1020" b="1"/>
            </a:lvl6pPr>
            <a:lvl7pPr marL="1748790" indent="0">
              <a:buNone/>
              <a:defRPr sz="1020" b="1"/>
            </a:lvl7pPr>
            <a:lvl8pPr marL="2040255" indent="0">
              <a:buNone/>
              <a:defRPr sz="1020" b="1"/>
            </a:lvl8pPr>
            <a:lvl9pPr marL="2331720" indent="0">
              <a:buNone/>
              <a:defRPr sz="102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5366" y="3674110"/>
            <a:ext cx="3288089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34778" y="2465706"/>
            <a:ext cx="3304282" cy="1208404"/>
          </a:xfrm>
        </p:spPr>
        <p:txBody>
          <a:bodyPr anchor="b"/>
          <a:lstStyle>
            <a:lvl1pPr marL="0" indent="0">
              <a:buNone/>
              <a:defRPr sz="1530" b="1"/>
            </a:lvl1pPr>
            <a:lvl2pPr marL="291465" indent="0">
              <a:buNone/>
              <a:defRPr sz="1275" b="1"/>
            </a:lvl2pPr>
            <a:lvl3pPr marL="582930" indent="0">
              <a:buNone/>
              <a:defRPr sz="1148" b="1"/>
            </a:lvl3pPr>
            <a:lvl4pPr marL="874395" indent="0">
              <a:buNone/>
              <a:defRPr sz="1020" b="1"/>
            </a:lvl4pPr>
            <a:lvl5pPr marL="1165860" indent="0">
              <a:buNone/>
              <a:defRPr sz="1020" b="1"/>
            </a:lvl5pPr>
            <a:lvl6pPr marL="1457325" indent="0">
              <a:buNone/>
              <a:defRPr sz="1020" b="1"/>
            </a:lvl6pPr>
            <a:lvl7pPr marL="1748790" indent="0">
              <a:buNone/>
              <a:defRPr sz="1020" b="1"/>
            </a:lvl7pPr>
            <a:lvl8pPr marL="2040255" indent="0">
              <a:buNone/>
              <a:defRPr sz="1020" b="1"/>
            </a:lvl8pPr>
            <a:lvl9pPr marL="2331720" indent="0">
              <a:buNone/>
              <a:defRPr sz="102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34778" y="3674110"/>
            <a:ext cx="3304282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EE1867-B3D7-4709-9A5D-B88D860BAE96}" type="datetimeFigureOut">
              <a:rPr lang="en-US" smtClean="0"/>
              <a:t>9/24/2018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5635F7-D85F-439E-8C40-5FE5A28C93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58297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EE1867-B3D7-4709-9A5D-B88D860BAE96}" type="datetimeFigureOut">
              <a:rPr lang="en-US" smtClean="0"/>
              <a:t>9/24/2018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5635F7-D85F-439E-8C40-5FE5A28C93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53853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EE1867-B3D7-4709-9A5D-B88D860BAE96}" type="datetimeFigureOut">
              <a:rPr lang="en-US" smtClean="0"/>
              <a:t>9/24/2018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5635F7-D85F-439E-8C40-5FE5A28C93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51715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04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4282" y="1448226"/>
            <a:ext cx="3934778" cy="7147983"/>
          </a:xfrm>
        </p:spPr>
        <p:txBody>
          <a:bodyPr/>
          <a:lstStyle>
            <a:lvl1pPr>
              <a:defRPr sz="2040"/>
            </a:lvl1pPr>
            <a:lvl2pPr>
              <a:defRPr sz="1785"/>
            </a:lvl2pPr>
            <a:lvl3pPr>
              <a:defRPr sz="1530"/>
            </a:lvl3pPr>
            <a:lvl4pPr>
              <a:defRPr sz="1275"/>
            </a:lvl4pPr>
            <a:lvl5pPr>
              <a:defRPr sz="1275"/>
            </a:lvl5pPr>
            <a:lvl6pPr>
              <a:defRPr sz="1275"/>
            </a:lvl6pPr>
            <a:lvl7pPr>
              <a:defRPr sz="1275"/>
            </a:lvl7pPr>
            <a:lvl8pPr>
              <a:defRPr sz="1275"/>
            </a:lvl8pPr>
            <a:lvl9pPr>
              <a:defRPr sz="1275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020"/>
            </a:lvl1pPr>
            <a:lvl2pPr marL="291465" indent="0">
              <a:buNone/>
              <a:defRPr sz="893"/>
            </a:lvl2pPr>
            <a:lvl3pPr marL="582930" indent="0">
              <a:buNone/>
              <a:defRPr sz="765"/>
            </a:lvl3pPr>
            <a:lvl4pPr marL="874395" indent="0">
              <a:buNone/>
              <a:defRPr sz="638"/>
            </a:lvl4pPr>
            <a:lvl5pPr marL="1165860" indent="0">
              <a:buNone/>
              <a:defRPr sz="638"/>
            </a:lvl5pPr>
            <a:lvl6pPr marL="1457325" indent="0">
              <a:buNone/>
              <a:defRPr sz="638"/>
            </a:lvl6pPr>
            <a:lvl7pPr marL="1748790" indent="0">
              <a:buNone/>
              <a:defRPr sz="638"/>
            </a:lvl7pPr>
            <a:lvl8pPr marL="2040255" indent="0">
              <a:buNone/>
              <a:defRPr sz="638"/>
            </a:lvl8pPr>
            <a:lvl9pPr marL="2331720" indent="0">
              <a:buNone/>
              <a:defRPr sz="638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EE1867-B3D7-4709-9A5D-B88D860BAE96}" type="datetimeFigureOut">
              <a:rPr lang="en-US" smtClean="0"/>
              <a:t>9/24/2018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5635F7-D85F-439E-8C40-5FE5A28C93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35150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04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304282" y="1448226"/>
            <a:ext cx="3934778" cy="7147983"/>
          </a:xfrm>
        </p:spPr>
        <p:txBody>
          <a:bodyPr/>
          <a:lstStyle>
            <a:lvl1pPr marL="0" indent="0">
              <a:buNone/>
              <a:defRPr sz="2040"/>
            </a:lvl1pPr>
            <a:lvl2pPr marL="291465" indent="0">
              <a:buNone/>
              <a:defRPr sz="1785"/>
            </a:lvl2pPr>
            <a:lvl3pPr marL="582930" indent="0">
              <a:buNone/>
              <a:defRPr sz="1530"/>
            </a:lvl3pPr>
            <a:lvl4pPr marL="874395" indent="0">
              <a:buNone/>
              <a:defRPr sz="1275"/>
            </a:lvl4pPr>
            <a:lvl5pPr marL="1165860" indent="0">
              <a:buNone/>
              <a:defRPr sz="1275"/>
            </a:lvl5pPr>
            <a:lvl6pPr marL="1457325" indent="0">
              <a:buNone/>
              <a:defRPr sz="1275"/>
            </a:lvl6pPr>
            <a:lvl7pPr marL="1748790" indent="0">
              <a:buNone/>
              <a:defRPr sz="1275"/>
            </a:lvl7pPr>
            <a:lvl8pPr marL="2040255" indent="0">
              <a:buNone/>
              <a:defRPr sz="1275"/>
            </a:lvl8pPr>
            <a:lvl9pPr marL="2331720" indent="0">
              <a:buNone/>
              <a:defRPr sz="1275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020"/>
            </a:lvl1pPr>
            <a:lvl2pPr marL="291465" indent="0">
              <a:buNone/>
              <a:defRPr sz="893"/>
            </a:lvl2pPr>
            <a:lvl3pPr marL="582930" indent="0">
              <a:buNone/>
              <a:defRPr sz="765"/>
            </a:lvl3pPr>
            <a:lvl4pPr marL="874395" indent="0">
              <a:buNone/>
              <a:defRPr sz="638"/>
            </a:lvl4pPr>
            <a:lvl5pPr marL="1165860" indent="0">
              <a:buNone/>
              <a:defRPr sz="638"/>
            </a:lvl5pPr>
            <a:lvl6pPr marL="1457325" indent="0">
              <a:buNone/>
              <a:defRPr sz="638"/>
            </a:lvl6pPr>
            <a:lvl7pPr marL="1748790" indent="0">
              <a:buNone/>
              <a:defRPr sz="638"/>
            </a:lvl7pPr>
            <a:lvl8pPr marL="2040255" indent="0">
              <a:buNone/>
              <a:defRPr sz="638"/>
            </a:lvl8pPr>
            <a:lvl9pPr marL="2331720" indent="0">
              <a:buNone/>
              <a:defRPr sz="638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EE1867-B3D7-4709-9A5D-B88D860BAE96}" type="datetimeFigureOut">
              <a:rPr lang="en-US" smtClean="0"/>
              <a:t>9/24/2018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5635F7-D85F-439E-8C40-5FE5A28C93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52745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6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EE1867-B3D7-4709-9A5D-B88D860BAE96}" type="datetimeFigureOut">
              <a:rPr lang="en-US" smtClean="0"/>
              <a:t>9/24/2018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76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6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5635F7-D85F-439E-8C40-5FE5A28C93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05943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582930" rtl="0" eaLnBrk="1" latinLnBrk="0" hangingPunct="1">
        <a:lnSpc>
          <a:spcPct val="90000"/>
        </a:lnSpc>
        <a:spcBef>
          <a:spcPct val="0"/>
        </a:spcBef>
        <a:buNone/>
        <a:defRPr sz="280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45733" indent="-145733" algn="l" defTabSz="582930" rtl="0" eaLnBrk="1" latinLnBrk="0" hangingPunct="1">
        <a:lnSpc>
          <a:spcPct val="90000"/>
        </a:lnSpc>
        <a:spcBef>
          <a:spcPts val="638"/>
        </a:spcBef>
        <a:buFont typeface="Arial" panose="020B0604020202020204" pitchFamily="34" charset="0"/>
        <a:buChar char="•"/>
        <a:defRPr sz="1785" kern="1200">
          <a:solidFill>
            <a:schemeClr val="tx1"/>
          </a:solidFill>
          <a:latin typeface="+mn-lt"/>
          <a:ea typeface="+mn-ea"/>
          <a:cs typeface="+mn-cs"/>
        </a:defRPr>
      </a:lvl1pPr>
      <a:lvl2pPr marL="437198" indent="-145733" algn="l" defTabSz="582930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28663" indent="-145733" algn="l" defTabSz="582930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sz="1275" kern="1200">
          <a:solidFill>
            <a:schemeClr val="tx1"/>
          </a:solidFill>
          <a:latin typeface="+mn-lt"/>
          <a:ea typeface="+mn-ea"/>
          <a:cs typeface="+mn-cs"/>
        </a:defRPr>
      </a:lvl3pPr>
      <a:lvl4pPr marL="1020128" indent="-145733" algn="l" defTabSz="582930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sz="1148" kern="1200">
          <a:solidFill>
            <a:schemeClr val="tx1"/>
          </a:solidFill>
          <a:latin typeface="+mn-lt"/>
          <a:ea typeface="+mn-ea"/>
          <a:cs typeface="+mn-cs"/>
        </a:defRPr>
      </a:lvl4pPr>
      <a:lvl5pPr marL="1311593" indent="-145733" algn="l" defTabSz="582930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sz="1148" kern="1200">
          <a:solidFill>
            <a:schemeClr val="tx1"/>
          </a:solidFill>
          <a:latin typeface="+mn-lt"/>
          <a:ea typeface="+mn-ea"/>
          <a:cs typeface="+mn-cs"/>
        </a:defRPr>
      </a:lvl5pPr>
      <a:lvl6pPr marL="1603058" indent="-145733" algn="l" defTabSz="582930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sz="1148" kern="1200">
          <a:solidFill>
            <a:schemeClr val="tx1"/>
          </a:solidFill>
          <a:latin typeface="+mn-lt"/>
          <a:ea typeface="+mn-ea"/>
          <a:cs typeface="+mn-cs"/>
        </a:defRPr>
      </a:lvl6pPr>
      <a:lvl7pPr marL="1894523" indent="-145733" algn="l" defTabSz="582930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sz="1148" kern="1200">
          <a:solidFill>
            <a:schemeClr val="tx1"/>
          </a:solidFill>
          <a:latin typeface="+mn-lt"/>
          <a:ea typeface="+mn-ea"/>
          <a:cs typeface="+mn-cs"/>
        </a:defRPr>
      </a:lvl7pPr>
      <a:lvl8pPr marL="2185988" indent="-145733" algn="l" defTabSz="582930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sz="1148" kern="1200">
          <a:solidFill>
            <a:schemeClr val="tx1"/>
          </a:solidFill>
          <a:latin typeface="+mn-lt"/>
          <a:ea typeface="+mn-ea"/>
          <a:cs typeface="+mn-cs"/>
        </a:defRPr>
      </a:lvl8pPr>
      <a:lvl9pPr marL="2477453" indent="-145733" algn="l" defTabSz="582930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sz="114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1pPr>
      <a:lvl2pPr marL="291465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2pPr>
      <a:lvl3pPr marL="582930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3pPr>
      <a:lvl4pPr marL="874395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4pPr>
      <a:lvl5pPr marL="1165860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5pPr>
      <a:lvl6pPr marL="1457325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6pPr>
      <a:lvl7pPr marL="1748790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7pPr>
      <a:lvl8pPr marL="2040255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13" Type="http://schemas.openxmlformats.org/officeDocument/2006/relationships/image" Target="../media/image10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12" Type="http://schemas.openxmlformats.org/officeDocument/2006/relationships/image" Target="../media/image9.jpeg"/><Relationship Id="rId2" Type="http://schemas.openxmlformats.org/officeDocument/2006/relationships/image" Target="../media/image1.jpg"/><Relationship Id="rId16" Type="http://schemas.openxmlformats.org/officeDocument/2006/relationships/image" Target="../media/image13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hyperlink" Target="mailto:conniesross@aol.com" TargetMode="External"/><Relationship Id="rId5" Type="http://schemas.openxmlformats.org/officeDocument/2006/relationships/image" Target="../media/image4.jpeg"/><Relationship Id="rId15" Type="http://schemas.openxmlformats.org/officeDocument/2006/relationships/image" Target="../media/image12.jpeg"/><Relationship Id="rId10" Type="http://schemas.openxmlformats.org/officeDocument/2006/relationships/hyperlink" Target="mailto:dctidewater@yahoo.com" TargetMode="External"/><Relationship Id="rId4" Type="http://schemas.openxmlformats.org/officeDocument/2006/relationships/image" Target="../media/image3.jpeg"/><Relationship Id="rId9" Type="http://schemas.openxmlformats.org/officeDocument/2006/relationships/image" Target="../media/image8.jpg"/><Relationship Id="rId14" Type="http://schemas.openxmlformats.org/officeDocument/2006/relationships/image" Target="../media/image1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56347" y="0"/>
            <a:ext cx="6412093" cy="4258031"/>
          </a:xfrm>
          <a:prstGeom prst="rect">
            <a:avLst/>
          </a:prstGeom>
          <a:ln>
            <a:solidFill>
              <a:schemeClr val="bg1"/>
            </a:solidFill>
          </a:ln>
        </p:spPr>
      </p:pic>
      <p:sp>
        <p:nvSpPr>
          <p:cNvPr id="25" name="Rectangle 24"/>
          <p:cNvSpPr/>
          <p:nvPr/>
        </p:nvSpPr>
        <p:spPr>
          <a:xfrm>
            <a:off x="1" y="3322696"/>
            <a:ext cx="7772400" cy="933941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  <a:alpha val="0"/>
                </a:schemeClr>
              </a:gs>
              <a:gs pos="82000">
                <a:schemeClr val="bg1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1365324" y="6276131"/>
            <a:ext cx="6394138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dirty="0">
                <a:latin typeface="Adobe Caslon Pro" panose="0205050205050A020403" pitchFamily="18" charset="0"/>
              </a:rPr>
              <a:t>The Bluffs of Tidewater borders the Cherry Grove Inlet where the Atlantic Ocean rolls into the marsh. The Bluffs is rapidly being built out. </a:t>
            </a:r>
          </a:p>
          <a:p>
            <a:pPr algn="ctr"/>
            <a:endParaRPr lang="en-US" sz="1600" dirty="0">
              <a:latin typeface="Adobe Caslon Pro" panose="0205050205050A020403" pitchFamily="18" charset="0"/>
            </a:endParaRPr>
          </a:p>
          <a:p>
            <a:pPr algn="ctr"/>
            <a:r>
              <a:rPr lang="en-US" sz="1600" dirty="0">
                <a:latin typeface="Adobe Caslon Pro" panose="0205050205050A020403" pitchFamily="18" charset="0"/>
              </a:rPr>
              <a:t>Therefore, this expansive, 24-hour manned and gated private-retreat cul-de-sac enclave of almost 1/2 acre is highly sought after for the investor or primary- or vacation-home owner who desire to acquire an unforgettable property with one of the rarest and most stunning wildlife and marsh views in Tidewater -- yet at today's compelling market prices. </a:t>
            </a:r>
          </a:p>
          <a:p>
            <a:pPr algn="ctr"/>
            <a:endParaRPr lang="en-US" sz="1600" dirty="0">
              <a:latin typeface="Adobe Caslon Pro" panose="0205050205050A020403" pitchFamily="18" charset="0"/>
            </a:endParaRPr>
          </a:p>
          <a:p>
            <a:pPr algn="ctr"/>
            <a:r>
              <a:rPr lang="en-US" sz="1600" dirty="0">
                <a:latin typeface="Adobe Caslon Pro" panose="0205050205050A020403" pitchFamily="18" charset="0"/>
              </a:rPr>
              <a:t>This wonderful home is a once-in-a-lifetime opportunity...IS IT TUSCANY OR TIDEWATER? </a:t>
            </a:r>
          </a:p>
        </p:txBody>
      </p:sp>
      <p:pic>
        <p:nvPicPr>
          <p:cNvPr id="12" name="Picture 11"/>
          <p:cNvPicPr>
            <a:picLocks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"/>
            <a:ext cx="1371600" cy="913535"/>
          </a:xfrm>
          <a:prstGeom prst="rect">
            <a:avLst/>
          </a:prstGeom>
          <a:ln>
            <a:solidFill>
              <a:schemeClr val="bg1"/>
            </a:solidFill>
          </a:ln>
          <a:effectLst/>
        </p:spPr>
      </p:pic>
      <p:pic>
        <p:nvPicPr>
          <p:cNvPr id="13" name="Picture 12"/>
          <p:cNvPicPr>
            <a:picLocks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546483"/>
            <a:ext cx="1371600" cy="913273"/>
          </a:xfrm>
          <a:prstGeom prst="rect">
            <a:avLst/>
          </a:prstGeom>
          <a:ln>
            <a:solidFill>
              <a:schemeClr val="bg1"/>
            </a:solidFill>
          </a:ln>
          <a:effectLst/>
        </p:spPr>
      </p:pic>
      <p:pic>
        <p:nvPicPr>
          <p:cNvPr id="15" name="Picture 14"/>
          <p:cNvPicPr>
            <a:picLocks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639228"/>
            <a:ext cx="1371600" cy="910828"/>
          </a:xfrm>
          <a:prstGeom prst="rect">
            <a:avLst/>
          </a:prstGeom>
          <a:ln>
            <a:solidFill>
              <a:schemeClr val="bg1"/>
            </a:solidFill>
          </a:ln>
          <a:effectLst/>
        </p:spPr>
      </p:pic>
      <p:pic>
        <p:nvPicPr>
          <p:cNvPr id="16" name="Picture 15"/>
          <p:cNvPicPr>
            <a:picLocks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820431"/>
            <a:ext cx="1371600" cy="910828"/>
          </a:xfrm>
          <a:prstGeom prst="rect">
            <a:avLst/>
          </a:prstGeom>
          <a:ln>
            <a:solidFill>
              <a:schemeClr val="bg1"/>
            </a:solidFill>
          </a:ln>
          <a:effectLst/>
        </p:spPr>
      </p:pic>
      <p:pic>
        <p:nvPicPr>
          <p:cNvPr id="27" name="Picture 26"/>
          <p:cNvPicPr>
            <a:picLocks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727686"/>
            <a:ext cx="1371600" cy="915115"/>
          </a:xfrm>
          <a:prstGeom prst="rect">
            <a:avLst/>
          </a:prstGeom>
          <a:ln>
            <a:solidFill>
              <a:schemeClr val="bg1"/>
            </a:solidFill>
          </a:ln>
          <a:effectLst/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5947" y="9227540"/>
            <a:ext cx="904875" cy="682162"/>
          </a:xfrm>
          <a:prstGeom prst="rect">
            <a:avLst/>
          </a:prstGeom>
        </p:spPr>
      </p:pic>
      <p:pic>
        <p:nvPicPr>
          <p:cNvPr id="28" name="Picture 27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72269" y="9224361"/>
            <a:ext cx="838198" cy="688520"/>
          </a:xfrm>
          <a:prstGeom prst="rect">
            <a:avLst/>
          </a:prstGeom>
        </p:spPr>
      </p:pic>
      <p:sp>
        <p:nvSpPr>
          <p:cNvPr id="30" name="Rectangle 29"/>
          <p:cNvSpPr/>
          <p:nvPr/>
        </p:nvSpPr>
        <p:spPr>
          <a:xfrm>
            <a:off x="1722928" y="9245456"/>
            <a:ext cx="193137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400" dirty="0">
                <a:solidFill>
                  <a:srgbClr val="000000"/>
                </a:solidFill>
                <a:latin typeface="Arial" panose="020B0604020202020204" pitchFamily="34" charset="0"/>
              </a:rPr>
              <a:t>Deborah Collins</a:t>
            </a:r>
          </a:p>
          <a:p>
            <a:pPr algn="ctr"/>
            <a:r>
              <a:rPr lang="en-US" sz="1100" dirty="0">
                <a:solidFill>
                  <a:srgbClr val="000000"/>
                </a:solidFill>
                <a:latin typeface="Arial" panose="020B0604020202020204" pitchFamily="34" charset="0"/>
              </a:rPr>
              <a:t>843-424-9013</a:t>
            </a:r>
          </a:p>
          <a:p>
            <a:pPr algn="ctr"/>
            <a:r>
              <a:rPr lang="en-US" sz="1100" dirty="0">
                <a:solidFill>
                  <a:srgbClr val="093E6E"/>
                </a:solidFill>
                <a:latin typeface="Arial" panose="020B0604020202020204" pitchFamily="34" charset="0"/>
                <a:hlinkClick r:id="rId10"/>
              </a:rPr>
              <a:t>dctidewater@yahoo.com</a:t>
            </a:r>
            <a:endParaRPr lang="en-US" sz="11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4206408" y="9245456"/>
            <a:ext cx="191375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400" dirty="0">
                <a:solidFill>
                  <a:srgbClr val="000000"/>
                </a:solidFill>
                <a:latin typeface="Arial" panose="020B0604020202020204" pitchFamily="34" charset="0"/>
              </a:rPr>
              <a:t>Connie Ross-Karl</a:t>
            </a:r>
          </a:p>
          <a:p>
            <a:pPr algn="ctr"/>
            <a:r>
              <a:rPr lang="en-US" sz="1100" dirty="0">
                <a:solidFill>
                  <a:srgbClr val="000000"/>
                </a:solidFill>
                <a:latin typeface="Arial" panose="020B0604020202020204" pitchFamily="34" charset="0"/>
              </a:rPr>
              <a:t>702-306-2643</a:t>
            </a:r>
          </a:p>
          <a:p>
            <a:pPr algn="ctr"/>
            <a:r>
              <a:rPr lang="en-US" sz="1100" dirty="0">
                <a:solidFill>
                  <a:srgbClr val="093E6E"/>
                </a:solidFill>
                <a:latin typeface="Arial" panose="020B0604020202020204" pitchFamily="34" charset="0"/>
                <a:hlinkClick r:id="rId11"/>
              </a:rPr>
              <a:t>conniesross@aol.com</a:t>
            </a:r>
            <a:endParaRPr lang="en-US" sz="11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5" name="Rectangle 34"/>
          <p:cNvSpPr/>
          <p:nvPr/>
        </p:nvSpPr>
        <p:spPr>
          <a:xfrm>
            <a:off x="0" y="9837384"/>
            <a:ext cx="7772400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800" dirty="0">
                <a:solidFill>
                  <a:srgbClr val="000000"/>
                </a:solidFill>
                <a:latin typeface="Arial" panose="020B0604020202020204" pitchFamily="34" charset="0"/>
              </a:rPr>
              <a:t>NEW WAY PROPERTIES MYRTLE BEACH</a:t>
            </a:r>
            <a:r>
              <a:rPr lang="en-US" sz="800" dirty="0">
                <a:solidFill>
                  <a:srgbClr val="093E6E"/>
                </a:solidFill>
                <a:latin typeface="Arial" panose="020B0604020202020204" pitchFamily="34" charset="0"/>
              </a:rPr>
              <a:t> </a:t>
            </a:r>
            <a:endParaRPr lang="en-US" sz="800" dirty="0"/>
          </a:p>
        </p:txBody>
      </p:sp>
      <p:pic>
        <p:nvPicPr>
          <p:cNvPr id="37" name="Picture 36"/>
          <p:cNvPicPr>
            <a:picLocks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366653"/>
            <a:ext cx="1371600" cy="894384"/>
          </a:xfrm>
          <a:prstGeom prst="rect">
            <a:avLst/>
          </a:prstGeom>
          <a:ln>
            <a:solidFill>
              <a:schemeClr val="bg1"/>
            </a:solidFill>
          </a:ln>
          <a:effectLst/>
        </p:spPr>
      </p:pic>
      <p:pic>
        <p:nvPicPr>
          <p:cNvPr id="38" name="Picture 37"/>
          <p:cNvPicPr>
            <a:picLocks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168447"/>
            <a:ext cx="1371600" cy="908451"/>
          </a:xfrm>
          <a:prstGeom prst="rect">
            <a:avLst/>
          </a:prstGeom>
          <a:ln>
            <a:solidFill>
              <a:schemeClr val="bg1"/>
            </a:solidFill>
          </a:ln>
          <a:effectLst/>
        </p:spPr>
      </p:pic>
      <p:pic>
        <p:nvPicPr>
          <p:cNvPr id="40" name="Picture 39"/>
          <p:cNvPicPr>
            <a:picLocks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7257464"/>
            <a:ext cx="1371600" cy="914556"/>
          </a:xfrm>
          <a:prstGeom prst="rect">
            <a:avLst/>
          </a:prstGeom>
          <a:ln>
            <a:solidFill>
              <a:schemeClr val="bg1"/>
            </a:solidFill>
          </a:ln>
          <a:effectLst/>
        </p:spPr>
      </p:pic>
      <p:pic>
        <p:nvPicPr>
          <p:cNvPr id="41" name="Picture 40"/>
          <p:cNvPicPr>
            <a:picLocks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456183"/>
            <a:ext cx="1371600" cy="914043"/>
          </a:xfrm>
          <a:prstGeom prst="rect">
            <a:avLst/>
          </a:prstGeom>
          <a:ln>
            <a:solidFill>
              <a:schemeClr val="bg1"/>
            </a:solidFill>
          </a:ln>
          <a:effectLst/>
        </p:spPr>
      </p:pic>
      <p:pic>
        <p:nvPicPr>
          <p:cNvPr id="20" name="Picture 19"/>
          <p:cNvPicPr>
            <a:picLocks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909961"/>
            <a:ext cx="1371600" cy="914043"/>
          </a:xfrm>
          <a:prstGeom prst="rect">
            <a:avLst/>
          </a:prstGeom>
          <a:ln>
            <a:solidFill>
              <a:schemeClr val="bg1"/>
            </a:solidFill>
          </a:ln>
          <a:effectLst/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8C399219-7EAE-411E-A076-D0551F540767}"/>
              </a:ext>
            </a:extLst>
          </p:cNvPr>
          <p:cNvSpPr/>
          <p:nvPr/>
        </p:nvSpPr>
        <p:spPr>
          <a:xfrm>
            <a:off x="2619293" y="4792034"/>
            <a:ext cx="38862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n-US" b="1" u="sng" dirty="0">
                <a:solidFill>
                  <a:schemeClr val="accent2">
                    <a:lumMod val="50000"/>
                  </a:schemeClr>
                </a:solidFill>
                <a:latin typeface="Adobe Caslon Pro" panose="0205050205050A020403" pitchFamily="18" charset="0"/>
              </a:rPr>
              <a:t>Champagne Agent Tours:</a:t>
            </a:r>
          </a:p>
          <a:p>
            <a:pPr algn="ctr"/>
            <a:r>
              <a:rPr lang="en-US" dirty="0">
                <a:solidFill>
                  <a:schemeClr val="accent2">
                    <a:lumMod val="50000"/>
                  </a:schemeClr>
                </a:solidFill>
                <a:latin typeface="Adobe Caslon Pro" panose="0205050205050A020403" pitchFamily="18" charset="0"/>
              </a:rPr>
              <a:t>Thu 9/27 10a-12p</a:t>
            </a:r>
          </a:p>
          <a:p>
            <a:pPr algn="ctr"/>
            <a:r>
              <a:rPr lang="en-US" dirty="0">
                <a:solidFill>
                  <a:schemeClr val="accent2">
                    <a:lumMod val="50000"/>
                  </a:schemeClr>
                </a:solidFill>
                <a:latin typeface="Adobe Caslon Pro" panose="0205050205050A020403" pitchFamily="18" charset="0"/>
              </a:rPr>
              <a:t>Fri 9/28 1-3p</a:t>
            </a:r>
          </a:p>
          <a:p>
            <a:pPr algn="ctr"/>
            <a:r>
              <a:rPr lang="en-US" dirty="0">
                <a:solidFill>
                  <a:schemeClr val="accent2">
                    <a:lumMod val="50000"/>
                  </a:schemeClr>
                </a:solidFill>
                <a:latin typeface="Adobe Caslon Pro" panose="0205050205050A020403" pitchFamily="18" charset="0"/>
              </a:rPr>
              <a:t>Sun 9/30 1-4p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501FEFE6-B0DB-41D3-BA02-CCBCC3EC2948}"/>
              </a:ext>
            </a:extLst>
          </p:cNvPr>
          <p:cNvSpPr/>
          <p:nvPr/>
        </p:nvSpPr>
        <p:spPr>
          <a:xfrm>
            <a:off x="1356346" y="3554158"/>
            <a:ext cx="6412095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b="1" dirty="0">
                <a:ln w="3175">
                  <a:solidFill>
                    <a:schemeClr val="tx1">
                      <a:lumMod val="50000"/>
                      <a:lumOff val="50000"/>
                    </a:schemeClr>
                  </a:solidFill>
                </a:ln>
                <a:latin typeface="Amazone BT" panose="03020702040507090A04" pitchFamily="66" charset="0"/>
              </a:rPr>
              <a:t>Tidewater Plantation</a:t>
            </a:r>
          </a:p>
          <a:p>
            <a:pPr algn="ctr"/>
            <a:r>
              <a:rPr lang="en-US" sz="2400" b="1" dirty="0">
                <a:ln w="3175">
                  <a:solidFill>
                    <a:schemeClr val="tx1">
                      <a:lumMod val="50000"/>
                      <a:lumOff val="50000"/>
                    </a:schemeClr>
                  </a:solidFill>
                </a:ln>
                <a:latin typeface="Amazone BT" panose="03020702040507090A04" pitchFamily="66" charset="0"/>
              </a:rPr>
              <a:t>Private Tuscan-inspired Cul-de-sac Enclave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03465EDD-3DD8-4F04-A4A0-5E47DF8B2EEB}"/>
              </a:ext>
            </a:extLst>
          </p:cNvPr>
          <p:cNvSpPr/>
          <p:nvPr/>
        </p:nvSpPr>
        <p:spPr>
          <a:xfrm>
            <a:off x="1379521" y="71355"/>
            <a:ext cx="3027379" cy="11387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ln w="3175">
                  <a:noFill/>
                </a:ln>
                <a:solidFill>
                  <a:schemeClr val="bg1"/>
                </a:solidFill>
                <a:latin typeface="Adobe Caslon Pro Bold" panose="0205070206050A020403" pitchFamily="18" charset="0"/>
              </a:rPr>
              <a:t>4734 Buck's Bluff Drive</a:t>
            </a:r>
          </a:p>
          <a:p>
            <a:r>
              <a:rPr lang="en-US" sz="1600" b="1" dirty="0">
                <a:ln w="3175">
                  <a:noFill/>
                </a:ln>
                <a:solidFill>
                  <a:schemeClr val="bg1"/>
                </a:solidFill>
                <a:latin typeface="Adobe Caslon Pro" panose="0205050205050A020403" pitchFamily="18" charset="0"/>
              </a:rPr>
              <a:t>N Myrtle Beach, SC 29582</a:t>
            </a:r>
          </a:p>
          <a:p>
            <a:r>
              <a:rPr lang="en-US" sz="1600" b="1" dirty="0">
                <a:ln w="3175">
                  <a:noFill/>
                </a:ln>
                <a:solidFill>
                  <a:schemeClr val="bg1"/>
                </a:solidFill>
                <a:latin typeface="Adobe Caslon Pro" panose="0205050205050A020403" pitchFamily="18" charset="0"/>
              </a:rPr>
              <a:t>MLS# 1819395</a:t>
            </a:r>
          </a:p>
          <a:p>
            <a:r>
              <a:rPr lang="en-US" sz="1600" b="1" dirty="0">
                <a:ln w="3175">
                  <a:noFill/>
                </a:ln>
                <a:solidFill>
                  <a:schemeClr val="bg1"/>
                </a:solidFill>
                <a:latin typeface="Adobe Caslon Pro" panose="0205050205050A020403" pitchFamily="18" charset="0"/>
              </a:rPr>
              <a:t>$689,000</a:t>
            </a:r>
            <a:endParaRPr lang="en-US" sz="1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030241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149</TotalTime>
  <Words>152</Words>
  <Application>Microsoft Office PowerPoint</Application>
  <PresentationFormat>Custom</PresentationFormat>
  <Paragraphs>22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Adobe Caslon Pro</vt:lpstr>
      <vt:lpstr>Adobe Caslon Pro Bold</vt:lpstr>
      <vt:lpstr>Amazone BT</vt:lpstr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A. Thomas Price</dc:creator>
  <cp:lastModifiedBy>A. Thomas Price</cp:lastModifiedBy>
  <cp:revision>29</cp:revision>
  <dcterms:created xsi:type="dcterms:W3CDTF">2016-01-18T21:52:04Z</dcterms:created>
  <dcterms:modified xsi:type="dcterms:W3CDTF">2018-09-24T17:59:47Z</dcterms:modified>
</cp:coreProperties>
</file>