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82296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315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49" d="100"/>
          <a:sy n="49" d="100"/>
        </p:scale>
        <p:origin x="1704" y="66"/>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3124626"/>
            <a:ext cx="6995160" cy="2156036"/>
          </a:xfrm>
        </p:spPr>
        <p:txBody>
          <a:bodyPr/>
          <a:lstStyle/>
          <a:p>
            <a:r>
              <a:rPr lang="en-US"/>
              <a:t>Click to edit Master title style</a:t>
            </a:r>
          </a:p>
        </p:txBody>
      </p:sp>
      <p:sp>
        <p:nvSpPr>
          <p:cNvPr id="3" name="Subtitle 2"/>
          <p:cNvSpPr>
            <a:spLocks noGrp="1"/>
          </p:cNvSpPr>
          <p:nvPr>
            <p:ph type="subTitle" idx="1"/>
          </p:nvPr>
        </p:nvSpPr>
        <p:spPr>
          <a:xfrm>
            <a:off x="1234440" y="5699760"/>
            <a:ext cx="576072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1/14/2020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1480" y="402804"/>
            <a:ext cx="541782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6463454"/>
            <a:ext cx="699516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50082" y="4263180"/>
            <a:ext cx="699516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1/14/2020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14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1833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1/14/2020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11480" y="2251499"/>
            <a:ext cx="3636169"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411480" y="3189817"/>
            <a:ext cx="3636169"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180523" y="2251499"/>
            <a:ext cx="3637597"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4180523" y="3189817"/>
            <a:ext cx="3637597"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1/14/2020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1/14/2020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1/14/2020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4"/>
            <a:ext cx="2707482"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217545" y="400474"/>
            <a:ext cx="4600576"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1481" y="2104814"/>
            <a:ext cx="2707482"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1/14/2020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7040881"/>
            <a:ext cx="493776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613059" y="898736"/>
            <a:ext cx="493776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613059" y="7872097"/>
            <a:ext cx="493776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1/14/2020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480" y="402802"/>
            <a:ext cx="740664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411480" y="2346963"/>
            <a:ext cx="740664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11480" y="9322648"/>
            <a:ext cx="192024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1/14/2020</a:t>
            </a:fld>
            <a:endParaRPr lang="en-US"/>
          </a:p>
        </p:txBody>
      </p:sp>
      <p:sp>
        <p:nvSpPr>
          <p:cNvPr id="5" name="Footer Placeholder 4"/>
          <p:cNvSpPr>
            <a:spLocks noGrp="1"/>
          </p:cNvSpPr>
          <p:nvPr>
            <p:ph type="ftr" sz="quarter" idx="3"/>
          </p:nvPr>
        </p:nvSpPr>
        <p:spPr>
          <a:xfrm>
            <a:off x="2811780" y="9322648"/>
            <a:ext cx="260604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97880" y="9322648"/>
            <a:ext cx="192024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jpeg"/><Relationship Id="rId7" Type="http://schemas.openxmlformats.org/officeDocument/2006/relationships/image" Target="../media/image6.jpg"/><Relationship Id="rId12" Type="http://schemas.openxmlformats.org/officeDocument/2006/relationships/image" Target="../media/image11.jpeg"/><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image" Target="../media/image5.jpg"/><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24235" y="-1"/>
            <a:ext cx="7772400" cy="1151705"/>
          </a:xfrm>
          <a:noFill/>
        </p:spPr>
        <p:txBody>
          <a:bodyPr>
            <a:noAutofit/>
          </a:bodyPr>
          <a:lstStyle/>
          <a:p>
            <a:r>
              <a:rPr lang="en-US" b="1" i="1" dirty="0">
                <a:ln>
                  <a:solidFill>
                    <a:srgbClr val="003159"/>
                  </a:solidFill>
                </a:ln>
                <a:solidFill>
                  <a:schemeClr val="tx2"/>
                </a:solidFill>
                <a:latin typeface="Amazone BT" panose="03020702040507090A04" pitchFamily="66" charset="0"/>
                <a:cs typeface="Arial" panose="020B0604020202020204" pitchFamily="34" charset="0"/>
              </a:rPr>
              <a:t>New Year, New Price!</a:t>
            </a:r>
          </a:p>
          <a:p>
            <a:r>
              <a:rPr lang="en-US" sz="3000" i="1" dirty="0">
                <a:ln>
                  <a:solidFill>
                    <a:srgbClr val="003159"/>
                  </a:solidFill>
                </a:ln>
                <a:solidFill>
                  <a:schemeClr val="tx2"/>
                </a:solidFill>
                <a:latin typeface="Amazone BT" panose="03020702040507090A04" pitchFamily="66" charset="0"/>
                <a:cs typeface="Arial" panose="020B0604020202020204" pitchFamily="34" charset="0"/>
              </a:rPr>
              <a:t>$315k home on 2/3 acre lot in 29464</a:t>
            </a:r>
            <a:endParaRPr lang="en-US" sz="3000" dirty="0">
              <a:ln>
                <a:solidFill>
                  <a:srgbClr val="003159"/>
                </a:solidFill>
              </a:ln>
              <a:solidFill>
                <a:schemeClr val="tx2"/>
              </a:solidFill>
              <a:latin typeface="Amazone BT" panose="03020702040507090A04" pitchFamily="66" charset="0"/>
              <a:cs typeface="Arial" panose="020B0604020202020204" pitchFamily="34" charset="0"/>
            </a:endParaRPr>
          </a:p>
        </p:txBody>
      </p:sp>
      <p:sp>
        <p:nvSpPr>
          <p:cNvPr id="4" name="Rectangle 3"/>
          <p:cNvSpPr/>
          <p:nvPr/>
        </p:nvSpPr>
        <p:spPr>
          <a:xfrm>
            <a:off x="228601" y="6062205"/>
            <a:ext cx="7778353" cy="1569660"/>
          </a:xfrm>
          <a:prstGeom prst="rect">
            <a:avLst/>
          </a:prstGeom>
        </p:spPr>
        <p:txBody>
          <a:bodyPr wrap="square" anchor="ctr">
            <a:spAutoFit/>
          </a:bodyPr>
          <a:lstStyle/>
          <a:p>
            <a:pPr algn="ctr"/>
            <a:r>
              <a:rPr lang="en-US" sz="1200" dirty="0">
                <a:solidFill>
                  <a:srgbClr val="003159"/>
                </a:solidFill>
                <a:latin typeface="Arial" panose="020B0604020202020204" pitchFamily="34" charset="0"/>
                <a:cs typeface="Arial" panose="020B0604020202020204" pitchFamily="34" charset="0"/>
              </a:rPr>
              <a:t>Check out this unique opportunity to customize a brick home on 2/3 of an acre with no HOA in 29464! Zoned for the new Lucy Beckham HS for fall 2020. No flood insurance required! Already on city water and sewer. This home has been almost completely gutted and is ready for someone to add their personal style and design. The owners hoped to move in upon completion, however their plans have changed suddenly. The main level has been reconfigured with a desirable open concept layout, including a spacious master suite. Two 2x16x20 LVL beams have been added for structural support. All new wooden beams throughout living room, breakfast nook and mud room. New subflooring. Home is being sold as-is. Easy access to all parts of town via 526. Minutes from downtown or the beaches. Easy to show.</a:t>
            </a:r>
          </a:p>
        </p:txBody>
      </p:sp>
      <p:pic>
        <p:nvPicPr>
          <p:cNvPr id="1026" name="Picture 2"/>
          <p:cNvPicPr>
            <a:picLocks noChangeAspect="1" noChangeArrowheads="1"/>
          </p:cNvPicPr>
          <p:nvPr/>
        </p:nvPicPr>
        <p:blipFill>
          <a:blip r:embed="rId2" cstate="print">
            <a:extLst>
              <a:ext uri="{28A0092B-C50C-407E-A947-70E740481C1C}">
                <a14:useLocalDpi xmlns:a14="http://schemas.microsoft.com/office/drawing/2010/main" val="0"/>
              </a:ext>
            </a:extLst>
          </a:blip>
          <a:stretch>
            <a:fillRect/>
          </a:stretch>
        </p:blipFill>
        <p:spPr bwMode="auto">
          <a:xfrm>
            <a:off x="522952" y="9063673"/>
            <a:ext cx="705116" cy="88582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sp>
        <p:nvSpPr>
          <p:cNvPr id="5" name="Text Box 3"/>
          <p:cNvSpPr txBox="1">
            <a:spLocks noChangeArrowheads="1"/>
          </p:cNvSpPr>
          <p:nvPr/>
        </p:nvSpPr>
        <p:spPr bwMode="auto">
          <a:xfrm>
            <a:off x="2798329" y="9063673"/>
            <a:ext cx="2624212" cy="88582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t" anchorCtr="0" compatLnSpc="1">
            <a:prstTxWarp prst="textNoShape">
              <a:avLst/>
            </a:prstTxWarp>
          </a:bodyPr>
          <a:lstStyle/>
          <a:p>
            <a:pPr algn="ctr" defTabSz="914400" fontAlgn="base">
              <a:spcBef>
                <a:spcPct val="0"/>
              </a:spcBef>
              <a:spcAft>
                <a:spcPct val="0"/>
              </a:spcAft>
            </a:pPr>
            <a:r>
              <a:rPr lang="en-US" altLang="en-US" sz="1200" b="1" dirty="0">
                <a:solidFill>
                  <a:srgbClr val="003159"/>
                </a:solidFill>
                <a:latin typeface="Arial" pitchFamily="34" charset="0"/>
                <a:cs typeface="Arial" pitchFamily="34" charset="0"/>
              </a:rPr>
              <a:t>Whitley Boyd</a:t>
            </a:r>
          </a:p>
          <a:p>
            <a:pPr algn="ctr" defTabSz="914400" fontAlgn="base">
              <a:spcBef>
                <a:spcPct val="0"/>
              </a:spcBef>
              <a:spcAft>
                <a:spcPct val="0"/>
              </a:spcAft>
            </a:pPr>
            <a:endParaRPr lang="en-US" altLang="en-US" sz="500" b="1" dirty="0">
              <a:solidFill>
                <a:srgbClr val="003159"/>
              </a:solidFill>
              <a:latin typeface="Arial" pitchFamily="34" charset="0"/>
              <a:cs typeface="Arial" pitchFamily="34" charset="0"/>
            </a:endParaRPr>
          </a:p>
          <a:p>
            <a:pPr algn="ctr" defTabSz="914400" fontAlgn="base">
              <a:spcBef>
                <a:spcPct val="0"/>
              </a:spcBef>
              <a:spcAft>
                <a:spcPct val="0"/>
              </a:spcAft>
            </a:pPr>
            <a:r>
              <a:rPr lang="en-US" altLang="en-US" sz="1100" dirty="0">
                <a:solidFill>
                  <a:srgbClr val="003159"/>
                </a:solidFill>
                <a:latin typeface="Arial" pitchFamily="34" charset="0"/>
                <a:cs typeface="Arial" pitchFamily="34" charset="0"/>
              </a:rPr>
              <a:t>(843) 324-4761</a:t>
            </a:r>
          </a:p>
          <a:p>
            <a:pPr algn="ctr" defTabSz="914400" fontAlgn="base">
              <a:spcBef>
                <a:spcPct val="0"/>
              </a:spcBef>
              <a:spcAft>
                <a:spcPct val="0"/>
              </a:spcAft>
            </a:pPr>
            <a:r>
              <a:rPr lang="en-US" altLang="en-US" sz="1100" dirty="0">
                <a:solidFill>
                  <a:srgbClr val="003159"/>
                </a:solidFill>
                <a:latin typeface="Arial" pitchFamily="34" charset="0"/>
                <a:cs typeface="Arial" pitchFamily="34" charset="0"/>
              </a:rPr>
              <a:t>WBoyd@CarolinaOne.com</a:t>
            </a:r>
          </a:p>
          <a:p>
            <a:pPr algn="ctr" defTabSz="914400" fontAlgn="base">
              <a:spcBef>
                <a:spcPct val="0"/>
              </a:spcBef>
              <a:spcAft>
                <a:spcPct val="0"/>
              </a:spcAft>
            </a:pPr>
            <a:r>
              <a:rPr lang="en-US" altLang="en-US" sz="1100" dirty="0">
                <a:solidFill>
                  <a:srgbClr val="003159"/>
                </a:solidFill>
                <a:latin typeface="Arial" pitchFamily="34" charset="0"/>
                <a:cs typeface="Arial" pitchFamily="34" charset="0"/>
              </a:rPr>
              <a:t>www.PropertiesofCHS.com</a:t>
            </a:r>
            <a:endParaRPr lang="en-US" altLang="en-US" dirty="0">
              <a:solidFill>
                <a:srgbClr val="003159"/>
              </a:solidFill>
              <a:latin typeface="Arial" pitchFamily="34" charset="0"/>
              <a:cs typeface="Arial" pitchFamily="34" charset="0"/>
            </a:endParaRPr>
          </a:p>
        </p:txBody>
      </p:sp>
      <p:sp>
        <p:nvSpPr>
          <p:cNvPr id="6" name="Text Box 4"/>
          <p:cNvSpPr txBox="1">
            <a:spLocks noChangeArrowheads="1"/>
          </p:cNvSpPr>
          <p:nvPr/>
        </p:nvSpPr>
        <p:spPr bwMode="auto">
          <a:xfrm>
            <a:off x="218282" y="9888538"/>
            <a:ext cx="7781924" cy="246063"/>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t" anchorCtr="0" compatLnSpc="1">
            <a:prstTxWarp prst="textNoShape">
              <a:avLst/>
            </a:prstTxWarp>
          </a:bodyPr>
          <a:lstStyle/>
          <a:p>
            <a:pPr algn="ctr" defTabSz="914400" fontAlgn="base">
              <a:spcBef>
                <a:spcPct val="0"/>
              </a:spcBef>
              <a:spcAft>
                <a:spcPct val="0"/>
              </a:spcAft>
            </a:pPr>
            <a:r>
              <a:rPr lang="en-US" altLang="en-US" sz="600" dirty="0">
                <a:solidFill>
                  <a:srgbClr val="003159"/>
                </a:solidFill>
                <a:latin typeface="Arial" pitchFamily="34" charset="0"/>
                <a:cs typeface="Arial" pitchFamily="34" charset="0"/>
              </a:rPr>
              <a:t>Carolina One Real Estate | 628 Long Point Rd. | Mt Pleasant, SC 29464-3032</a:t>
            </a:r>
            <a:endParaRPr lang="en-US" altLang="en-US" sz="1400" dirty="0">
              <a:solidFill>
                <a:srgbClr val="003159"/>
              </a:solidFill>
              <a:latin typeface="Arial" pitchFamily="34" charset="0"/>
              <a:cs typeface="Arial" pitchFamily="34" charset="0"/>
            </a:endParaRPr>
          </a:p>
        </p:txBody>
      </p:sp>
      <p:pic>
        <p:nvPicPr>
          <p:cNvPr id="1029" name="Picture 5"/>
          <p:cNvPicPr>
            <a:picLocks noChangeAspect="1" noChangeArrowheads="1"/>
          </p:cNvPicPr>
          <p:nvPr/>
        </p:nvPicPr>
        <p:blipFill>
          <a:blip r:embed="rId3" cstate="print">
            <a:extLst>
              <a:ext uri="{28A0092B-C50C-407E-A947-70E740481C1C}">
                <a14:useLocalDpi xmlns:a14="http://schemas.microsoft.com/office/drawing/2010/main" val="0"/>
              </a:ext>
            </a:extLst>
          </a:blip>
          <a:stretch>
            <a:fillRect/>
          </a:stretch>
        </p:blipFill>
        <p:spPr bwMode="auto">
          <a:xfrm>
            <a:off x="6487200" y="9094153"/>
            <a:ext cx="1198803" cy="82486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8C8681"/>
                  </a:outerShdw>
                </a:effectLst>
              </a14:hiddenEffects>
            </a:ext>
          </a:extLst>
        </p:spPr>
      </p:pic>
      <p:sp>
        <p:nvSpPr>
          <p:cNvPr id="8" name="Text Box 15"/>
          <p:cNvSpPr txBox="1">
            <a:spLocks noChangeArrowheads="1"/>
          </p:cNvSpPr>
          <p:nvPr/>
        </p:nvSpPr>
        <p:spPr bwMode="auto">
          <a:xfrm>
            <a:off x="222647" y="3732535"/>
            <a:ext cx="7784306" cy="829397"/>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ctr" anchorCtr="0" compatLnSpc="1">
            <a:prstTxWarp prst="textNoShape">
              <a:avLst/>
            </a:prstTxWarp>
          </a:bodyPr>
          <a:lstStyle/>
          <a:p>
            <a:pPr algn="ctr" defTabSz="914400" fontAlgn="base">
              <a:spcBef>
                <a:spcPct val="0"/>
              </a:spcBef>
              <a:spcAft>
                <a:spcPct val="0"/>
              </a:spcAft>
            </a:pPr>
            <a:r>
              <a:rPr lang="en-US" sz="2400" b="1" dirty="0">
                <a:solidFill>
                  <a:srgbClr val="003159"/>
                </a:solidFill>
                <a:latin typeface="Arial" panose="020B0604020202020204" pitchFamily="34" charset="0"/>
                <a:cs typeface="Arial" panose="020B0604020202020204" pitchFamily="34" charset="0"/>
              </a:rPr>
              <a:t>473 Spann Street</a:t>
            </a:r>
            <a:br>
              <a:rPr lang="en-US" sz="2400" b="1" dirty="0">
                <a:solidFill>
                  <a:srgbClr val="003159"/>
                </a:solidFill>
                <a:latin typeface="Arial" panose="020B0604020202020204" pitchFamily="34" charset="0"/>
                <a:cs typeface="Arial" panose="020B0604020202020204" pitchFamily="34" charset="0"/>
              </a:rPr>
            </a:br>
            <a:r>
              <a:rPr lang="en-US" sz="1800" dirty="0">
                <a:solidFill>
                  <a:srgbClr val="003159"/>
                </a:solidFill>
                <a:latin typeface="Arial" panose="020B0604020202020204" pitchFamily="34" charset="0"/>
                <a:cs typeface="Arial" panose="020B0604020202020204" pitchFamily="34" charset="0"/>
              </a:rPr>
              <a:t>Snowden | Mount Pleasant | MLS# 19032301 | $315,000</a:t>
            </a:r>
            <a:endParaRPr lang="en-US" dirty="0">
              <a:solidFill>
                <a:srgbClr val="003159"/>
              </a:solidFill>
              <a:latin typeface="Arial" panose="020B0604020202020204" pitchFamily="34" charset="0"/>
              <a:cs typeface="Arial" panose="020B0604020202020204" pitchFamily="34" charset="0"/>
            </a:endParaRPr>
          </a:p>
        </p:txBody>
      </p:sp>
      <p:pic>
        <p:nvPicPr>
          <p:cNvPr id="27" name="Picture 7"/>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p:blipFill>
        <p:spPr bwMode="auto">
          <a:xfrm>
            <a:off x="281494" y="4797518"/>
            <a:ext cx="1828800" cy="1029101"/>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4" name="Picture 5">
            <a:extLst>
              <a:ext uri="{FF2B5EF4-FFF2-40B4-BE49-F238E27FC236}">
                <a16:creationId xmlns:a16="http://schemas.microsoft.com/office/drawing/2014/main" id="{254C51AF-791C-418F-9D9F-94196B23F6E8}"/>
              </a:ext>
            </a:extLst>
          </p:cNvPr>
          <p:cNvPicPr>
            <a:picLocks noChangeAspect="1" noChangeArrowheads="1"/>
          </p:cNvPicPr>
          <p:nvPr/>
        </p:nvPicPr>
        <p:blipFill>
          <a:blip r:embed="rId5" cstate="print">
            <a:extLst>
              <a:ext uri="{28A0092B-C50C-407E-A947-70E740481C1C}">
                <a14:useLocalDpi xmlns:a14="http://schemas.microsoft.com/office/drawing/2010/main" val="0"/>
              </a:ext>
            </a:extLst>
          </a:blip>
          <a:stretch>
            <a:fillRect/>
          </a:stretch>
        </p:blipFill>
        <p:spPr bwMode="auto">
          <a:xfrm>
            <a:off x="1271921" y="9282367"/>
            <a:ext cx="1243250" cy="44843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8C8681"/>
                  </a:outerShdw>
                </a:effectLst>
              </a14:hiddenEffects>
            </a:ext>
          </a:extLst>
        </p:spPr>
      </p:pic>
      <p:pic>
        <p:nvPicPr>
          <p:cNvPr id="7" name="Picture 6"/>
          <p:cNvPicPr>
            <a:picLocks noChangeAspect="1"/>
          </p:cNvPicPr>
          <p:nvPr/>
        </p:nvPicPr>
        <p:blipFill>
          <a:blip r:embed="rId6">
            <a:extLst>
              <a:ext uri="{28A0092B-C50C-407E-A947-70E740481C1C}">
                <a14:useLocalDpi xmlns:a14="http://schemas.microsoft.com/office/drawing/2010/main" val="0"/>
              </a:ext>
            </a:extLst>
          </a:blip>
          <a:srcRect/>
          <a:stretch/>
        </p:blipFill>
        <p:spPr>
          <a:xfrm>
            <a:off x="281494" y="1387290"/>
            <a:ext cx="3749040" cy="2109659"/>
          </a:xfrm>
          <a:prstGeom prst="rect">
            <a:avLst/>
          </a:prstGeom>
        </p:spPr>
      </p:pic>
      <p:pic>
        <p:nvPicPr>
          <p:cNvPr id="15" name="Picture 14">
            <a:extLst>
              <a:ext uri="{FF2B5EF4-FFF2-40B4-BE49-F238E27FC236}">
                <a16:creationId xmlns:a16="http://schemas.microsoft.com/office/drawing/2014/main" id="{96AA86A8-A7BE-40BB-85BF-1CE190EB016F}"/>
              </a:ext>
            </a:extLst>
          </p:cNvPr>
          <p:cNvPicPr>
            <a:picLocks noChangeAspect="1"/>
          </p:cNvPicPr>
          <p:nvPr/>
        </p:nvPicPr>
        <p:blipFill>
          <a:blip r:embed="rId7">
            <a:extLst>
              <a:ext uri="{28A0092B-C50C-407E-A947-70E740481C1C}">
                <a14:useLocalDpi xmlns:a14="http://schemas.microsoft.com/office/drawing/2010/main" val="0"/>
              </a:ext>
            </a:extLst>
          </a:blip>
          <a:srcRect/>
          <a:stretch/>
        </p:blipFill>
        <p:spPr>
          <a:xfrm>
            <a:off x="4199067" y="1340465"/>
            <a:ext cx="3749040" cy="2109659"/>
          </a:xfrm>
          <a:prstGeom prst="rect">
            <a:avLst/>
          </a:prstGeom>
        </p:spPr>
      </p:pic>
      <p:sp>
        <p:nvSpPr>
          <p:cNvPr id="9" name="Rectangle 8">
            <a:extLst>
              <a:ext uri="{FF2B5EF4-FFF2-40B4-BE49-F238E27FC236}">
                <a16:creationId xmlns:a16="http://schemas.microsoft.com/office/drawing/2014/main" id="{6BB6B88F-86BD-4C92-9945-90674D1EBC99}"/>
              </a:ext>
            </a:extLst>
          </p:cNvPr>
          <p:cNvSpPr/>
          <p:nvPr/>
        </p:nvSpPr>
        <p:spPr>
          <a:xfrm>
            <a:off x="-4800600" y="3352801"/>
            <a:ext cx="3886200" cy="2554545"/>
          </a:xfrm>
          <a:prstGeom prst="rect">
            <a:avLst/>
          </a:prstGeom>
        </p:spPr>
        <p:txBody>
          <a:bodyPr>
            <a:spAutoFit/>
          </a:bodyPr>
          <a:lstStyle/>
          <a:p>
            <a:pPr algn="ctr"/>
            <a:r>
              <a:rPr lang="en-US" dirty="0">
                <a:solidFill>
                  <a:srgbClr val="003159"/>
                </a:solidFill>
                <a:latin typeface="Arial" panose="020B0604020202020204" pitchFamily="34" charset="0"/>
                <a:cs typeface="Arial" panose="020B0604020202020204" pitchFamily="34" charset="0"/>
              </a:rPr>
              <a:t>A $2100 Lender Credit is available and will be applied towards the buyer's closing costs and pre-</a:t>
            </a:r>
            <a:r>
              <a:rPr lang="en-US" dirty="0" err="1">
                <a:solidFill>
                  <a:srgbClr val="003159"/>
                </a:solidFill>
                <a:latin typeface="Arial" panose="020B0604020202020204" pitchFamily="34" charset="0"/>
                <a:cs typeface="Arial" panose="020B0604020202020204" pitchFamily="34" charset="0"/>
              </a:rPr>
              <a:t>paids</a:t>
            </a:r>
            <a:r>
              <a:rPr lang="en-US" dirty="0">
                <a:solidFill>
                  <a:srgbClr val="003159"/>
                </a:solidFill>
                <a:latin typeface="Arial" panose="020B0604020202020204" pitchFamily="34" charset="0"/>
                <a:cs typeface="Arial" panose="020B0604020202020204" pitchFamily="34" charset="0"/>
              </a:rPr>
              <a:t> if the buyer chooses to use the seller's preferred lender. This credit is in addition to any negotiated seller concessions.</a:t>
            </a:r>
          </a:p>
        </p:txBody>
      </p:sp>
      <p:pic>
        <p:nvPicPr>
          <p:cNvPr id="18" name="Picture 7">
            <a:extLst>
              <a:ext uri="{FF2B5EF4-FFF2-40B4-BE49-F238E27FC236}">
                <a16:creationId xmlns:a16="http://schemas.microsoft.com/office/drawing/2014/main" id="{7893AD17-8459-449B-8762-DFDA6F4C329B}"/>
              </a:ext>
            </a:extLst>
          </p:cNvPr>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p:blipFill>
        <p:spPr bwMode="auto">
          <a:xfrm>
            <a:off x="2227855" y="4797518"/>
            <a:ext cx="1828800" cy="1029101"/>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9" name="Picture 7">
            <a:extLst>
              <a:ext uri="{FF2B5EF4-FFF2-40B4-BE49-F238E27FC236}">
                <a16:creationId xmlns:a16="http://schemas.microsoft.com/office/drawing/2014/main" id="{97138DFE-3D52-40D7-8BD5-CC37C892D349}"/>
              </a:ext>
            </a:extLst>
          </p:cNvPr>
          <p:cNvPicPr>
            <a:picLocks noChangeAspect="1" noChangeArrowheads="1"/>
          </p:cNvPicPr>
          <p:nvPr/>
        </p:nvPicPr>
        <p:blipFill>
          <a:blip r:embed="rId9" cstate="print">
            <a:extLst>
              <a:ext uri="{28A0092B-C50C-407E-A947-70E740481C1C}">
                <a14:useLocalDpi xmlns:a14="http://schemas.microsoft.com/office/drawing/2010/main" val="0"/>
              </a:ext>
            </a:extLst>
          </a:blip>
          <a:srcRect/>
          <a:stretch/>
        </p:blipFill>
        <p:spPr bwMode="auto">
          <a:xfrm>
            <a:off x="4174216" y="4797518"/>
            <a:ext cx="1828800" cy="1029101"/>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0" name="Picture 7">
            <a:extLst>
              <a:ext uri="{FF2B5EF4-FFF2-40B4-BE49-F238E27FC236}">
                <a16:creationId xmlns:a16="http://schemas.microsoft.com/office/drawing/2014/main" id="{1B8426DB-FA6C-4208-AE8F-7BDAD64E9BF5}"/>
              </a:ext>
            </a:extLst>
          </p:cNvPr>
          <p:cNvPicPr>
            <a:picLocks noChangeAspect="1" noChangeArrowheads="1"/>
          </p:cNvPicPr>
          <p:nvPr/>
        </p:nvPicPr>
        <p:blipFill>
          <a:blip r:embed="rId10" cstate="print">
            <a:extLst>
              <a:ext uri="{28A0092B-C50C-407E-A947-70E740481C1C}">
                <a14:useLocalDpi xmlns:a14="http://schemas.microsoft.com/office/drawing/2010/main" val="0"/>
              </a:ext>
            </a:extLst>
          </a:blip>
          <a:srcRect/>
          <a:stretch/>
        </p:blipFill>
        <p:spPr bwMode="auto">
          <a:xfrm>
            <a:off x="6120577" y="4798947"/>
            <a:ext cx="1826260" cy="1027672"/>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2" name="Picture 7">
            <a:extLst>
              <a:ext uri="{FF2B5EF4-FFF2-40B4-BE49-F238E27FC236}">
                <a16:creationId xmlns:a16="http://schemas.microsoft.com/office/drawing/2014/main" id="{17819D10-439C-4293-AF76-A64324FCEE36}"/>
              </a:ext>
            </a:extLst>
          </p:cNvPr>
          <p:cNvPicPr>
            <a:picLocks noChangeAspect="1" noChangeArrowheads="1"/>
          </p:cNvPicPr>
          <p:nvPr/>
        </p:nvPicPr>
        <p:blipFill>
          <a:blip r:embed="rId11" cstate="print">
            <a:extLst>
              <a:ext uri="{28A0092B-C50C-407E-A947-70E740481C1C}">
                <a14:useLocalDpi xmlns:a14="http://schemas.microsoft.com/office/drawing/2010/main" val="0"/>
              </a:ext>
            </a:extLst>
          </a:blip>
          <a:srcRect/>
          <a:stretch/>
        </p:blipFill>
        <p:spPr bwMode="auto">
          <a:xfrm>
            <a:off x="281494" y="7867449"/>
            <a:ext cx="1828801" cy="1029102"/>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3" name="Picture 7">
            <a:extLst>
              <a:ext uri="{FF2B5EF4-FFF2-40B4-BE49-F238E27FC236}">
                <a16:creationId xmlns:a16="http://schemas.microsoft.com/office/drawing/2014/main" id="{2052FD7C-EC07-485E-9F7F-1EF05553A6B9}"/>
              </a:ext>
            </a:extLst>
          </p:cNvPr>
          <p:cNvPicPr>
            <a:picLocks noChangeAspect="1" noChangeArrowheads="1"/>
          </p:cNvPicPr>
          <p:nvPr/>
        </p:nvPicPr>
        <p:blipFill>
          <a:blip r:embed="rId12" cstate="print">
            <a:extLst>
              <a:ext uri="{28A0092B-C50C-407E-A947-70E740481C1C}">
                <a14:useLocalDpi xmlns:a14="http://schemas.microsoft.com/office/drawing/2010/main" val="0"/>
              </a:ext>
            </a:extLst>
          </a:blip>
          <a:srcRect/>
          <a:stretch/>
        </p:blipFill>
        <p:spPr bwMode="auto">
          <a:xfrm>
            <a:off x="2227432" y="7867449"/>
            <a:ext cx="1828800" cy="1029101"/>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4" name="Picture 7">
            <a:extLst>
              <a:ext uri="{FF2B5EF4-FFF2-40B4-BE49-F238E27FC236}">
                <a16:creationId xmlns:a16="http://schemas.microsoft.com/office/drawing/2014/main" id="{7A6D2A95-66BD-4DA5-BFC2-31D6722730D3}"/>
              </a:ext>
            </a:extLst>
          </p:cNvPr>
          <p:cNvPicPr>
            <a:picLocks noChangeAspect="1" noChangeArrowheads="1"/>
          </p:cNvPicPr>
          <p:nvPr/>
        </p:nvPicPr>
        <p:blipFill>
          <a:blip r:embed="rId13" cstate="print">
            <a:extLst>
              <a:ext uri="{28A0092B-C50C-407E-A947-70E740481C1C}">
                <a14:useLocalDpi xmlns:a14="http://schemas.microsoft.com/office/drawing/2010/main" val="0"/>
              </a:ext>
            </a:extLst>
          </a:blip>
          <a:srcRect/>
          <a:stretch/>
        </p:blipFill>
        <p:spPr bwMode="auto">
          <a:xfrm>
            <a:off x="4173370" y="7867449"/>
            <a:ext cx="1828800" cy="1029101"/>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5" name="Picture 7">
            <a:extLst>
              <a:ext uri="{FF2B5EF4-FFF2-40B4-BE49-F238E27FC236}">
                <a16:creationId xmlns:a16="http://schemas.microsoft.com/office/drawing/2014/main" id="{D802E14F-46C0-43FE-93DF-9C4B8FDC08C2}"/>
              </a:ext>
            </a:extLst>
          </p:cNvPr>
          <p:cNvPicPr>
            <a:picLocks noChangeAspect="1" noChangeArrowheads="1"/>
          </p:cNvPicPr>
          <p:nvPr/>
        </p:nvPicPr>
        <p:blipFill>
          <a:blip r:embed="rId14" cstate="print">
            <a:extLst>
              <a:ext uri="{28A0092B-C50C-407E-A947-70E740481C1C}">
                <a14:useLocalDpi xmlns:a14="http://schemas.microsoft.com/office/drawing/2010/main" val="0"/>
              </a:ext>
            </a:extLst>
          </a:blip>
          <a:srcRect/>
          <a:stretch/>
        </p:blipFill>
        <p:spPr bwMode="auto">
          <a:xfrm>
            <a:off x="6119307" y="7867449"/>
            <a:ext cx="1828800" cy="1029101"/>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spTree>
    <p:extLst>
      <p:ext uri="{BB962C8B-B14F-4D97-AF65-F5344CB8AC3E}">
        <p14:creationId xmlns:p14="http://schemas.microsoft.com/office/powerpoint/2010/main" val="378964193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397</TotalTime>
  <Words>256</Words>
  <Application>Microsoft Office PowerPoint</Application>
  <PresentationFormat>Custom</PresentationFormat>
  <Paragraphs>11</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Amazone BT</vt:lpstr>
      <vt:lpstr>Arial</vt:lpstr>
      <vt:lpstr>Calibri</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65</cp:revision>
  <dcterms:created xsi:type="dcterms:W3CDTF">2006-08-16T00:00:00Z</dcterms:created>
  <dcterms:modified xsi:type="dcterms:W3CDTF">2020-01-14T14:35:45Z</dcterms:modified>
</cp:coreProperties>
</file>