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0" d="100"/>
          <a:sy n="90" d="100"/>
        </p:scale>
        <p:origin x="936" y="114"/>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2"/>
            <a:ext cx="6217920" cy="1176020"/>
          </a:xfrm>
        </p:spPr>
        <p:txBody>
          <a:bodyPr/>
          <a:lstStyle/>
          <a:p>
            <a:r>
              <a:rPr lang="en-US"/>
              <a:t>Click to edit Master title style</a:t>
            </a:r>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65707" indent="0" algn="ctr">
              <a:buNone/>
              <a:defRPr>
                <a:solidFill>
                  <a:schemeClr val="tx1">
                    <a:tint val="75000"/>
                  </a:schemeClr>
                </a:solidFill>
              </a:defRPr>
            </a:lvl2pPr>
            <a:lvl3pPr marL="731414" indent="0" algn="ctr">
              <a:buNone/>
              <a:defRPr>
                <a:solidFill>
                  <a:schemeClr val="tx1">
                    <a:tint val="75000"/>
                  </a:schemeClr>
                </a:solidFill>
              </a:defRPr>
            </a:lvl3pPr>
            <a:lvl4pPr marL="1097121" indent="0" algn="ctr">
              <a:buNone/>
              <a:defRPr>
                <a:solidFill>
                  <a:schemeClr val="tx1">
                    <a:tint val="75000"/>
                  </a:schemeClr>
                </a:solidFill>
              </a:defRPr>
            </a:lvl4pPr>
            <a:lvl5pPr marL="1462828" indent="0" algn="ctr">
              <a:buNone/>
              <a:defRPr>
                <a:solidFill>
                  <a:schemeClr val="tx1">
                    <a:tint val="75000"/>
                  </a:schemeClr>
                </a:solidFill>
              </a:defRPr>
            </a:lvl5pPr>
            <a:lvl6pPr marL="1828535" indent="0" algn="ctr">
              <a:buNone/>
              <a:defRPr>
                <a:solidFill>
                  <a:schemeClr val="tx1">
                    <a:tint val="75000"/>
                  </a:schemeClr>
                </a:solidFill>
              </a:defRPr>
            </a:lvl6pPr>
            <a:lvl7pPr marL="2194242" indent="0" algn="ctr">
              <a:buNone/>
              <a:defRPr>
                <a:solidFill>
                  <a:schemeClr val="tx1">
                    <a:tint val="75000"/>
                  </a:schemeClr>
                </a:solidFill>
              </a:defRPr>
            </a:lvl7pPr>
            <a:lvl8pPr marL="2559950" indent="0" algn="ctr">
              <a:buNone/>
              <a:defRPr>
                <a:solidFill>
                  <a:schemeClr val="tx1">
                    <a:tint val="75000"/>
                  </a:schemeClr>
                </a:solidFill>
              </a:defRPr>
            </a:lvl8pPr>
            <a:lvl9pPr marL="29256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1"/>
            <a:ext cx="6217920" cy="1089660"/>
          </a:xfr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77850" y="2325370"/>
            <a:ext cx="6217920" cy="1200150"/>
          </a:xfrm>
        </p:spPr>
        <p:txBody>
          <a:bodyPr anchor="b"/>
          <a:lstStyle>
            <a:lvl1pPr marL="0" indent="0">
              <a:buNone/>
              <a:defRPr sz="1600">
                <a:solidFill>
                  <a:schemeClr val="tx1">
                    <a:tint val="75000"/>
                  </a:schemeClr>
                </a:solidFill>
              </a:defRPr>
            </a:lvl1pPr>
            <a:lvl2pPr marL="365707" indent="0">
              <a:buNone/>
              <a:defRPr sz="1400">
                <a:solidFill>
                  <a:schemeClr val="tx1">
                    <a:tint val="75000"/>
                  </a:schemeClr>
                </a:solidFill>
              </a:defRPr>
            </a:lvl2pPr>
            <a:lvl3pPr marL="731414" indent="0">
              <a:buNone/>
              <a:defRPr sz="1300">
                <a:solidFill>
                  <a:schemeClr val="tx1">
                    <a:tint val="75000"/>
                  </a:schemeClr>
                </a:solidFill>
              </a:defRPr>
            </a:lvl3pPr>
            <a:lvl4pPr marL="1097121" indent="0">
              <a:buNone/>
              <a:defRPr sz="1100">
                <a:solidFill>
                  <a:schemeClr val="tx1">
                    <a:tint val="75000"/>
                  </a:schemeClr>
                </a:solidFill>
              </a:defRPr>
            </a:lvl4pPr>
            <a:lvl5pPr marL="1462828" indent="0">
              <a:buNone/>
              <a:defRPr sz="1100">
                <a:solidFill>
                  <a:schemeClr val="tx1">
                    <a:tint val="75000"/>
                  </a:schemeClr>
                </a:solidFill>
              </a:defRPr>
            </a:lvl5pPr>
            <a:lvl6pPr marL="1828535" indent="0">
              <a:buNone/>
              <a:defRPr sz="1100">
                <a:solidFill>
                  <a:schemeClr val="tx1">
                    <a:tint val="75000"/>
                  </a:schemeClr>
                </a:solidFill>
              </a:defRPr>
            </a:lvl6pPr>
            <a:lvl7pPr marL="2194242" indent="0">
              <a:buNone/>
              <a:defRPr sz="1100">
                <a:solidFill>
                  <a:schemeClr val="tx1">
                    <a:tint val="75000"/>
                  </a:schemeClr>
                </a:solidFill>
              </a:defRPr>
            </a:lvl7pPr>
            <a:lvl8pPr marL="2559950" indent="0">
              <a:buNone/>
              <a:defRPr sz="1100">
                <a:solidFill>
                  <a:schemeClr val="tx1">
                    <a:tint val="75000"/>
                  </a:schemeClr>
                </a:solidFill>
              </a:defRPr>
            </a:lvl8pPr>
            <a:lvl9pPr marL="2925656"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1228091"/>
            <a:ext cx="3232151"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4" name="Content Placeholder 3"/>
          <p:cNvSpPr>
            <a:spLocks noGrp="1"/>
          </p:cNvSpPr>
          <p:nvPr>
            <p:ph sz="half" idx="2"/>
          </p:nvPr>
        </p:nvSpPr>
        <p:spPr>
          <a:xfrm>
            <a:off x="365760" y="1739901"/>
            <a:ext cx="3232151"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0" y="1228091"/>
            <a:ext cx="3233420"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6" name="Content Placeholder 5"/>
          <p:cNvSpPr>
            <a:spLocks noGrp="1"/>
          </p:cNvSpPr>
          <p:nvPr>
            <p:ph sz="quarter" idx="4"/>
          </p:nvPr>
        </p:nvSpPr>
        <p:spPr>
          <a:xfrm>
            <a:off x="3716020" y="1739901"/>
            <a:ext cx="3233420"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0" cy="929640"/>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2860040" y="218440"/>
            <a:ext cx="4089401" cy="4682490"/>
          </a:xfrm>
        </p:spPr>
        <p:txBody>
          <a:bodyPr/>
          <a:lstStyle>
            <a:lvl1pPr>
              <a:defRPr sz="26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148080"/>
            <a:ext cx="2406650" cy="375285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1"/>
            <a:ext cx="4389120" cy="453390"/>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433831" y="490220"/>
            <a:ext cx="4389120" cy="3291840"/>
          </a:xfrm>
        </p:spPr>
        <p:txBody>
          <a:bodyPr/>
          <a:lstStyle>
            <a:lvl1pPr marL="0" indent="0">
              <a:buNone/>
              <a:defRPr sz="2600"/>
            </a:lvl1pPr>
            <a:lvl2pPr marL="365707" indent="0">
              <a:buNone/>
              <a:defRPr sz="2200"/>
            </a:lvl2pPr>
            <a:lvl3pPr marL="731414" indent="0">
              <a:buNone/>
              <a:defRPr sz="1900"/>
            </a:lvl3pPr>
            <a:lvl4pPr marL="1097121" indent="0">
              <a:buNone/>
              <a:defRPr sz="1600"/>
            </a:lvl4pPr>
            <a:lvl5pPr marL="1462828" indent="0">
              <a:buNone/>
              <a:defRPr sz="1600"/>
            </a:lvl5pPr>
            <a:lvl6pPr marL="1828535" indent="0">
              <a:buNone/>
              <a:defRPr sz="1600"/>
            </a:lvl6pPr>
            <a:lvl7pPr marL="2194242" indent="0">
              <a:buNone/>
              <a:defRPr sz="1600"/>
            </a:lvl7pPr>
            <a:lvl8pPr marL="2559950" indent="0">
              <a:buNone/>
              <a:defRPr sz="1600"/>
            </a:lvl8pPr>
            <a:lvl9pPr marL="2925656" indent="0">
              <a:buNone/>
              <a:defRPr sz="1600"/>
            </a:lvl9pPr>
          </a:lstStyle>
          <a:p>
            <a:endParaRPr lang="en-US"/>
          </a:p>
        </p:txBody>
      </p:sp>
      <p:sp>
        <p:nvSpPr>
          <p:cNvPr id="4" name="Text Placeholder 3"/>
          <p:cNvSpPr>
            <a:spLocks noGrp="1"/>
          </p:cNvSpPr>
          <p:nvPr>
            <p:ph type="body" sz="half" idx="2"/>
          </p:nvPr>
        </p:nvSpPr>
        <p:spPr>
          <a:xfrm>
            <a:off x="1433831" y="4293871"/>
            <a:ext cx="4389120" cy="64389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73141" tIns="36571" rIns="73141" bIns="36571" rtlCol="0" anchor="ctr">
            <a:normAutofit/>
          </a:bodyPr>
          <a:lstStyle/>
          <a:p>
            <a:r>
              <a:rPr lang="en-US"/>
              <a:t>Click to edit Master title style</a:t>
            </a:r>
          </a:p>
        </p:txBody>
      </p:sp>
      <p:sp>
        <p:nvSpPr>
          <p:cNvPr id="3" name="Text Placeholder 2"/>
          <p:cNvSpPr>
            <a:spLocks noGrp="1"/>
          </p:cNvSpPr>
          <p:nvPr>
            <p:ph type="body" idx="1"/>
          </p:nvPr>
        </p:nvSpPr>
        <p:spPr>
          <a:xfrm>
            <a:off x="365760" y="1280162"/>
            <a:ext cx="6583680" cy="3620771"/>
          </a:xfrm>
          <a:prstGeom prst="rect">
            <a:avLst/>
          </a:prstGeom>
        </p:spPr>
        <p:txBody>
          <a:bodyPr vert="horz" lIns="73141" tIns="36571" rIns="73141" bIns="3657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5085080"/>
            <a:ext cx="1706880" cy="292100"/>
          </a:xfrm>
          <a:prstGeom prst="rect">
            <a:avLst/>
          </a:prstGeom>
        </p:spPr>
        <p:txBody>
          <a:bodyPr vert="horz" lIns="73141" tIns="36571" rIns="73141" bIns="36571" rtlCol="0" anchor="ctr"/>
          <a:lstStyle>
            <a:lvl1pPr algn="l">
              <a:defRPr sz="900">
                <a:solidFill>
                  <a:schemeClr val="tx1">
                    <a:tint val="75000"/>
                  </a:schemeClr>
                </a:solidFill>
              </a:defRPr>
            </a:lvl1pPr>
          </a:lstStyle>
          <a:p>
            <a:fld id="{1D8BD707-D9CF-40AE-B4C6-C98DA3205C09}" type="datetimeFigureOut">
              <a:rPr lang="en-US" smtClean="0"/>
              <a:pPr/>
              <a:t>5/5/2017</a:t>
            </a:fld>
            <a:endParaRPr lang="en-US"/>
          </a:p>
        </p:txBody>
      </p:sp>
      <p:sp>
        <p:nvSpPr>
          <p:cNvPr id="5" name="Footer Placeholder 4"/>
          <p:cNvSpPr>
            <a:spLocks noGrp="1"/>
          </p:cNvSpPr>
          <p:nvPr>
            <p:ph type="ftr" sz="quarter" idx="3"/>
          </p:nvPr>
        </p:nvSpPr>
        <p:spPr>
          <a:xfrm>
            <a:off x="2499360" y="5085080"/>
            <a:ext cx="2316480" cy="292100"/>
          </a:xfrm>
          <a:prstGeom prst="rect">
            <a:avLst/>
          </a:prstGeom>
        </p:spPr>
        <p:txBody>
          <a:bodyPr vert="horz" lIns="73141" tIns="36571" rIns="73141" bIns="36571"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0"/>
            <a:ext cx="1706880" cy="292100"/>
          </a:xfrm>
          <a:prstGeom prst="rect">
            <a:avLst/>
          </a:prstGeom>
        </p:spPr>
        <p:txBody>
          <a:bodyPr vert="horz" lIns="73141" tIns="36571" rIns="73141" bIns="36571"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414" rtl="0" eaLnBrk="1" latinLnBrk="0" hangingPunct="1">
        <a:spcBef>
          <a:spcPct val="0"/>
        </a:spcBef>
        <a:buNone/>
        <a:defRPr sz="3500" kern="1200">
          <a:solidFill>
            <a:schemeClr val="tx1"/>
          </a:solidFill>
          <a:latin typeface="+mj-lt"/>
          <a:ea typeface="+mj-ea"/>
          <a:cs typeface="+mj-cs"/>
        </a:defRPr>
      </a:lvl1pPr>
    </p:titleStyle>
    <p:bodyStyle>
      <a:lvl1pPr marL="274280" indent="-274280" algn="l" defTabSz="731414" rtl="0" eaLnBrk="1" latinLnBrk="0" hangingPunct="1">
        <a:spcBef>
          <a:spcPct val="20000"/>
        </a:spcBef>
        <a:buFont typeface="Arial" pitchFamily="34" charset="0"/>
        <a:buChar char="•"/>
        <a:defRPr sz="2600" kern="1200">
          <a:solidFill>
            <a:schemeClr val="tx1"/>
          </a:solidFill>
          <a:latin typeface="+mn-lt"/>
          <a:ea typeface="+mn-ea"/>
          <a:cs typeface="+mn-cs"/>
        </a:defRPr>
      </a:lvl1pPr>
      <a:lvl2pPr marL="594274" indent="-228567" algn="l" defTabSz="731414"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914268" indent="-182853" algn="l" defTabSz="731414"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79975"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682"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389"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096"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2803"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510"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2000" r="-1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527298"/>
            <a:ext cx="7315199" cy="592631"/>
          </a:xfrm>
          <a:noFill/>
        </p:spPr>
        <p:txBody>
          <a:bodyPr>
            <a:noAutofit/>
          </a:bodyPr>
          <a:lstStyle/>
          <a:p>
            <a:r>
              <a:rPr lang="en-US" sz="1600" b="1" dirty="0">
                <a:latin typeface="Century Gothic" panose="020B0502020202020204" pitchFamily="34" charset="0"/>
              </a:rPr>
              <a:t>4751 </a:t>
            </a:r>
            <a:r>
              <a:rPr lang="en-US" sz="1600" b="1" dirty="0" err="1">
                <a:latin typeface="Century Gothic" panose="020B0502020202020204" pitchFamily="34" charset="0"/>
              </a:rPr>
              <a:t>Holbird</a:t>
            </a:r>
            <a:r>
              <a:rPr lang="en-US" sz="1600" b="1" dirty="0">
                <a:latin typeface="Century Gothic" panose="020B0502020202020204" pitchFamily="34" charset="0"/>
              </a:rPr>
              <a:t> Drive</a:t>
            </a:r>
            <a:br>
              <a:rPr lang="en-US" sz="1200" dirty="0">
                <a:latin typeface="Century Gothic" panose="020B0502020202020204" pitchFamily="34" charset="0"/>
              </a:rPr>
            </a:br>
            <a:r>
              <a:rPr lang="en-US" sz="1200" dirty="0">
                <a:latin typeface="Century Gothic" panose="020B0502020202020204" pitchFamily="34" charset="0"/>
              </a:rPr>
              <a:t>Wando Woods </a:t>
            </a:r>
            <a:r>
              <a:rPr lang="en-US" sz="1200" dirty="0">
                <a:latin typeface="Trebuchet MS" panose="020B0603020202020204" pitchFamily="34" charset="0"/>
              </a:rPr>
              <a:t>· </a:t>
            </a:r>
            <a:r>
              <a:rPr lang="en-US" sz="1200" dirty="0">
                <a:latin typeface="Century Gothic" panose="020B0502020202020204" pitchFamily="34" charset="0"/>
              </a:rPr>
              <a:t>North Charleston, SC 29405 </a:t>
            </a:r>
            <a:r>
              <a:rPr lang="en-US" sz="1200" dirty="0">
                <a:latin typeface="Trebuchet MS" panose="020B0603020202020204" pitchFamily="34" charset="0"/>
              </a:rPr>
              <a:t>· </a:t>
            </a:r>
            <a:r>
              <a:rPr lang="en-US" sz="1200" dirty="0">
                <a:latin typeface="Century Gothic" panose="020B0502020202020204" pitchFamily="34" charset="0"/>
              </a:rPr>
              <a:t>MLS# 17011795 </a:t>
            </a:r>
            <a:r>
              <a:rPr lang="en-US" sz="1200" dirty="0">
                <a:latin typeface="Trebuchet MS" panose="020B0603020202020204" pitchFamily="34" charset="0"/>
              </a:rPr>
              <a:t>· </a:t>
            </a:r>
            <a:r>
              <a:rPr lang="en-US" sz="1200" dirty="0">
                <a:latin typeface="Century Gothic" panose="020B0502020202020204" pitchFamily="34" charset="0"/>
              </a:rPr>
              <a:t>$749,000</a:t>
            </a:r>
          </a:p>
        </p:txBody>
      </p:sp>
      <p:sp>
        <p:nvSpPr>
          <p:cNvPr id="11" name="Rectangle 10"/>
          <p:cNvSpPr/>
          <p:nvPr/>
        </p:nvSpPr>
        <p:spPr>
          <a:xfrm>
            <a:off x="0" y="5204671"/>
            <a:ext cx="7315200" cy="281729"/>
          </a:xfrm>
          <a:prstGeom prst="rect">
            <a:avLst/>
          </a:prstGeom>
          <a:noFill/>
        </p:spPr>
        <p:txBody>
          <a:bodyPr wrap="square" lIns="65645" tIns="32822" rIns="65645" bIns="32822">
            <a:spAutoFit/>
          </a:bodyPr>
          <a:lstStyle/>
          <a:p>
            <a:pPr algn="ctr"/>
            <a:r>
              <a:rPr lang="en-US" dirty="0">
                <a:solidFill>
                  <a:schemeClr val="bg1"/>
                </a:solidFill>
                <a:effectLst>
                  <a:outerShdw blurRad="38100" dist="38100" dir="2700000" algn="tl">
                    <a:srgbClr val="000000">
                      <a:alpha val="43137"/>
                    </a:srgbClr>
                  </a:outerShdw>
                </a:effectLst>
                <a:latin typeface="Century Gothic" panose="020B0502020202020204" pitchFamily="34" charset="0"/>
                <a:cs typeface="Times New Roman" panose="02020603050405020304" pitchFamily="18" charset="0"/>
              </a:rPr>
              <a:t>Neil Schneider</a:t>
            </a:r>
            <a:r>
              <a:rPr lang="en-US" dirty="0">
                <a:solidFill>
                  <a:schemeClr val="bg1"/>
                </a:solidFill>
                <a:latin typeface="Century Gothic" panose="020B0502020202020204" pitchFamily="34" charset="0"/>
              </a:rPr>
              <a:t> </a:t>
            </a:r>
            <a:r>
              <a:rPr lang="en-US" dirty="0">
                <a:solidFill>
                  <a:schemeClr val="bg1"/>
                </a:solidFill>
                <a:latin typeface="Trebuchet MS" panose="020B0603020202020204" pitchFamily="34" charset="0"/>
              </a:rPr>
              <a:t>· </a:t>
            </a:r>
            <a:r>
              <a:rPr lang="en-US" dirty="0">
                <a:solidFill>
                  <a:schemeClr val="bg1"/>
                </a:solidFill>
                <a:effectLst>
                  <a:outerShdw blurRad="38100" dist="38100" dir="2700000" algn="tl">
                    <a:srgbClr val="000000">
                      <a:alpha val="43137"/>
                    </a:srgbClr>
                  </a:outerShdw>
                </a:effectLst>
                <a:latin typeface="Century Gothic" panose="020B0502020202020204" pitchFamily="34" charset="0"/>
                <a:cs typeface="Times New Roman" panose="02020603050405020304" pitchFamily="18" charset="0"/>
              </a:rPr>
              <a:t>843-200-8902</a:t>
            </a:r>
            <a:r>
              <a:rPr lang="en-US" dirty="0">
                <a:solidFill>
                  <a:schemeClr val="bg1"/>
                </a:solidFill>
                <a:latin typeface="Century Gothic" panose="020B0502020202020204" pitchFamily="34" charset="0"/>
              </a:rPr>
              <a:t> </a:t>
            </a:r>
            <a:r>
              <a:rPr lang="en-US" dirty="0">
                <a:solidFill>
                  <a:schemeClr val="bg1"/>
                </a:solidFill>
                <a:latin typeface="Trebuchet MS" panose="020B0603020202020204" pitchFamily="34" charset="0"/>
              </a:rPr>
              <a:t>· </a:t>
            </a:r>
            <a:r>
              <a:rPr lang="en-US" dirty="0">
                <a:solidFill>
                  <a:schemeClr val="bg1"/>
                </a:solidFill>
                <a:effectLst>
                  <a:outerShdw blurRad="38100" dist="38100" dir="2700000" algn="tl">
                    <a:srgbClr val="000000">
                      <a:alpha val="43137"/>
                    </a:srgbClr>
                  </a:outerShdw>
                </a:effectLst>
                <a:latin typeface="Century Gothic" panose="020B0502020202020204" pitchFamily="34" charset="0"/>
                <a:cs typeface="Times New Roman" panose="02020603050405020304" pitchFamily="18" charset="0"/>
              </a:rPr>
              <a:t>neil@charleston.info</a:t>
            </a:r>
          </a:p>
        </p:txBody>
      </p:sp>
      <p:sp>
        <p:nvSpPr>
          <p:cNvPr id="13" name="Rectangle 12"/>
          <p:cNvSpPr/>
          <p:nvPr/>
        </p:nvSpPr>
        <p:spPr>
          <a:xfrm>
            <a:off x="1" y="0"/>
            <a:ext cx="7315199" cy="497172"/>
          </a:xfrm>
          <a:prstGeom prst="rect">
            <a:avLst/>
          </a:prstGeom>
        </p:spPr>
        <p:txBody>
          <a:bodyPr wrap="square" lIns="65645" tIns="32822" rIns="65645" bIns="32822">
            <a:spAutoFit/>
          </a:bodyPr>
          <a:lstStyle/>
          <a:p>
            <a:pPr algn="ctr"/>
            <a:r>
              <a:rPr lang="en-US" sz="2800" b="1" i="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rPr>
              <a:t>Own a Piece of Deepwater Paradise!</a:t>
            </a:r>
          </a:p>
        </p:txBody>
      </p:sp>
      <p:grpSp>
        <p:nvGrpSpPr>
          <p:cNvPr id="7" name="Group 6"/>
          <p:cNvGrpSpPr/>
          <p:nvPr/>
        </p:nvGrpSpPr>
        <p:grpSpPr>
          <a:xfrm>
            <a:off x="151352" y="4440488"/>
            <a:ext cx="7012496" cy="610287"/>
            <a:chOff x="123982" y="4440488"/>
            <a:chExt cx="7012496" cy="610287"/>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43904" y="4443027"/>
              <a:ext cx="912887" cy="607747"/>
            </a:xfrm>
            <a:prstGeom prst="rect">
              <a:avLst/>
            </a:prstGeom>
            <a:ln>
              <a:noFill/>
            </a:ln>
            <a:effectLst>
              <a:outerShdw blurRad="292100" dist="139700" dir="2700000" algn="tl" rotWithShape="0">
                <a:srgbClr val="333333">
                  <a:alpha val="65000"/>
                </a:srgbClr>
              </a:outerShdw>
            </a:effec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982" y="4440489"/>
              <a:ext cx="912887" cy="610286"/>
            </a:xfrm>
            <a:prstGeom prst="rect">
              <a:avLst/>
            </a:prstGeom>
            <a:ln>
              <a:noFill/>
            </a:ln>
            <a:effectLst>
              <a:outerShdw blurRad="292100" dist="139700" dir="2700000" algn="tl" rotWithShape="0">
                <a:srgbClr val="333333">
                  <a:alpha val="65000"/>
                </a:srgbClr>
              </a:outerShdw>
            </a:effectLst>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23591" y="4441759"/>
              <a:ext cx="912887" cy="609015"/>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83748" y="4443027"/>
              <a:ext cx="912887" cy="607747"/>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03670" y="4440489"/>
              <a:ext cx="912887" cy="610286"/>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63826" y="4440488"/>
              <a:ext cx="912887" cy="610286"/>
            </a:xfrm>
            <a:prstGeom prst="rect">
              <a:avLst/>
            </a:prstGeom>
            <a:ln>
              <a:noFill/>
            </a:ln>
            <a:effectLst>
              <a:outerShdw blurRad="292100" dist="139700" dir="2700000" algn="tl" rotWithShape="0">
                <a:srgbClr val="333333">
                  <a:alpha val="65000"/>
                </a:srgbClr>
              </a:outerShdw>
            </a:effectLst>
          </p:spPr>
        </p:pic>
      </p:grpSp>
      <p:sp>
        <p:nvSpPr>
          <p:cNvPr id="3" name="Rectangle 2"/>
          <p:cNvSpPr/>
          <p:nvPr/>
        </p:nvSpPr>
        <p:spPr>
          <a:xfrm>
            <a:off x="113776" y="1216103"/>
            <a:ext cx="7087648" cy="1169551"/>
          </a:xfrm>
          <a:prstGeom prst="rect">
            <a:avLst/>
          </a:prstGeom>
        </p:spPr>
        <p:txBody>
          <a:bodyPr wrap="square">
            <a:spAutoFit/>
          </a:bodyPr>
          <a:lstStyle/>
          <a:p>
            <a:pPr algn="ctr"/>
            <a:r>
              <a:rPr lang="en-US" sz="1000" dirty="0">
                <a:latin typeface="Century Gothic" panose="020B0502020202020204" pitchFamily="34" charset="0"/>
              </a:rPr>
              <a:t>Bring your boat and enjoy this amazing ''True Deep Water Low Country Dream Home'' located directly on the Ashley River. This beautiful, raised ranch home is situated perfectly with moss draped live oaks adorning the park-like front yard and fabulous breath-taking views of the Ashley River and your own private dock encompassing the back, making the setting almost appear as if a dream. Inside you will find continued fabulous Ashley River views from the Family Room, Kitchen and Dinette. Make your way to the Kitchen, boasting granite countertops and stainless steel appliances. Then step out on the expansive back porch and take it all in, the picture perfect setting for entertaining guests, enjoying family, reading a book or just relaxing in the sun. </a:t>
            </a:r>
            <a:endParaRPr lang="en-US" sz="1000" dirty="0"/>
          </a:p>
        </p:txBody>
      </p:sp>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153</Words>
  <Application>Microsoft Office PowerPoint</Application>
  <PresentationFormat>Custom</PresentationFormat>
  <Paragraphs>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Times New Roman</vt:lpstr>
      <vt:lpstr>Trebuchet MS</vt:lpstr>
      <vt:lpstr>Office Theme</vt:lpstr>
      <vt:lpstr>4751 Holbird Drive Wando Woods · North Charleston, SC 29405 · MLS# 17011795 · $749,000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22</cp:revision>
  <dcterms:created xsi:type="dcterms:W3CDTF">2006-08-16T00:00:00Z</dcterms:created>
  <dcterms:modified xsi:type="dcterms:W3CDTF">2017-05-05T16:06:34Z</dcterms:modified>
</cp:coreProperties>
</file>