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284" y="199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4/24/2015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5445" b="29925"/>
          <a:stretch/>
        </p:blipFill>
        <p:spPr>
          <a:xfrm>
            <a:off x="1" y="0"/>
            <a:ext cx="6857999" cy="3324226"/>
          </a:xfrm>
          <a:prstGeom prst="rect">
            <a:avLst/>
          </a:prstGeom>
        </p:spPr>
      </p:pic>
      <p:sp>
        <p:nvSpPr>
          <p:cNvPr id="3" name="Subtitle 2"/>
          <p:cNvSpPr>
            <a:spLocks noGrp="1"/>
          </p:cNvSpPr>
          <p:nvPr>
            <p:ph type="subTitle" idx="1"/>
          </p:nvPr>
        </p:nvSpPr>
        <p:spPr>
          <a:xfrm>
            <a:off x="0" y="2819400"/>
            <a:ext cx="6858000" cy="537134"/>
          </a:xfrm>
        </p:spPr>
        <p:txBody>
          <a:bodyPr anchor="t">
            <a:normAutofit fontScale="92500"/>
          </a:bodyPr>
          <a:lstStyle/>
          <a:p>
            <a:r>
              <a:rPr lang="en-US" sz="2800" dirty="0">
                <a:ln>
                  <a:solidFill>
                    <a:schemeClr val="bg1"/>
                  </a:solidFill>
                </a:ln>
                <a:solidFill>
                  <a:schemeClr val="bg1"/>
                </a:solidFill>
                <a:effectLst>
                  <a:outerShdw blurRad="38100" dist="38100" dir="2700000" algn="tl">
                    <a:srgbClr val="000000">
                      <a:alpha val="43137"/>
                    </a:srgbClr>
                  </a:outerShdw>
                </a:effectLst>
                <a:latin typeface="Gabriola" panose="04040605051002020D02" pitchFamily="82" charset="0"/>
              </a:rPr>
              <a:t>4786 Stono Links </a:t>
            </a:r>
            <a:r>
              <a:rPr lang="en-US" sz="2800" dirty="0" smtClean="0">
                <a:ln>
                  <a:solidFill>
                    <a:schemeClr val="bg1"/>
                  </a:solidFill>
                </a:ln>
                <a:solidFill>
                  <a:schemeClr val="bg1"/>
                </a:solidFill>
                <a:effectLst>
                  <a:outerShdw blurRad="38100" dist="38100" dir="2700000" algn="tl">
                    <a:srgbClr val="000000">
                      <a:alpha val="43137"/>
                    </a:srgbClr>
                  </a:outerShdw>
                </a:effectLst>
                <a:latin typeface="Gabriola" panose="04040605051002020D02" pitchFamily="82" charset="0"/>
              </a:rPr>
              <a:t>Dr – Hollywood - </a:t>
            </a:r>
            <a:r>
              <a:rPr lang="en-US" sz="2800" dirty="0" smtClean="0">
                <a:ln>
                  <a:solidFill>
                    <a:schemeClr val="bg1"/>
                  </a:solidFill>
                </a:ln>
                <a:solidFill>
                  <a:schemeClr val="bg1"/>
                </a:solidFill>
                <a:effectLst>
                  <a:outerShdw blurRad="38100" dist="38100" dir="2700000" algn="tl">
                    <a:srgbClr val="000000">
                      <a:alpha val="43137"/>
                    </a:srgbClr>
                  </a:outerShdw>
                </a:effectLst>
                <a:latin typeface="Gabriola" panose="04040605051002020D02" pitchFamily="82" charset="0"/>
              </a:rPr>
              <a:t>MLS</a:t>
            </a:r>
            <a:r>
              <a:rPr lang="en-US" sz="2800" dirty="0">
                <a:ln>
                  <a:solidFill>
                    <a:schemeClr val="bg1"/>
                  </a:solidFill>
                </a:ln>
                <a:solidFill>
                  <a:schemeClr val="bg1"/>
                </a:solidFill>
                <a:effectLst>
                  <a:outerShdw blurRad="38100" dist="38100" dir="2700000" algn="tl">
                    <a:srgbClr val="000000">
                      <a:alpha val="43137"/>
                    </a:srgbClr>
                  </a:outerShdw>
                </a:effectLst>
                <a:latin typeface="Gabriola" panose="04040605051002020D02" pitchFamily="82" charset="0"/>
              </a:rPr>
              <a:t># </a:t>
            </a:r>
            <a:r>
              <a:rPr lang="en-US" sz="2800" dirty="0" smtClean="0">
                <a:ln>
                  <a:solidFill>
                    <a:schemeClr val="bg1"/>
                  </a:solidFill>
                </a:ln>
                <a:solidFill>
                  <a:schemeClr val="bg1"/>
                </a:solidFill>
                <a:effectLst>
                  <a:outerShdw blurRad="38100" dist="38100" dir="2700000" algn="tl">
                    <a:srgbClr val="000000">
                      <a:alpha val="43137"/>
                    </a:srgbClr>
                  </a:outerShdw>
                </a:effectLst>
                <a:latin typeface="Gabriola" panose="04040605051002020D02" pitchFamily="82" charset="0"/>
              </a:rPr>
              <a:t>1405126 - </a:t>
            </a:r>
            <a:r>
              <a:rPr lang="en-US" sz="2800" dirty="0">
                <a:ln>
                  <a:solidFill>
                    <a:schemeClr val="bg1"/>
                  </a:solidFill>
                </a:ln>
                <a:solidFill>
                  <a:schemeClr val="bg1"/>
                </a:solidFill>
                <a:effectLst>
                  <a:outerShdw blurRad="38100" dist="38100" dir="2700000" algn="tl">
                    <a:srgbClr val="000000">
                      <a:alpha val="43137"/>
                    </a:srgbClr>
                  </a:outerShdw>
                </a:effectLst>
                <a:latin typeface="Gabriola" panose="04040605051002020D02" pitchFamily="82" charset="0"/>
              </a:rPr>
              <a:t>$495,000</a:t>
            </a:r>
            <a:endParaRPr lang="en-US" sz="2800" dirty="0">
              <a:ln>
                <a:solidFill>
                  <a:schemeClr val="bg1"/>
                </a:solidFill>
              </a:ln>
              <a:solidFill>
                <a:schemeClr val="bg1"/>
              </a:solidFill>
              <a:effectLst>
                <a:outerShdw blurRad="38100" dist="38100" dir="2700000" algn="tl">
                  <a:srgbClr val="000000">
                    <a:alpha val="43137"/>
                  </a:srgbClr>
                </a:outerShdw>
              </a:effectLst>
              <a:latin typeface="Gabriola" panose="04040605051002020D02" pitchFamily="82"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87543" y="6934200"/>
            <a:ext cx="2667000" cy="1774903"/>
          </a:xfrm>
          <a:prstGeom prst="rect">
            <a:avLst/>
          </a:prstGeom>
        </p:spPr>
      </p:pic>
      <p:sp>
        <p:nvSpPr>
          <p:cNvPr id="11" name="Rectangle 10"/>
          <p:cNvSpPr/>
          <p:nvPr/>
        </p:nvSpPr>
        <p:spPr>
          <a:xfrm>
            <a:off x="0" y="4800600"/>
            <a:ext cx="6858000" cy="2677656"/>
          </a:xfrm>
          <a:prstGeom prst="rect">
            <a:avLst/>
          </a:prstGeom>
        </p:spPr>
        <p:txBody>
          <a:bodyPr wrap="square">
            <a:spAutoFit/>
          </a:bodyPr>
          <a:lstStyle/>
          <a:p>
            <a:pPr algn="ctr"/>
            <a:r>
              <a:rPr lang="en-US" sz="1200" dirty="0"/>
              <a:t>HOME IS NEARLY COMPLETE. BRING YOUR BUYERS AND LOCK IN A GREAT PER SQUARE FOOT COST. New construction built by award winning local builder New Leaf builders in beautiful Stono Ferry. Very functional floor plan which takes advantage of views of the 18th fairway and green of The Links at Stono Ferry Golf Course. This home has a very open floor plan which features 4 bedrooms, 3.5 baths and a downstairs master bedroom. 2 large bedrooms and a full bath plus a huge bonus room complete the upstairs. This is an upgraded home that will impress from the minute you walk in. Some features include hardwood floors throughout the downstairs including the master bedroom-Open kitchen with granite counter tops - 42'' cabinets - Stainless </a:t>
            </a:r>
            <a:r>
              <a:rPr lang="en-US" sz="1200" dirty="0" err="1"/>
              <a:t>steele</a:t>
            </a:r>
            <a:r>
              <a:rPr lang="en-US" sz="1200" dirty="0"/>
              <a:t> appliances - granite counter tops, dual vanities and custom tiled shower in master bath-Crown Molding all downstairs-Ceramic tile in all bathrooms-</a:t>
            </a:r>
            <a:r>
              <a:rPr lang="en-US" sz="1200" dirty="0" err="1"/>
              <a:t>Tankless</a:t>
            </a:r>
            <a:r>
              <a:rPr lang="en-US" sz="1200" dirty="0"/>
              <a:t> hot water heater-Low E Anderson windows-Large screened porch-Separate dining room-Laundry room with cabinets and sink-2 car garage-Plus many more. Stono Ferry is a gated community with an 18 hole championship golf course, lighted tennis courts, Jr. </a:t>
            </a:r>
            <a:r>
              <a:rPr lang="en-US" sz="1200" dirty="0" err="1"/>
              <a:t>olympic</a:t>
            </a:r>
            <a:r>
              <a:rPr lang="en-US" sz="1200" dirty="0"/>
              <a:t> sized swimming pool and is surrounded by the Intra-Coastal waterway and Log Bridge Creek. A very unique and private setting with an abundance of wildlife and many Grand Oak trees make Stono Ferry a great place to call home.</a:t>
            </a:r>
            <a:endParaRPr lang="en-US" sz="1200" dirty="0"/>
          </a:p>
        </p:txBody>
      </p:sp>
      <p:pic>
        <p:nvPicPr>
          <p:cNvPr id="16"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978057" y="8534400"/>
            <a:ext cx="901887" cy="476349"/>
          </a:xfrm>
          <a:prstGeom prst="rect">
            <a:avLst/>
          </a:prstGeom>
          <a:noFill/>
          <a:extLst>
            <a:ext uri="{909E8E84-426E-40DD-AFC4-6F175D3DCCD1}">
              <a14:hiddenFill xmlns:a14="http://schemas.microsoft.com/office/drawing/2010/main">
                <a:solidFill>
                  <a:srgbClr val="FFFFFF"/>
                </a:solidFill>
              </a14:hiddenFill>
            </a:ext>
          </a:extLst>
        </p:spPr>
      </p:pic>
      <p:sp>
        <p:nvSpPr>
          <p:cNvPr id="17" name="Rectangle 16"/>
          <p:cNvSpPr/>
          <p:nvPr/>
        </p:nvSpPr>
        <p:spPr>
          <a:xfrm>
            <a:off x="0" y="8449394"/>
            <a:ext cx="2521291" cy="615553"/>
          </a:xfrm>
          <a:prstGeom prst="rect">
            <a:avLst/>
          </a:prstGeom>
        </p:spPr>
        <p:txBody>
          <a:bodyPr wrap="square">
            <a:spAutoFit/>
          </a:bodyPr>
          <a:lstStyle/>
          <a:p>
            <a:r>
              <a:rPr lang="en-US" sz="1200" b="1" dirty="0"/>
              <a:t>Rob Sturm</a:t>
            </a:r>
          </a:p>
          <a:p>
            <a:r>
              <a:rPr lang="en-US" sz="1050" dirty="0" smtClean="0"/>
              <a:t>M 843-478-2404</a:t>
            </a:r>
          </a:p>
          <a:p>
            <a:r>
              <a:rPr lang="en-US" sz="1050" dirty="0"/>
              <a:t>rsturm@century21properties.com</a:t>
            </a:r>
          </a:p>
        </p:txBody>
      </p:sp>
      <p:sp>
        <p:nvSpPr>
          <p:cNvPr id="18" name="Rectangle 17"/>
          <p:cNvSpPr/>
          <p:nvPr/>
        </p:nvSpPr>
        <p:spPr>
          <a:xfrm>
            <a:off x="4336708" y="8449394"/>
            <a:ext cx="2521291" cy="615553"/>
          </a:xfrm>
          <a:prstGeom prst="rect">
            <a:avLst/>
          </a:prstGeom>
        </p:spPr>
        <p:txBody>
          <a:bodyPr wrap="square">
            <a:spAutoFit/>
          </a:bodyPr>
          <a:lstStyle/>
          <a:p>
            <a:pPr algn="r"/>
            <a:r>
              <a:rPr lang="en-US" sz="1200" b="1" dirty="0"/>
              <a:t>Bud </a:t>
            </a:r>
            <a:r>
              <a:rPr lang="en-US" sz="1200" b="1" dirty="0" smtClean="0"/>
              <a:t>Poston</a:t>
            </a:r>
          </a:p>
          <a:p>
            <a:pPr algn="r"/>
            <a:r>
              <a:rPr lang="en-US" sz="1050" dirty="0"/>
              <a:t>M 843-697-3786</a:t>
            </a:r>
            <a:endParaRPr lang="en-US" sz="1050" dirty="0" smtClean="0"/>
          </a:p>
          <a:p>
            <a:pPr algn="r"/>
            <a:r>
              <a:rPr lang="en-US" sz="1050" dirty="0"/>
              <a:t>bposton@century21properties.com</a:t>
            </a:r>
          </a:p>
        </p:txBody>
      </p:sp>
      <p:sp>
        <p:nvSpPr>
          <p:cNvPr id="19" name="Rectangle 18"/>
          <p:cNvSpPr/>
          <p:nvPr/>
        </p:nvSpPr>
        <p:spPr>
          <a:xfrm>
            <a:off x="1714500" y="8991600"/>
            <a:ext cx="3429000" cy="184666"/>
          </a:xfrm>
          <a:prstGeom prst="rect">
            <a:avLst/>
          </a:prstGeom>
        </p:spPr>
        <p:txBody>
          <a:bodyPr>
            <a:spAutoFit/>
          </a:bodyPr>
          <a:lstStyle/>
          <a:p>
            <a:pPr algn="ctr"/>
            <a:r>
              <a:rPr lang="en-US" sz="600" dirty="0"/>
              <a:t>Century 21 Properties Plus | 3301 Salterbeck St Suite 100 | Mt. Pleasant, SC 29466</a:t>
            </a:r>
          </a:p>
        </p:txBody>
      </p:sp>
      <p:sp>
        <p:nvSpPr>
          <p:cNvPr id="15" name="Rectangle 14"/>
          <p:cNvSpPr/>
          <p:nvPr/>
        </p:nvSpPr>
        <p:spPr>
          <a:xfrm>
            <a:off x="0" y="4343400"/>
            <a:ext cx="6858000" cy="461665"/>
          </a:xfrm>
          <a:prstGeom prst="rect">
            <a:avLst/>
          </a:prstGeom>
          <a:gradFill>
            <a:gsLst>
              <a:gs pos="50400">
                <a:schemeClr val="bg1"/>
              </a:gs>
              <a:gs pos="0">
                <a:schemeClr val="bg1">
                  <a:alpha val="0"/>
                </a:schemeClr>
              </a:gs>
              <a:gs pos="100000">
                <a:schemeClr val="bg1"/>
              </a:gs>
            </a:gsLst>
            <a:lin ang="5400000" scaled="0"/>
          </a:gradFill>
        </p:spPr>
        <p:txBody>
          <a:bodyPr wrap="square" anchor="b">
            <a:spAutoFit/>
          </a:bodyPr>
          <a:lstStyle/>
          <a:p>
            <a:pPr algn="ctr"/>
            <a:r>
              <a:rPr lang="en-US" sz="2400" b="1" i="1" dirty="0">
                <a:ln>
                  <a:solidFill>
                    <a:schemeClr val="bg2">
                      <a:lumMod val="50000"/>
                    </a:schemeClr>
                  </a:solidFill>
                </a:ln>
                <a:solidFill>
                  <a:schemeClr val="bg2">
                    <a:lumMod val="25000"/>
                  </a:schemeClr>
                </a:solidFill>
                <a:effectLst>
                  <a:outerShdw blurRad="50800" dist="38100" dir="5400000" algn="t" rotWithShape="0">
                    <a:schemeClr val="bg1">
                      <a:alpha val="40000"/>
                    </a:schemeClr>
                  </a:outerShdw>
                </a:effectLst>
                <a:latin typeface="Gabriola" panose="04040605051002020D02" pitchFamily="82" charset="0"/>
              </a:rPr>
              <a:t>New </a:t>
            </a:r>
            <a:r>
              <a:rPr lang="en-US" sz="2400" b="1" i="1" dirty="0" smtClean="0">
                <a:ln>
                  <a:solidFill>
                    <a:schemeClr val="bg2">
                      <a:lumMod val="50000"/>
                    </a:schemeClr>
                  </a:solidFill>
                </a:ln>
                <a:solidFill>
                  <a:schemeClr val="bg2">
                    <a:lumMod val="25000"/>
                  </a:schemeClr>
                </a:solidFill>
                <a:effectLst>
                  <a:outerShdw blurRad="50800" dist="38100" dir="5400000" algn="t" rotWithShape="0">
                    <a:schemeClr val="bg1">
                      <a:alpha val="40000"/>
                    </a:schemeClr>
                  </a:outerShdw>
                </a:effectLst>
                <a:latin typeface="Gabriola" panose="04040605051002020D02" pitchFamily="82" charset="0"/>
              </a:rPr>
              <a:t>Construction in Stono Ferry... </a:t>
            </a:r>
            <a:r>
              <a:rPr lang="en-US" sz="2400" b="1" i="1" dirty="0">
                <a:ln>
                  <a:solidFill>
                    <a:schemeClr val="bg2">
                      <a:lumMod val="50000"/>
                    </a:schemeClr>
                  </a:solidFill>
                </a:ln>
                <a:solidFill>
                  <a:schemeClr val="bg2">
                    <a:lumMod val="25000"/>
                  </a:schemeClr>
                </a:solidFill>
                <a:effectLst>
                  <a:outerShdw blurRad="50800" dist="38100" dir="5400000" algn="t" rotWithShape="0">
                    <a:schemeClr val="bg1">
                      <a:alpha val="40000"/>
                    </a:schemeClr>
                  </a:outerShdw>
                </a:effectLst>
                <a:latin typeface="Gabriola" panose="04040605051002020D02" pitchFamily="82" charset="0"/>
              </a:rPr>
              <a:t>Finished in less than two weeks!</a:t>
            </a:r>
            <a:endParaRPr lang="en-US" sz="2400" b="1" i="1" dirty="0">
              <a:ln>
                <a:solidFill>
                  <a:schemeClr val="bg2">
                    <a:lumMod val="50000"/>
                  </a:schemeClr>
                </a:solidFill>
              </a:ln>
              <a:solidFill>
                <a:schemeClr val="bg2">
                  <a:lumMod val="25000"/>
                </a:schemeClr>
              </a:solidFill>
              <a:effectLst>
                <a:outerShdw blurRad="50800" dist="38100" dir="5400000" algn="t" rotWithShape="0">
                  <a:schemeClr val="bg1">
                    <a:alpha val="40000"/>
                  </a:schemeClr>
                </a:outerShdw>
              </a:effectLst>
              <a:latin typeface="Gabriola" panose="04040605051002020D02" pitchFamily="82" charset="0"/>
            </a:endParaRPr>
          </a:p>
        </p:txBody>
      </p:sp>
      <p:grpSp>
        <p:nvGrpSpPr>
          <p:cNvPr id="2" name="Group 1"/>
          <p:cNvGrpSpPr/>
          <p:nvPr/>
        </p:nvGrpSpPr>
        <p:grpSpPr>
          <a:xfrm>
            <a:off x="45721" y="3429000"/>
            <a:ext cx="6766559" cy="960121"/>
            <a:chOff x="0" y="3429000"/>
            <a:chExt cx="6766559" cy="960121"/>
          </a:xfrm>
        </p:grpSpPr>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3429000"/>
              <a:ext cx="1280160" cy="960120"/>
            </a:xfrm>
            <a:prstGeom prst="rect">
              <a:avLst/>
            </a:prstGeom>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71600" y="3429000"/>
              <a:ext cx="1280160" cy="960120"/>
            </a:xfrm>
            <a:prstGeom prst="rect">
              <a:avLst/>
            </a:prstGeom>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43200" y="3429000"/>
              <a:ext cx="1280160" cy="960121"/>
            </a:xfrm>
            <a:prstGeom prst="rect">
              <a:avLst/>
            </a:prstGeom>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114800" y="3429000"/>
              <a:ext cx="1280160" cy="960120"/>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486399" y="3429000"/>
              <a:ext cx="1280160" cy="960120"/>
            </a:xfrm>
            <a:prstGeom prst="rect">
              <a:avLst/>
            </a:prstGeom>
          </p:spPr>
        </p:pic>
      </p:grpSp>
      <p:grpSp>
        <p:nvGrpSpPr>
          <p:cNvPr id="5" name="Group 4"/>
          <p:cNvGrpSpPr/>
          <p:nvPr/>
        </p:nvGrpSpPr>
        <p:grpSpPr>
          <a:xfrm>
            <a:off x="45721" y="7466641"/>
            <a:ext cx="6766559" cy="960120"/>
            <a:chOff x="45721" y="7341590"/>
            <a:chExt cx="6766559" cy="960120"/>
          </a:xfrm>
        </p:grpSpPr>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5721" y="7341590"/>
              <a:ext cx="1280160" cy="960120"/>
            </a:xfrm>
            <a:prstGeom prst="rect">
              <a:avLst/>
            </a:prstGeom>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417321" y="7341590"/>
              <a:ext cx="1280160" cy="960120"/>
            </a:xfrm>
            <a:prstGeom prst="rect">
              <a:avLst/>
            </a:prstGeom>
          </p:spPr>
        </p:pic>
        <p:pic>
          <p:nvPicPr>
            <p:cNvPr id="31" name="Picture 3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788921" y="7341590"/>
              <a:ext cx="1280160" cy="960120"/>
            </a:xfrm>
            <a:prstGeom prst="rect">
              <a:avLst/>
            </a:prstGeom>
          </p:spPr>
        </p:pic>
        <p:pic>
          <p:nvPicPr>
            <p:cNvPr id="32" name="Picture 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160521" y="7341590"/>
              <a:ext cx="1280160" cy="960120"/>
            </a:xfrm>
            <a:prstGeom prst="rect">
              <a:avLst/>
            </a:prstGeom>
          </p:spPr>
        </p:pic>
        <p:pic>
          <p:nvPicPr>
            <p:cNvPr id="33" name="Picture 3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532120" y="7341590"/>
              <a:ext cx="1280160" cy="960120"/>
            </a:xfrm>
            <a:prstGeom prst="rect">
              <a:avLst/>
            </a:prstGeom>
          </p:spPr>
        </p:pic>
      </p:grpSp>
    </p:spTree>
    <p:extLst>
      <p:ext uri="{BB962C8B-B14F-4D97-AF65-F5344CB8AC3E}">
        <p14:creationId xmlns:p14="http://schemas.microsoft.com/office/powerpoint/2010/main" val="2015550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291</Words>
  <Application>Microsoft Office PowerPoint</Application>
  <PresentationFormat>On-screen Show (4:3)</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Stono Ferry Retreat</dc:title>
  <dc:creator>CVH360</dc:creator>
  <cp:lastModifiedBy>atp1313@gmail.com</cp:lastModifiedBy>
  <cp:revision>8</cp:revision>
  <dcterms:created xsi:type="dcterms:W3CDTF">2006-08-16T00:00:00Z</dcterms:created>
  <dcterms:modified xsi:type="dcterms:W3CDTF">2015-04-24T14:30:04Z</dcterms:modified>
</cp:coreProperties>
</file>