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4883582"/>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1600" y="3427502"/>
            <a:ext cx="2018481" cy="1347526"/>
          </a:xfrm>
          <a:prstGeom prst="rect">
            <a:avLst/>
          </a:prstGeom>
          <a:ln w="3175">
            <a:solidFill>
              <a:schemeClr val="bg1"/>
            </a:solidFill>
          </a:ln>
          <a:effectLst>
            <a:outerShdw blurRad="50800" dist="38100" dir="2700000" algn="tl" rotWithShape="0">
              <a:prstClr val="black">
                <a:alpha val="40000"/>
              </a:prstClr>
            </a:outerShdw>
          </a:effectLst>
        </p:spPr>
      </p:pic>
      <p:sp>
        <p:nvSpPr>
          <p:cNvPr id="3" name="Subtitle 2"/>
          <p:cNvSpPr>
            <a:spLocks noGrp="1"/>
          </p:cNvSpPr>
          <p:nvPr>
            <p:ph type="subTitle" idx="1"/>
          </p:nvPr>
        </p:nvSpPr>
        <p:spPr>
          <a:xfrm>
            <a:off x="1295400" y="5937557"/>
            <a:ext cx="6019800" cy="2710160"/>
          </a:xfrm>
        </p:spPr>
        <p:txBody>
          <a:bodyPr anchor="ctr">
            <a:noAutofit/>
          </a:bodyPr>
          <a:lstStyle/>
          <a:p>
            <a:r>
              <a:rPr lang="en-US" sz="1050" dirty="0">
                <a:solidFill>
                  <a:schemeClr val="tx2">
                    <a:lumMod val="75000"/>
                  </a:schemeClr>
                </a:solidFill>
                <a:latin typeface="Trebuchet MS" panose="020B0603020202020204" pitchFamily="34" charset="0"/>
              </a:rPr>
              <a:t>Enter into a hidden treasure of a community just 20 minutes to downtown Charleston. This wonderful neighborhood has it all with a class "A" golf course, equestrian community, large pool, tennis and nestles along the Stono river. This one owner gem has a wonderful master suite and laundry on the first floor. The updated kitchen with plenty of 42'' cabinets opens to the living area for an open feel floor plan. The island has room for 3 or 4 stools for additional seating. The master features two walk in closets, </a:t>
            </a:r>
            <a:r>
              <a:rPr lang="en-US" sz="1050" dirty="0" err="1">
                <a:solidFill>
                  <a:schemeClr val="tx2">
                    <a:lumMod val="75000"/>
                  </a:schemeClr>
                </a:solidFill>
                <a:latin typeface="Trebuchet MS" panose="020B0603020202020204" pitchFamily="34" charset="0"/>
              </a:rPr>
              <a:t>en</a:t>
            </a:r>
            <a:r>
              <a:rPr lang="en-US" sz="1050" dirty="0">
                <a:solidFill>
                  <a:schemeClr val="tx2">
                    <a:lumMod val="75000"/>
                  </a:schemeClr>
                </a:solidFill>
                <a:latin typeface="Trebuchet MS" panose="020B0603020202020204" pitchFamily="34" charset="0"/>
              </a:rPr>
              <a:t>-suite with dual vanity, walk in tiled shower and a deep tub for relaxing at the end of the day, and direct access to the laundry. The master has views of the Island Green on hole number 18. A flex space greets you at the top of the stairs, perfect for an office or more.</a:t>
            </a:r>
          </a:p>
          <a:p>
            <a:r>
              <a:rPr lang="en-US" sz="1050" dirty="0">
                <a:solidFill>
                  <a:schemeClr val="tx2">
                    <a:lumMod val="75000"/>
                  </a:schemeClr>
                </a:solidFill>
                <a:latin typeface="Trebuchet MS" panose="020B0603020202020204" pitchFamily="34" charset="0"/>
              </a:rPr>
              <a:t>There are two secondary bedrooms that feature walk in closets. They are both large, one was used as a "Man Cave" with a full size pool table. These rooms share a large bath with dual vanity and enclosed shower &amp; water closet. The back yard has a welcoming raised deck to enjoy the view of the course and water fowl around the 18th green. It is a deck that can be converted to a screen porch with room left over for outdoor grilling. The treed lot in the back requires little maintenance while providing a shade area to relax. An added feature of the home is a side entry garage which enhances the look of the home. Please contact your agent for a personal showing, tour the neighborhood, find out why this is a special home in a great location.</a:t>
            </a:r>
          </a:p>
        </p:txBody>
      </p:sp>
      <p:sp>
        <p:nvSpPr>
          <p:cNvPr id="2" name="Title 1"/>
          <p:cNvSpPr>
            <a:spLocks noGrp="1"/>
          </p:cNvSpPr>
          <p:nvPr>
            <p:ph type="ctrTitle"/>
          </p:nvPr>
        </p:nvSpPr>
        <p:spPr>
          <a:xfrm>
            <a:off x="1282473" y="4971743"/>
            <a:ext cx="6031583" cy="773873"/>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Trebuchet MS" panose="020B0603020202020204" pitchFamily="34" charset="0"/>
              </a:rPr>
              <a:t>4798 Stono Links Drive</a:t>
            </a:r>
            <a:br>
              <a:rPr lang="en-US" sz="2400" cap="none" dirty="0">
                <a:ln w="10541" cmpd="sng">
                  <a:noFill/>
                  <a:prstDash val="solid"/>
                </a:ln>
                <a:solidFill>
                  <a:schemeClr val="tx2"/>
                </a:solidFill>
                <a:effectLst/>
                <a:latin typeface="Trebuchet MS" panose="020B0603020202020204" pitchFamily="34" charset="0"/>
              </a:rPr>
            </a:br>
            <a:r>
              <a:rPr lang="en-US" sz="1800" b="0" cap="none" dirty="0">
                <a:ln w="10541" cmpd="sng">
                  <a:noFill/>
                  <a:prstDash val="solid"/>
                </a:ln>
                <a:solidFill>
                  <a:schemeClr val="tx2"/>
                </a:solidFill>
                <a:effectLst/>
                <a:latin typeface="Trebuchet MS" panose="020B0603020202020204" pitchFamily="34" charset="0"/>
              </a:rPr>
              <a:t>Stono Ferry ~ Hollywood, SC 29449</a:t>
            </a:r>
            <a:br>
              <a:rPr lang="en-US" sz="1800" b="0" cap="none" dirty="0">
                <a:ln w="10541" cmpd="sng">
                  <a:noFill/>
                  <a:prstDash val="solid"/>
                </a:ln>
                <a:solidFill>
                  <a:schemeClr val="tx2"/>
                </a:solidFill>
                <a:effectLst/>
                <a:latin typeface="Trebuchet MS" panose="020B0603020202020204" pitchFamily="34" charset="0"/>
              </a:rPr>
            </a:br>
            <a:r>
              <a:rPr lang="en-US" sz="1800" b="0" cap="none" dirty="0">
                <a:ln w="10541" cmpd="sng">
                  <a:noFill/>
                  <a:prstDash val="solid"/>
                </a:ln>
                <a:solidFill>
                  <a:schemeClr val="tx2"/>
                </a:solidFill>
                <a:effectLst/>
                <a:latin typeface="Trebuchet MS" panose="020B0603020202020204" pitchFamily="34" charset="0"/>
              </a:rPr>
              <a:t>MLS# 18023567 ~ $450,000</a:t>
            </a:r>
            <a:endParaRPr lang="en-US" sz="1400" b="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4419600" y="9031023"/>
            <a:ext cx="2894456" cy="877163"/>
          </a:xfrm>
          <a:prstGeom prst="rect">
            <a:avLst/>
          </a:prstGeom>
        </p:spPr>
        <p:txBody>
          <a:bodyPr wrap="square">
            <a:spAutoFit/>
          </a:bodyPr>
          <a:lstStyle/>
          <a:p>
            <a:pPr algn="r"/>
            <a:r>
              <a:rPr lang="en-US" sz="1800" dirty="0">
                <a:solidFill>
                  <a:srgbClr val="17375E"/>
                </a:solidFill>
                <a:latin typeface="Trebuchet MS" panose="020B0603020202020204" pitchFamily="34" charset="0"/>
              </a:rPr>
              <a:t>Joe </a:t>
            </a:r>
            <a:r>
              <a:rPr lang="en-US" sz="1800" dirty="0" err="1">
                <a:solidFill>
                  <a:srgbClr val="17375E"/>
                </a:solidFill>
                <a:latin typeface="Trebuchet MS" panose="020B0603020202020204" pitchFamily="34" charset="0"/>
              </a:rPr>
              <a:t>Arlet</a:t>
            </a:r>
            <a:endParaRPr lang="en-US" sz="1800" dirty="0">
              <a:solidFill>
                <a:srgbClr val="17375E"/>
              </a:solidFill>
              <a:latin typeface="Trebuchet MS" panose="020B0603020202020204" pitchFamily="34" charset="0"/>
            </a:endParaRPr>
          </a:p>
          <a:p>
            <a:pPr algn="r"/>
            <a:endParaRPr lang="pt-BR" sz="1100" dirty="0">
              <a:solidFill>
                <a:srgbClr val="17375E"/>
              </a:solidFill>
              <a:latin typeface="Trebuchet MS" panose="020B0603020202020204" pitchFamily="34" charset="0"/>
            </a:endParaRPr>
          </a:p>
          <a:p>
            <a:pPr algn="r"/>
            <a:r>
              <a:rPr lang="pt-BR" sz="1100" dirty="0">
                <a:solidFill>
                  <a:srgbClr val="17375E"/>
                </a:solidFill>
                <a:latin typeface="Trebuchet MS" panose="020B0603020202020204" pitchFamily="34" charset="0"/>
              </a:rPr>
              <a:t>(843) 226-4141</a:t>
            </a:r>
          </a:p>
          <a:p>
            <a:pPr algn="r"/>
            <a:r>
              <a:rPr lang="pt-BR" sz="1100" dirty="0">
                <a:solidFill>
                  <a:srgbClr val="17375E"/>
                </a:solidFill>
                <a:latin typeface="Trebuchet MS" panose="020B0603020202020204" pitchFamily="34" charset="0"/>
              </a:rPr>
              <a:t>joe.arlet@carolinaone.com</a:t>
            </a:r>
            <a:endParaRPr lang="en-US" sz="1100" dirty="0">
              <a:solidFill>
                <a:srgbClr val="17375E"/>
              </a:solidFill>
              <a:latin typeface="Trebuchet MS" panose="020B0603020202020204" pitchFamily="34" charset="0"/>
            </a:endParaRPr>
          </a:p>
        </p:txBody>
      </p:sp>
      <p:grpSp>
        <p:nvGrpSpPr>
          <p:cNvPr id="24" name="Group 23"/>
          <p:cNvGrpSpPr/>
          <p:nvPr/>
        </p:nvGrpSpPr>
        <p:grpSpPr>
          <a:xfrm>
            <a:off x="2895600" y="9013908"/>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7375E"/>
                  </a:solidFill>
                  <a:latin typeface="Trebuchet MS" panose="020B0603020202020204" pitchFamily="34" charset="0"/>
                </a:rPr>
                <a:t>Carolina One Real Estate</a:t>
              </a:r>
            </a:p>
            <a:p>
              <a:pPr algn="ctr"/>
              <a:r>
                <a:rPr lang="en-US" sz="700" dirty="0">
                  <a:solidFill>
                    <a:srgbClr val="17375E"/>
                  </a:solidFill>
                  <a:latin typeface="Trebuchet MS" panose="020B0603020202020204" pitchFamily="34" charset="0"/>
                </a:rPr>
                <a:t>2713 Highway 17 North</a:t>
              </a:r>
            </a:p>
            <a:p>
              <a:pPr algn="ctr"/>
              <a:r>
                <a:rPr lang="en-US" sz="700" dirty="0">
                  <a:solidFill>
                    <a:srgbClr val="17375E"/>
                  </a:solidFill>
                  <a:latin typeface="Trebuchet MS" panose="020B0603020202020204" pitchFamily="34" charset="0"/>
                </a:rPr>
                <a:t>Mt. Pleasant, SC 29466</a:t>
              </a:r>
            </a:p>
          </p:txBody>
        </p:sp>
      </p:grpSp>
      <p:sp>
        <p:nvSpPr>
          <p:cNvPr id="23" name="Rectangle 22"/>
          <p:cNvSpPr/>
          <p:nvPr/>
        </p:nvSpPr>
        <p:spPr>
          <a:xfrm>
            <a:off x="1282472" y="0"/>
            <a:ext cx="6032727" cy="461665"/>
          </a:xfrm>
          <a:prstGeom prst="rect">
            <a:avLst/>
          </a:prstGeom>
        </p:spPr>
        <p:txBody>
          <a:bodyPr wrap="square">
            <a:spAutoFit/>
          </a:bodyPr>
          <a:lstStyle/>
          <a:p>
            <a:pPr algn="r"/>
            <a:r>
              <a:rPr lang="en-US" sz="2400"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Major Price Reduction!</a:t>
            </a:r>
          </a:p>
        </p:txBody>
      </p:sp>
      <p:pic>
        <p:nvPicPr>
          <p:cNvPr id="26" name="Picture 2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24419" y="4001155"/>
            <a:ext cx="1159197" cy="773873"/>
          </a:xfrm>
          <a:prstGeom prst="rect">
            <a:avLst/>
          </a:prstGeom>
          <a:ln w="3175">
            <a:no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4419" y="1098877"/>
            <a:ext cx="1162687" cy="776203"/>
          </a:xfrm>
          <a:prstGeom prst="rect">
            <a:avLst/>
          </a:prstGeom>
          <a:ln w="3175">
            <a:noFill/>
          </a:ln>
          <a:effectLst>
            <a:outerShdw blurRad="50800" dist="38100" dir="2700000" algn="tl" rotWithShape="0">
              <a:prstClr val="black">
                <a:alpha val="40000"/>
              </a:prstClr>
            </a:outerShdw>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24419" y="2068214"/>
            <a:ext cx="1159198" cy="773874"/>
          </a:xfrm>
          <a:prstGeom prst="rect">
            <a:avLst/>
          </a:prstGeom>
          <a:ln w="3175">
            <a:noFill/>
          </a:ln>
          <a:effectLst>
            <a:outerShdw blurRad="50800" dist="38100" dir="2700000" algn="tl" rotWithShape="0">
              <a:prstClr val="black">
                <a:alpha val="40000"/>
              </a:prstClr>
            </a:outerShdw>
          </a:effectLst>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25224" y="3035222"/>
            <a:ext cx="1157588" cy="772799"/>
          </a:xfrm>
          <a:prstGeom prst="rect">
            <a:avLst/>
          </a:prstGeom>
          <a:ln w="3175">
            <a:no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4420" y="7871514"/>
            <a:ext cx="1162685" cy="776202"/>
          </a:xfrm>
          <a:prstGeom prst="rect">
            <a:avLst/>
          </a:prstGeom>
          <a:ln w="3175">
            <a:noFill/>
          </a:ln>
          <a:effectLst>
            <a:outerShdw blurRad="50800" dist="38100" dir="2700000" algn="tl" rotWithShape="0">
              <a:prstClr val="black">
                <a:alpha val="40000"/>
              </a:prstClr>
            </a:outerShdw>
          </a:effectLst>
        </p:spPr>
      </p:pic>
      <p:sp>
        <p:nvSpPr>
          <p:cNvPr id="25" name="Rectangle 24"/>
          <p:cNvSpPr/>
          <p:nvPr/>
        </p:nvSpPr>
        <p:spPr>
          <a:xfrm>
            <a:off x="2962" y="9031023"/>
            <a:ext cx="2894456" cy="877163"/>
          </a:xfrm>
          <a:prstGeom prst="rect">
            <a:avLst/>
          </a:prstGeom>
        </p:spPr>
        <p:txBody>
          <a:bodyPr wrap="square">
            <a:spAutoFit/>
          </a:bodyPr>
          <a:lstStyle/>
          <a:p>
            <a:r>
              <a:rPr lang="en-US" sz="1800" dirty="0">
                <a:solidFill>
                  <a:srgbClr val="17375E"/>
                </a:solidFill>
                <a:latin typeface="Trebuchet MS" panose="020B0603020202020204" pitchFamily="34" charset="0"/>
              </a:rPr>
              <a:t>George </a:t>
            </a:r>
            <a:r>
              <a:rPr lang="en-US" sz="1800" dirty="0" err="1">
                <a:solidFill>
                  <a:srgbClr val="17375E"/>
                </a:solidFill>
                <a:latin typeface="Trebuchet MS" panose="020B0603020202020204" pitchFamily="34" charset="0"/>
              </a:rPr>
              <a:t>Arlet</a:t>
            </a:r>
            <a:br>
              <a:rPr lang="en-US" sz="1800" dirty="0">
                <a:solidFill>
                  <a:srgbClr val="17375E"/>
                </a:solidFill>
                <a:latin typeface="Trebuchet MS" panose="020B0603020202020204" pitchFamily="34" charset="0"/>
              </a:rPr>
            </a:br>
            <a:endParaRPr lang="en-US" sz="1100" dirty="0">
              <a:solidFill>
                <a:srgbClr val="17375E"/>
              </a:solidFill>
              <a:latin typeface="Trebuchet MS" panose="020B0603020202020204" pitchFamily="34" charset="0"/>
            </a:endParaRPr>
          </a:p>
          <a:p>
            <a:r>
              <a:rPr lang="pt-BR" sz="1100" dirty="0">
                <a:solidFill>
                  <a:srgbClr val="17375E"/>
                </a:solidFill>
                <a:latin typeface="Trebuchet MS" panose="020B0603020202020204" pitchFamily="34" charset="0"/>
              </a:rPr>
              <a:t>(843) 452-7200</a:t>
            </a:r>
          </a:p>
          <a:p>
            <a:r>
              <a:rPr lang="pt-BR" sz="1100" dirty="0">
                <a:solidFill>
                  <a:srgbClr val="17375E"/>
                </a:solidFill>
                <a:latin typeface="Trebuchet MS" panose="020B0603020202020204" pitchFamily="34" charset="0"/>
              </a:rPr>
              <a:t>georgearlet@comcast.net</a:t>
            </a:r>
            <a:endParaRPr lang="en-US" sz="1100" dirty="0">
              <a:solidFill>
                <a:srgbClr val="17375E"/>
              </a:solidFill>
              <a:latin typeface="Trebuchet MS" panose="020B0603020202020204" pitchFamily="34" charset="0"/>
            </a:endParaRPr>
          </a:p>
        </p:txBody>
      </p:sp>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24419" y="5935169"/>
            <a:ext cx="1159197" cy="773873"/>
          </a:xfrm>
          <a:prstGeom prst="rect">
            <a:avLst/>
          </a:prstGeom>
          <a:ln w="3175">
            <a:no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4419" y="129540"/>
            <a:ext cx="1162687" cy="776203"/>
          </a:xfrm>
          <a:prstGeom prst="rect">
            <a:avLst/>
          </a:prstGeom>
          <a:ln w="3175">
            <a:noFill/>
          </a:ln>
          <a:effectLst>
            <a:outerShdw blurRad="50800" dist="38100" dir="2700000" algn="tl" rotWithShape="0">
              <a:prstClr val="black">
                <a:alpha val="40000"/>
              </a:prstClr>
            </a:outerShdw>
          </a:effectLst>
        </p:spPr>
      </p:pic>
      <p:pic>
        <p:nvPicPr>
          <p:cNvPr id="42" name="Picture 4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4420" y="6902176"/>
            <a:ext cx="1162685" cy="776202"/>
          </a:xfrm>
          <a:prstGeom prst="rect">
            <a:avLst/>
          </a:prstGeom>
          <a:ln w="3175">
            <a:noFill/>
          </a:ln>
          <a:effectLst>
            <a:outerShdw blurRad="50800" dist="38100" dir="2700000" algn="tl" rotWithShape="0">
              <a:prstClr val="black">
                <a:alpha val="40000"/>
              </a:prstClr>
            </a:outerShdw>
          </a:effectLst>
        </p:spPr>
      </p:pic>
      <p:pic>
        <p:nvPicPr>
          <p:cNvPr id="33" name="Picture 32"/>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23274" y="4968162"/>
            <a:ext cx="1159197" cy="773872"/>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140</TotalTime>
  <Words>353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4798 Stono Links Drive Stono Ferry ~ Hollywood, SC 29449 MLS# 18023567 ~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2018-10-04T13:26:41Z</dcterms:modified>
</cp:coreProperties>
</file>