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125" d="100"/>
          <a:sy n="125" d="100"/>
        </p:scale>
        <p:origin x="840" y="-483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7/31/2015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7/31/2015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72886" y="861839"/>
            <a:ext cx="3440116" cy="2116366"/>
          </a:xfrm>
        </p:spPr>
        <p:txBody>
          <a:bodyPr anchor="ctr">
            <a:noAutofit/>
            <a:scene3d>
              <a:camera prst="orthographicFront"/>
              <a:lightRig rig="soft" dir="t">
                <a:rot lat="0" lon="0" rev="17220000"/>
              </a:lightRig>
            </a:scene3d>
            <a:sp3d prstMaterial="softEdge"/>
          </a:bodyPr>
          <a:lstStyle/>
          <a:p>
            <a:r>
              <a:rPr lang="es-ES" sz="24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4802 E Red Maple </a:t>
            </a:r>
            <a:r>
              <a:rPr lang="es-ES" sz="2400" cap="none" dirty="0" err="1">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Cir</a:t>
            </a:r>
            <a: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a:r>
            <a:b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a:r>
            <a:b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Wescott </a:t>
            </a: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Plantation</a:t>
            </a:r>
            <a:b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Summerville, SC 29485</a:t>
            </a:r>
            <a:b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MLS# 15016704</a:t>
            </a:r>
            <a:b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$210,000</a:t>
            </a:r>
            <a:endPar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0" y="4190941"/>
            <a:ext cx="7315198" cy="3423964"/>
          </a:xfrm>
        </p:spPr>
        <p:txBody>
          <a:bodyPr anchor="ctr">
            <a:noAutofit/>
          </a:bodyPr>
          <a:lstStyle/>
          <a:p>
            <a:r>
              <a:rPr lang="en-US" sz="1100" dirty="0">
                <a:effectLst>
                  <a:outerShdw blurRad="38100" dist="38100" dir="2700000" algn="tl">
                    <a:srgbClr val="000000">
                      <a:alpha val="43137"/>
                    </a:srgbClr>
                  </a:outerShdw>
                </a:effectLst>
                <a:latin typeface="Trebuchet MS" panose="020B0603020202020204" pitchFamily="34" charset="0"/>
              </a:rPr>
              <a:t>Lovely Charleston single featuring 3 bedrooms, 2.5 baths, large yard, and a detached 2 car garage. The office, dining, and foyer area features hard wood floors. The Family and kitchen room features an open floor plan perfect for interaction when entertaining. The kitchen features 42' inch cabinets plenty of space for storage, </a:t>
            </a:r>
            <a:r>
              <a:rPr lang="en-US" sz="1100" dirty="0" err="1">
                <a:effectLst>
                  <a:outerShdw blurRad="38100" dist="38100" dir="2700000" algn="tl">
                    <a:srgbClr val="000000">
                      <a:alpha val="43137"/>
                    </a:srgbClr>
                  </a:outerShdw>
                </a:effectLst>
                <a:latin typeface="Trebuchet MS" panose="020B0603020202020204" pitchFamily="34" charset="0"/>
              </a:rPr>
              <a:t>corian</a:t>
            </a:r>
            <a:r>
              <a:rPr lang="en-US" sz="1100" dirty="0">
                <a:effectLst>
                  <a:outerShdw blurRad="38100" dist="38100" dir="2700000" algn="tl">
                    <a:srgbClr val="000000">
                      <a:alpha val="43137"/>
                    </a:srgbClr>
                  </a:outerShdw>
                </a:effectLst>
                <a:latin typeface="Trebuchet MS" panose="020B0603020202020204" pitchFamily="34" charset="0"/>
              </a:rPr>
              <a:t> counter tops, and tile floors. The upstairs master also has tray ceilings, garden tub in the bath, and a LARGE walk in closet. The 2 additional bedrooms are spacious as well. The back yard has a 6 foot privacy fence and a large patio area perfect for those summer BBQ's. The large side yard is also perfect for family gatherings.</a:t>
            </a:r>
          </a:p>
          <a:p>
            <a:endParaRPr lang="en-US" sz="1100" dirty="0">
              <a:effectLst>
                <a:outerShdw blurRad="38100" dist="38100" dir="2700000" algn="tl">
                  <a:srgbClr val="000000">
                    <a:alpha val="43137"/>
                  </a:srgbClr>
                </a:outerShdw>
              </a:effectLst>
              <a:latin typeface="Trebuchet MS" panose="020B0603020202020204" pitchFamily="34" charset="0"/>
            </a:endParaRPr>
          </a:p>
          <a:p>
            <a:r>
              <a:rPr lang="en-US" sz="1100" dirty="0">
                <a:effectLst>
                  <a:outerShdw blurRad="38100" dist="38100" dir="2700000" algn="tl">
                    <a:srgbClr val="000000">
                      <a:alpha val="43137"/>
                    </a:srgbClr>
                  </a:outerShdw>
                </a:effectLst>
                <a:latin typeface="Trebuchet MS" panose="020B0603020202020204" pitchFamily="34" charset="0"/>
              </a:rPr>
              <a:t>Wescott Plantation is a great neighborhood with 27 holes of public golf, running trails and ponds for fishing. The Farms have a terrific amenity center with a barn-like clubhouse with a game area great for hosting parties. There is also a nice gym facility which is much nicer than most neighborhood gyms and the large pool area that has plenty of comfortable relaxing areas. The pool has a zero entry area perfect for the young one.</a:t>
            </a:r>
          </a:p>
          <a:p>
            <a:endParaRPr lang="en-US" sz="1100" dirty="0">
              <a:effectLst>
                <a:outerShdw blurRad="38100" dist="38100" dir="2700000" algn="tl">
                  <a:srgbClr val="000000">
                    <a:alpha val="43137"/>
                  </a:srgbClr>
                </a:outerShdw>
              </a:effectLst>
              <a:latin typeface="Trebuchet MS" panose="020B0603020202020204" pitchFamily="34" charset="0"/>
            </a:endParaRPr>
          </a:p>
          <a:p>
            <a:r>
              <a:rPr lang="en-US" sz="1100" dirty="0">
                <a:effectLst>
                  <a:outerShdw blurRad="38100" dist="38100" dir="2700000" algn="tl">
                    <a:srgbClr val="000000">
                      <a:alpha val="43137"/>
                    </a:srgbClr>
                  </a:outerShdw>
                </a:effectLst>
                <a:latin typeface="Trebuchet MS" panose="020B0603020202020204" pitchFamily="34" charset="0"/>
              </a:rPr>
              <a:t>The pool has a zero entry area perfect for the young ones and a deeper end complete with marked lanes for laps. There is a grilling area, a hammock, and a great play gym which is like a play area at Chick-fil-a except about 5 times the size. </a:t>
            </a:r>
            <a:r>
              <a:rPr lang="en-US" sz="1100" dirty="0" err="1">
                <a:effectLst>
                  <a:outerShdw blurRad="38100" dist="38100" dir="2700000" algn="tl">
                    <a:srgbClr val="000000">
                      <a:alpha val="43137"/>
                    </a:srgbClr>
                  </a:outerShdw>
                </a:effectLst>
                <a:latin typeface="Trebuchet MS" panose="020B0603020202020204" pitchFamily="34" charset="0"/>
              </a:rPr>
              <a:t>Coosaw</a:t>
            </a:r>
            <a:r>
              <a:rPr lang="en-US" sz="1100" dirty="0">
                <a:effectLst>
                  <a:outerShdw blurRad="38100" dist="38100" dir="2700000" algn="tl">
                    <a:srgbClr val="000000">
                      <a:alpha val="43137"/>
                    </a:srgbClr>
                  </a:outerShdw>
                </a:effectLst>
                <a:latin typeface="Trebuchet MS" panose="020B0603020202020204" pitchFamily="34" charset="0"/>
              </a:rPr>
              <a:t> Creek Country Club is less than a mile away and features 18 holes of award winning golf, tennis and swimming facilities with memberships available. This home is in Dorchester 2 school district and is conveniently located close to historic Summerville, I-26 and 526, the airport, shopping and dining, Bosch, BOEING and Charleston Air force Base. DO NOT MISS OUT!</a:t>
            </a:r>
            <a:endParaRPr lang="en-US" sz="1100" dirty="0">
              <a:effectLst>
                <a:outerShdw blurRad="38100" dist="38100" dir="2700000" algn="tl">
                  <a:srgbClr val="000000">
                    <a:alpha val="43137"/>
                  </a:srgbClr>
                </a:outerShdw>
              </a:effectLst>
              <a:latin typeface="Trebuchet MS" panose="020B0603020202020204" pitchFamily="34"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7029"/>
          <a:stretch/>
        </p:blipFill>
        <p:spPr>
          <a:xfrm>
            <a:off x="102196" y="861839"/>
            <a:ext cx="3440117" cy="2126310"/>
          </a:xfrm>
          <a:prstGeom prst="rect">
            <a:avLst/>
          </a:prstGeom>
          <a:ln w="3175">
            <a:solidFill>
              <a:schemeClr val="accent1"/>
            </a:solidFill>
          </a:ln>
        </p:spPr>
      </p:pic>
      <p:sp>
        <p:nvSpPr>
          <p:cNvPr id="17" name="Rectangle 16"/>
          <p:cNvSpPr/>
          <p:nvPr/>
        </p:nvSpPr>
        <p:spPr>
          <a:xfrm>
            <a:off x="2089785" y="8859411"/>
            <a:ext cx="3137694" cy="1077218"/>
          </a:xfrm>
          <a:prstGeom prst="rect">
            <a:avLst/>
          </a:prstGeom>
        </p:spPr>
        <p:txBody>
          <a:bodyPr wrap="square">
            <a:spAutoFit/>
          </a:bodyPr>
          <a:lstStyle/>
          <a:p>
            <a:pPr algn="ctr"/>
            <a:r>
              <a:rPr lang="en-US" dirty="0">
                <a:latin typeface="Trebuchet MS" panose="020B0603020202020204" pitchFamily="34" charset="0"/>
              </a:rPr>
              <a:t>Brandon </a:t>
            </a:r>
            <a:r>
              <a:rPr lang="en-US" dirty="0" smtClean="0">
                <a:latin typeface="Trebuchet MS" panose="020B0603020202020204" pitchFamily="34" charset="0"/>
              </a:rPr>
              <a:t>Ray</a:t>
            </a:r>
          </a:p>
          <a:p>
            <a:pPr algn="ctr"/>
            <a:endParaRPr lang="en-US" sz="1100" dirty="0" smtClean="0">
              <a:latin typeface="Trebuchet MS" panose="020B0603020202020204" pitchFamily="34" charset="0"/>
            </a:endParaRPr>
          </a:p>
          <a:p>
            <a:pPr algn="ctr"/>
            <a:r>
              <a:rPr lang="en-US" sz="1100" dirty="0">
                <a:latin typeface="Trebuchet MS" panose="020B0603020202020204" pitchFamily="34" charset="0"/>
              </a:rPr>
              <a:t>(843) </a:t>
            </a:r>
            <a:r>
              <a:rPr lang="en-US" sz="1100" dirty="0" smtClean="0">
                <a:latin typeface="Trebuchet MS" panose="020B0603020202020204" pitchFamily="34" charset="0"/>
              </a:rPr>
              <a:t>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endParaRPr lang="en-US" sz="1100" dirty="0">
              <a:latin typeface="Trebuchet MS" panose="020B0603020202020204" pitchFamily="34" charset="0"/>
            </a:endParaRPr>
          </a:p>
        </p:txBody>
      </p:sp>
      <p:grpSp>
        <p:nvGrpSpPr>
          <p:cNvPr id="23" name="Group 22"/>
          <p:cNvGrpSpPr/>
          <p:nvPr/>
        </p:nvGrpSpPr>
        <p:grpSpPr>
          <a:xfrm>
            <a:off x="140882" y="8965407"/>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1033" y="0"/>
            <a:ext cx="7315199" cy="461665"/>
          </a:xfrm>
          <a:prstGeom prst="rect">
            <a:avLst/>
          </a:prstGeom>
          <a:gradFill>
            <a:gsLst>
              <a:gs pos="0">
                <a:srgbClr val="002060"/>
              </a:gs>
              <a:gs pos="100000">
                <a:schemeClr val="accent1">
                  <a:shade val="100000"/>
                  <a:satMod val="115000"/>
                  <a:alpha val="0"/>
                </a:schemeClr>
              </a:gs>
            </a:gsLst>
            <a:lin ang="5400000" scaled="0"/>
          </a:gradFill>
        </p:spPr>
        <p:txBody>
          <a:bodyPr wrap="square">
            <a:spAutoFit/>
          </a:bodyPr>
          <a:lstStyle/>
          <a:p>
            <a:pPr algn="ctr"/>
            <a:r>
              <a:rPr lang="en-US" sz="2400" b="1" dirty="0">
                <a:effectLst>
                  <a:outerShdw blurRad="38100" dist="38100" dir="2700000" algn="tl">
                    <a:srgbClr val="000000">
                      <a:alpha val="43137"/>
                    </a:srgbClr>
                  </a:outerShdw>
                </a:effectLst>
                <a:latin typeface="Trajan Pro" pitchFamily="18" charset="0"/>
              </a:rPr>
              <a:t>UPGRADES! LARGE CORNER LOT!</a:t>
            </a:r>
            <a:endParaRPr lang="en-US" sz="2400" b="1" dirty="0">
              <a:effectLst>
                <a:outerShdw blurRad="38100" dist="38100" dir="2700000" algn="tl">
                  <a:srgbClr val="000000">
                    <a:alpha val="43137"/>
                  </a:srgbClr>
                </a:outerShdw>
              </a:effectLst>
              <a:latin typeface="Trajan Pro" pitchFamily="18" charset="0"/>
            </a:endParaRP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72886" y="3123998"/>
            <a:ext cx="1604772" cy="1067002"/>
          </a:xfrm>
          <a:prstGeom prst="rect">
            <a:avLst/>
          </a:prstGeom>
          <a:ln>
            <a:solidFill>
              <a:schemeClr val="accent1"/>
            </a:solidFill>
          </a:ln>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08230" y="3123998"/>
            <a:ext cx="1604772" cy="1067002"/>
          </a:xfrm>
          <a:prstGeom prst="rect">
            <a:avLst/>
          </a:prstGeom>
          <a:ln>
            <a:solidFill>
              <a:schemeClr val="accent1"/>
            </a:solidFill>
          </a:ln>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37541" y="3123998"/>
            <a:ext cx="1604772" cy="1067002"/>
          </a:xfrm>
          <a:prstGeom prst="rect">
            <a:avLst/>
          </a:prstGeom>
          <a:ln>
            <a:solidFill>
              <a:schemeClr val="accent1"/>
            </a:solidFill>
          </a:ln>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2196" y="3124057"/>
            <a:ext cx="1604772" cy="1066884"/>
          </a:xfrm>
          <a:prstGeom prst="rect">
            <a:avLst/>
          </a:prstGeom>
          <a:ln>
            <a:solidFill>
              <a:schemeClr val="accent1"/>
            </a:solidFill>
          </a:ln>
        </p:spPr>
      </p:pic>
      <p:sp>
        <p:nvSpPr>
          <p:cNvPr id="5" name="Rectangle 4"/>
          <p:cNvSpPr/>
          <p:nvPr/>
        </p:nvSpPr>
        <p:spPr>
          <a:xfrm>
            <a:off x="0" y="362891"/>
            <a:ext cx="7315198" cy="523220"/>
          </a:xfrm>
          <a:prstGeom prst="rect">
            <a:avLst/>
          </a:prstGeom>
        </p:spPr>
        <p:txBody>
          <a:bodyPr wrap="square">
            <a:spAutoFit/>
          </a:bodyPr>
          <a:lstStyle/>
          <a:p>
            <a:pPr algn="ctr"/>
            <a:r>
              <a:rPr lang="en-US" sz="1400" b="1" i="1" dirty="0" smtClean="0">
                <a:solidFill>
                  <a:srgbClr val="FFFF00"/>
                </a:solidFill>
                <a:effectLst>
                  <a:outerShdw blurRad="38100" dist="38100" dir="2700000" algn="tl">
                    <a:srgbClr val="000000">
                      <a:alpha val="43137"/>
                    </a:srgbClr>
                  </a:outerShdw>
                </a:effectLst>
              </a:rPr>
              <a:t>SELLER </a:t>
            </a:r>
            <a:r>
              <a:rPr lang="en-US" sz="1400" b="1" i="1" dirty="0">
                <a:solidFill>
                  <a:srgbClr val="FFFF00"/>
                </a:solidFill>
                <a:effectLst>
                  <a:outerShdw blurRad="38100" dist="38100" dir="2700000" algn="tl">
                    <a:srgbClr val="000000">
                      <a:alpha val="43137"/>
                    </a:srgbClr>
                  </a:outerShdw>
                </a:effectLst>
              </a:rPr>
              <a:t>OFFERING $2500 TOWARDS CLOSING </a:t>
            </a:r>
            <a:r>
              <a:rPr lang="en-US" sz="1400" b="1" i="1" dirty="0" smtClean="0">
                <a:solidFill>
                  <a:srgbClr val="FFFF00"/>
                </a:solidFill>
                <a:effectLst>
                  <a:outerShdw blurRad="38100" dist="38100" dir="2700000" algn="tl">
                    <a:srgbClr val="000000">
                      <a:alpha val="43137"/>
                    </a:srgbClr>
                  </a:outerShdw>
                </a:effectLst>
              </a:rPr>
              <a:t>COST</a:t>
            </a:r>
            <a:br>
              <a:rPr lang="en-US" sz="1400" b="1" i="1" dirty="0" smtClean="0">
                <a:solidFill>
                  <a:srgbClr val="FFFF00"/>
                </a:solidFill>
                <a:effectLst>
                  <a:outerShdw blurRad="38100" dist="38100" dir="2700000" algn="tl">
                    <a:srgbClr val="000000">
                      <a:alpha val="43137"/>
                    </a:srgbClr>
                  </a:outerShdw>
                </a:effectLst>
              </a:rPr>
            </a:br>
            <a:r>
              <a:rPr lang="en-US" sz="1400" b="1" i="1" dirty="0" smtClean="0">
                <a:solidFill>
                  <a:srgbClr val="FFFF00"/>
                </a:solidFill>
                <a:effectLst>
                  <a:outerShdw blurRad="38100" dist="38100" dir="2700000" algn="tl">
                    <a:srgbClr val="000000">
                      <a:alpha val="43137"/>
                    </a:srgbClr>
                  </a:outerShdw>
                </a:effectLst>
              </a:rPr>
              <a:t>AND </a:t>
            </a:r>
            <a:r>
              <a:rPr lang="en-US" sz="1400" b="1" i="1" dirty="0">
                <a:solidFill>
                  <a:srgbClr val="FFFF00"/>
                </a:solidFill>
                <a:effectLst>
                  <a:outerShdw blurRad="38100" dist="38100" dir="2700000" algn="tl">
                    <a:srgbClr val="000000">
                      <a:alpha val="43137"/>
                    </a:srgbClr>
                  </a:outerShdw>
                </a:effectLst>
              </a:rPr>
              <a:t>A ONE YEAR HOME WARRANTY</a:t>
            </a:r>
            <a:r>
              <a:rPr lang="en-US" sz="1400" b="1" i="1" dirty="0" smtClean="0">
                <a:solidFill>
                  <a:srgbClr val="FFFF00"/>
                </a:solidFill>
                <a:effectLst>
                  <a:outerShdw blurRad="38100" dist="38100" dir="2700000" algn="tl">
                    <a:srgbClr val="000000">
                      <a:alpha val="43137"/>
                    </a:srgbClr>
                  </a:outerShdw>
                </a:effectLst>
              </a:rPr>
              <a:t>!</a:t>
            </a:r>
            <a:endParaRPr lang="en-US" sz="1400" b="1" i="1" dirty="0">
              <a:solidFill>
                <a:srgbClr val="FFFF00"/>
              </a:solidFill>
              <a:effectLst>
                <a:outerShdw blurRad="38100" dist="38100" dir="2700000" algn="tl">
                  <a:srgbClr val="000000">
                    <a:alpha val="43137"/>
                  </a:srgbClr>
                </a:outerShdw>
              </a:effectLst>
            </a:endParaRPr>
          </a:p>
        </p:txBody>
      </p:sp>
      <p:grpSp>
        <p:nvGrpSpPr>
          <p:cNvPr id="10" name="Group 9"/>
          <p:cNvGrpSpPr/>
          <p:nvPr/>
        </p:nvGrpSpPr>
        <p:grpSpPr>
          <a:xfrm>
            <a:off x="102196" y="7653600"/>
            <a:ext cx="7110806" cy="1069848"/>
            <a:chOff x="57082" y="7653600"/>
            <a:chExt cx="7110806" cy="1069848"/>
          </a:xfrm>
        </p:grpSpPr>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63116" y="7655023"/>
              <a:ext cx="1604772" cy="1067002"/>
            </a:xfrm>
            <a:prstGeom prst="rect">
              <a:avLst/>
            </a:prstGeom>
            <a:ln>
              <a:solidFill>
                <a:schemeClr val="accent1"/>
              </a:solidFill>
            </a:ln>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33326" y="7653600"/>
              <a:ext cx="711335" cy="1069848"/>
            </a:xfrm>
            <a:prstGeom prst="rect">
              <a:avLst/>
            </a:prstGeom>
            <a:ln>
              <a:solidFill>
                <a:schemeClr val="accent1"/>
              </a:solidFill>
            </a:ln>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810099" y="7655023"/>
              <a:ext cx="1604772" cy="1067002"/>
            </a:xfrm>
            <a:prstGeom prst="rect">
              <a:avLst/>
            </a:prstGeom>
            <a:ln>
              <a:solidFill>
                <a:schemeClr val="accent1"/>
              </a:solid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082" y="7655023"/>
              <a:ext cx="1604772" cy="1067002"/>
            </a:xfrm>
            <a:prstGeom prst="rect">
              <a:avLst/>
            </a:prstGeom>
            <a:ln>
              <a:solidFill>
                <a:schemeClr val="accent1"/>
              </a:solidFill>
            </a:ln>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880309" y="7653600"/>
              <a:ext cx="711335" cy="1069848"/>
            </a:xfrm>
            <a:prstGeom prst="rect">
              <a:avLst/>
            </a:prstGeom>
            <a:ln>
              <a:solidFill>
                <a:schemeClr val="accent1"/>
              </a:solidFill>
            </a:ln>
          </p:spPr>
        </p:pic>
      </p:grpSp>
      <p:pic>
        <p:nvPicPr>
          <p:cNvPr id="11" name="Picture 10"/>
          <p:cNvPicPr>
            <a:picLocks noChangeAspect="1"/>
          </p:cNvPicPr>
          <p:nvPr/>
        </p:nvPicPr>
        <p:blipFill rotWithShape="1">
          <a:blip r:embed="rId13">
            <a:extLst>
              <a:ext uri="{28A0092B-C50C-407E-A947-70E740481C1C}">
                <a14:useLocalDpi xmlns:a14="http://schemas.microsoft.com/office/drawing/2010/main" val="0"/>
              </a:ext>
            </a:extLst>
          </a:blip>
          <a:srcRect l="20812" r="11551"/>
          <a:stretch/>
        </p:blipFill>
        <p:spPr>
          <a:xfrm>
            <a:off x="6096000" y="8907389"/>
            <a:ext cx="990600" cy="981263"/>
          </a:xfrm>
          <a:prstGeom prst="rect">
            <a:avLst/>
          </a:prstGeom>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TotalTime>
  <Words>371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4802 E Red Maple Cir  Wescott Plantation Summerville, SC 29485 MLS# 15016704 $210,000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22</cp:revision>
  <dcterms:created xsi:type="dcterms:W3CDTF">2006-08-16T00:00:00Z</dcterms:created>
  <dcterms:modified xsi:type="dcterms:W3CDTF">2015-07-31T13:43:37Z</dcterms:modified>
</cp:coreProperties>
</file>