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B1E1"/>
    <a:srgbClr val="10253F"/>
    <a:srgbClr val="79B8F9"/>
    <a:srgbClr val="79B8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2966" y="4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6/11/2024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5"/>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5"/>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6"/>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3"/>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3"/>
            <a:ext cx="363616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3"/>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2"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3"/>
            <a:ext cx="2707482"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4" y="400474"/>
            <a:ext cx="4600576"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6"/>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6/11/2024</a:t>
            </a:fld>
            <a:endParaRPr lang="en-US"/>
          </a:p>
        </p:txBody>
      </p:sp>
      <p:sp>
        <p:nvSpPr>
          <p:cNvPr id="3" name="Footer Placeholder 2"/>
          <p:cNvSpPr>
            <a:spLocks noGrp="1"/>
          </p:cNvSpPr>
          <p:nvPr>
            <p:ph type="ftr" sz="quarter" idx="3"/>
          </p:nvPr>
        </p:nvSpPr>
        <p:spPr>
          <a:xfrm>
            <a:off x="2811780" y="9411126"/>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6"/>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b="14764"/>
          <a:stretch/>
        </p:blipFill>
        <p:spPr>
          <a:xfrm>
            <a:off x="0" y="-1"/>
            <a:ext cx="8229600" cy="4676397"/>
          </a:xfrm>
          <a:prstGeom prst="rect">
            <a:avLst/>
          </a:prstGeom>
          <a:ln>
            <a:noFill/>
          </a:ln>
          <a:effectLst/>
        </p:spPr>
      </p:pic>
      <p:sp>
        <p:nvSpPr>
          <p:cNvPr id="3" name="Subtitle 2"/>
          <p:cNvSpPr>
            <a:spLocks noGrp="1"/>
          </p:cNvSpPr>
          <p:nvPr>
            <p:ph type="subTitle" idx="1"/>
          </p:nvPr>
        </p:nvSpPr>
        <p:spPr>
          <a:xfrm>
            <a:off x="1609765" y="4944666"/>
            <a:ext cx="5018158" cy="3845055"/>
          </a:xfrm>
        </p:spPr>
        <p:txBody>
          <a:bodyPr anchor="ctr">
            <a:noAutofit/>
          </a:bodyPr>
          <a:lstStyle/>
          <a:p>
            <a:r>
              <a:rPr lang="en-US" sz="1400" b="1" dirty="0">
                <a:solidFill>
                  <a:schemeClr val="tx2">
                    <a:lumMod val="75000"/>
                  </a:schemeClr>
                </a:solidFill>
                <a:latin typeface="Quicksand" panose="00000500000000000000" pitchFamily="2" charset="0"/>
                <a:ea typeface="Verdana" panose="020B0604030504040204" pitchFamily="34" charset="0"/>
                <a:cs typeface="Verdana" panose="020B0604030504040204" pitchFamily="34" charset="0"/>
              </a:rPr>
              <a:t>Welcome to 480 Magnolia Rd, a charming one-story brick home nestled in the highly coveted neighborhood of Carolina Terrace in Charleston. </a:t>
            </a:r>
          </a:p>
          <a:p>
            <a:r>
              <a:rPr lang="en-US" sz="1400" b="1" dirty="0">
                <a:solidFill>
                  <a:schemeClr val="tx2">
                    <a:lumMod val="75000"/>
                  </a:schemeClr>
                </a:solidFill>
                <a:latin typeface="Quicksand" panose="00000500000000000000" pitchFamily="2" charset="0"/>
                <a:ea typeface="Verdana" panose="020B0604030504040204" pitchFamily="34" charset="0"/>
                <a:cs typeface="Verdana" panose="020B0604030504040204" pitchFamily="34" charset="0"/>
              </a:rPr>
              <a:t>This delightful property boasts 3 bedrooms, 2 full baths, and a convenient 1 car garage. Step inside to discover a cozy family room featuring a wood burning fireplace with a classic mantle, complemented by smooth ceilings and elegant crown molding throughout. The gleaming hardwood floors lead you to the open and renovated kitchen, complete with quartz countertops, a stylish tile backsplash, and a stainless steel gas stove. </a:t>
            </a:r>
          </a:p>
          <a:p>
            <a:r>
              <a:rPr lang="en-US" sz="1400" b="1" dirty="0">
                <a:solidFill>
                  <a:schemeClr val="tx2">
                    <a:lumMod val="75000"/>
                  </a:schemeClr>
                </a:solidFill>
                <a:latin typeface="Quicksand" panose="00000500000000000000" pitchFamily="2" charset="0"/>
                <a:ea typeface="Verdana" panose="020B0604030504040204" pitchFamily="34" charset="0"/>
                <a:cs typeface="Verdana" panose="020B0604030504040204" pitchFamily="34" charset="0"/>
              </a:rPr>
              <a:t>There is a nice sun room in back and deck in the large fenced in back yard. Home has a newer roof and brand new HVAC unit. Located within walking distance to the vibrant downtown Avondale Historic District, residents can enjoy easy access to an array of shops, restaurants, bars, breweries, and wine stores. Experience the best of Charleston living at 480 Magnolia Rd!!</a:t>
            </a:r>
          </a:p>
        </p:txBody>
      </p:sp>
      <p:sp>
        <p:nvSpPr>
          <p:cNvPr id="2" name="Title 1"/>
          <p:cNvSpPr>
            <a:spLocks noGrp="1"/>
          </p:cNvSpPr>
          <p:nvPr>
            <p:ph type="ctrTitle"/>
          </p:nvPr>
        </p:nvSpPr>
        <p:spPr>
          <a:xfrm>
            <a:off x="0" y="3632600"/>
            <a:ext cx="8229600" cy="1043796"/>
          </a:xfrm>
          <a:noFill/>
        </p:spPr>
        <p:txBody>
          <a:bodyPr anchor="ctr">
            <a:noAutofit/>
            <a:scene3d>
              <a:camera prst="orthographicFront"/>
              <a:lightRig rig="soft" dir="t">
                <a:rot lat="0" lon="0" rev="17220000"/>
              </a:lightRig>
            </a:scene3d>
            <a:sp3d prstMaterial="softEdge"/>
          </a:bodyPr>
          <a:lstStyle/>
          <a:p>
            <a:pPr algn="l"/>
            <a:r>
              <a:rPr lang="en-US" sz="2800" cap="none" dirty="0">
                <a:ln w="3175" cmpd="sng">
                  <a:noFill/>
                  <a:prstDash val="solid"/>
                </a:ln>
                <a:solidFill>
                  <a:schemeClr val="bg1"/>
                </a:solidFill>
                <a:effectLst/>
                <a:latin typeface="Quicksand" panose="00000500000000000000" pitchFamily="2" charset="0"/>
              </a:rPr>
              <a:t>480 Magnolia Road</a:t>
            </a:r>
            <a:br>
              <a:rPr lang="en-US" sz="2800" cap="none" dirty="0">
                <a:ln w="3175" cmpd="sng">
                  <a:noFill/>
                  <a:prstDash val="solid"/>
                </a:ln>
                <a:solidFill>
                  <a:schemeClr val="bg1"/>
                </a:solidFill>
                <a:effectLst/>
                <a:latin typeface="Quicksand" panose="00000500000000000000" pitchFamily="2" charset="0"/>
              </a:rPr>
            </a:br>
            <a:r>
              <a:rPr lang="en-US" sz="1600" cap="none" dirty="0">
                <a:ln w="3175" cmpd="sng">
                  <a:noFill/>
                  <a:prstDash val="solid"/>
                </a:ln>
                <a:solidFill>
                  <a:schemeClr val="bg1"/>
                </a:solidFill>
                <a:effectLst/>
                <a:latin typeface="Quicksand" panose="00000500000000000000" pitchFamily="2" charset="0"/>
              </a:rPr>
              <a:t>Carolina Terrace | Charleston, SC 29407</a:t>
            </a:r>
            <a:br>
              <a:rPr lang="en-US" sz="1600" cap="none" dirty="0">
                <a:ln w="3175" cmpd="sng">
                  <a:noFill/>
                  <a:prstDash val="solid"/>
                </a:ln>
                <a:solidFill>
                  <a:schemeClr val="bg1"/>
                </a:solidFill>
                <a:effectLst/>
                <a:latin typeface="Quicksand" panose="00000500000000000000" pitchFamily="2" charset="0"/>
              </a:rPr>
            </a:br>
            <a:r>
              <a:rPr lang="en-US" sz="1600" cap="none" dirty="0">
                <a:ln w="3175" cmpd="sng">
                  <a:noFill/>
                  <a:prstDash val="solid"/>
                </a:ln>
                <a:solidFill>
                  <a:schemeClr val="bg1"/>
                </a:solidFill>
                <a:effectLst/>
                <a:latin typeface="Quicksand" panose="00000500000000000000" pitchFamily="2" charset="0"/>
              </a:rPr>
              <a:t>MLS# 24013535 | $720,000</a:t>
            </a:r>
            <a:endParaRPr lang="en-US" sz="1600" i="1" cap="none" dirty="0">
              <a:ln w="3175" cmpd="sng">
                <a:noFill/>
                <a:prstDash val="solid"/>
              </a:ln>
              <a:solidFill>
                <a:schemeClr val="bg1"/>
              </a:solidFill>
              <a:effectLst/>
              <a:latin typeface="Quicksand" panose="00000500000000000000" pitchFamily="2"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32705" y="8970051"/>
            <a:ext cx="698449" cy="1047674"/>
          </a:xfrm>
          <a:prstGeom prst="rect">
            <a:avLst/>
          </a:prstGeom>
        </p:spPr>
      </p:pic>
      <p:sp>
        <p:nvSpPr>
          <p:cNvPr id="17" name="Rectangle 16"/>
          <p:cNvSpPr/>
          <p:nvPr/>
        </p:nvSpPr>
        <p:spPr>
          <a:xfrm>
            <a:off x="228601" y="9055307"/>
            <a:ext cx="7772399" cy="877163"/>
          </a:xfrm>
          <a:prstGeom prst="rect">
            <a:avLst/>
          </a:prstGeom>
        </p:spPr>
        <p:txBody>
          <a:bodyPr wrap="square">
            <a:spAutoFit/>
          </a:bodyPr>
          <a:lstStyle/>
          <a:p>
            <a:pPr algn="ctr"/>
            <a:r>
              <a:rPr lang="en-US" sz="1800" b="1" dirty="0">
                <a:solidFill>
                  <a:schemeClr val="tx2"/>
                </a:solidFill>
                <a:latin typeface="Quicksand" panose="00000500000000000000" pitchFamily="2" charset="0"/>
              </a:rPr>
              <a:t>Drake Herrin</a:t>
            </a:r>
            <a:br>
              <a:rPr lang="en-US" sz="1800" dirty="0">
                <a:solidFill>
                  <a:schemeClr val="tx2"/>
                </a:solidFill>
                <a:latin typeface="Quicksand" panose="00000500000000000000" pitchFamily="2" charset="0"/>
              </a:rPr>
            </a:br>
            <a:r>
              <a:rPr lang="en-US" sz="1100" dirty="0">
                <a:solidFill>
                  <a:schemeClr val="tx2"/>
                </a:solidFill>
                <a:latin typeface="Quicksand" panose="00000500000000000000" pitchFamily="2" charset="0"/>
              </a:rPr>
              <a:t>843-729-4692</a:t>
            </a:r>
          </a:p>
          <a:p>
            <a:pPr algn="ctr"/>
            <a:r>
              <a:rPr lang="en-US" sz="1100" dirty="0">
                <a:solidFill>
                  <a:schemeClr val="tx2"/>
                </a:solidFill>
                <a:latin typeface="Quicksand" panose="00000500000000000000" pitchFamily="2" charset="0"/>
              </a:rPr>
              <a:t>dherrin@carolinaone.com</a:t>
            </a:r>
          </a:p>
          <a:p>
            <a:pPr algn="ctr"/>
            <a:r>
              <a:rPr lang="en-US" sz="1100" dirty="0">
                <a:solidFill>
                  <a:schemeClr val="tx2"/>
                </a:solidFill>
                <a:latin typeface="Quicksand" panose="00000500000000000000" pitchFamily="2" charset="0"/>
              </a:rPr>
              <a:t>www.DrakeHerrin.com</a:t>
            </a:r>
          </a:p>
        </p:txBody>
      </p:sp>
      <p:grpSp>
        <p:nvGrpSpPr>
          <p:cNvPr id="24" name="Group 23"/>
          <p:cNvGrpSpPr/>
          <p:nvPr/>
        </p:nvGrpSpPr>
        <p:grpSpPr>
          <a:xfrm>
            <a:off x="-28575" y="9038192"/>
            <a:ext cx="1524000" cy="911393"/>
            <a:chOff x="0" y="9037683"/>
            <a:chExt cx="1524000" cy="911393"/>
          </a:xfrm>
        </p:grpSpPr>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491" y="9037683"/>
              <a:ext cx="665018" cy="457200"/>
            </a:xfrm>
            <a:prstGeom prst="rect">
              <a:avLst/>
            </a:prstGeom>
          </p:spPr>
        </p:pic>
        <p:sp>
          <p:nvSpPr>
            <p:cNvPr id="18" name="Rectangle 17"/>
            <p:cNvSpPr/>
            <p:nvPr/>
          </p:nvSpPr>
          <p:spPr>
            <a:xfrm>
              <a:off x="0" y="9533578"/>
              <a:ext cx="1524000" cy="415498"/>
            </a:xfrm>
            <a:prstGeom prst="rect">
              <a:avLst/>
            </a:prstGeom>
          </p:spPr>
          <p:txBody>
            <a:bodyPr wrap="square">
              <a:spAutoFit/>
            </a:bodyPr>
            <a:lstStyle/>
            <a:p>
              <a:pPr algn="ctr"/>
              <a:r>
                <a:rPr lang="en-US" sz="700" dirty="0">
                  <a:solidFill>
                    <a:schemeClr val="tx2"/>
                  </a:solidFill>
                  <a:latin typeface="Quicksand" panose="00000500000000000000" pitchFamily="2" charset="0"/>
                </a:rPr>
                <a:t>Carolina One Real Estate</a:t>
              </a:r>
            </a:p>
            <a:p>
              <a:pPr algn="ctr"/>
              <a:r>
                <a:rPr lang="en-US" sz="700" dirty="0">
                  <a:solidFill>
                    <a:schemeClr val="tx2"/>
                  </a:solidFill>
                  <a:latin typeface="Quicksand" panose="00000500000000000000" pitchFamily="2" charset="0"/>
                </a:rPr>
                <a:t>873 Orleans Road, Ste 102</a:t>
              </a:r>
            </a:p>
            <a:p>
              <a:pPr algn="ctr"/>
              <a:r>
                <a:rPr lang="en-US" sz="700" dirty="0">
                  <a:solidFill>
                    <a:schemeClr val="tx2"/>
                  </a:solidFill>
                  <a:latin typeface="Quicksand" panose="00000500000000000000" pitchFamily="2" charset="0"/>
                </a:rPr>
                <a:t>Charleston, SC 29407-5753</a:t>
              </a:r>
            </a:p>
          </p:txBody>
        </p:sp>
      </p:grpSp>
      <p:sp>
        <p:nvSpPr>
          <p:cNvPr id="30" name="Rectangle 29"/>
          <p:cNvSpPr/>
          <p:nvPr/>
        </p:nvSpPr>
        <p:spPr>
          <a:xfrm>
            <a:off x="0" y="0"/>
            <a:ext cx="8229600" cy="584775"/>
          </a:xfrm>
          <a:prstGeom prst="rect">
            <a:avLst/>
          </a:prstGeom>
          <a:noFill/>
        </p:spPr>
        <p:txBody>
          <a:bodyPr wrap="square">
            <a:spAutoFit/>
          </a:bodyPr>
          <a:lstStyle/>
          <a:p>
            <a:pPr algn="r"/>
            <a:r>
              <a:rPr lang="en-US" sz="3200" b="1" dirty="0">
                <a:ln w="3175">
                  <a:noFill/>
                </a:ln>
                <a:solidFill>
                  <a:schemeClr val="bg1"/>
                </a:solidFill>
                <a:effectLst>
                  <a:outerShdw blurRad="38100" dist="38100" dir="2700000" algn="tl">
                    <a:srgbClr val="000000">
                      <a:alpha val="43137"/>
                    </a:srgbClr>
                  </a:outerShdw>
                </a:effectLst>
                <a:latin typeface="Quicksand" panose="00000500000000000000" pitchFamily="2" charset="0"/>
              </a:rPr>
              <a:t>HUGE Price Correction</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621404" y="7717724"/>
            <a:ext cx="1600200" cy="1066800"/>
          </a:xfrm>
          <a:prstGeom prst="rect">
            <a:avLst/>
          </a:prstGeom>
          <a:ln>
            <a:noFill/>
          </a:ln>
          <a:effectLst/>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631927" y="6348348"/>
            <a:ext cx="1600200" cy="1066800"/>
          </a:xfrm>
          <a:prstGeom prst="rect">
            <a:avLst/>
          </a:prstGeom>
          <a:ln>
            <a:noFill/>
          </a:ln>
          <a:effectLst/>
        </p:spPr>
      </p:pic>
      <p:pic>
        <p:nvPicPr>
          <p:cNvPr id="15" name="Picture 14">
            <a:extLst>
              <a:ext uri="{FF2B5EF4-FFF2-40B4-BE49-F238E27FC236}">
                <a16:creationId xmlns:a16="http://schemas.microsoft.com/office/drawing/2014/main" id="{364DACBF-0AED-4187-AC3D-BC9C027D979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025" y="6349440"/>
            <a:ext cx="1600200" cy="1066800"/>
          </a:xfrm>
          <a:prstGeom prst="rect">
            <a:avLst/>
          </a:prstGeom>
          <a:ln>
            <a:noFill/>
          </a:ln>
          <a:effectLst/>
        </p:spPr>
      </p:pic>
      <p:pic>
        <p:nvPicPr>
          <p:cNvPr id="19" name="Picture 18">
            <a:extLst>
              <a:ext uri="{FF2B5EF4-FFF2-40B4-BE49-F238E27FC236}">
                <a16:creationId xmlns:a16="http://schemas.microsoft.com/office/drawing/2014/main" id="{6B645971-69BA-4B8D-BF0C-01D044A7D69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025" y="7717724"/>
            <a:ext cx="1600200" cy="1066800"/>
          </a:xfrm>
          <a:prstGeom prst="rect">
            <a:avLst/>
          </a:prstGeom>
          <a:ln>
            <a:noFill/>
          </a:ln>
          <a:effectLst/>
        </p:spPr>
      </p:pic>
      <p:pic>
        <p:nvPicPr>
          <p:cNvPr id="20" name="Picture 19">
            <a:extLst>
              <a:ext uri="{FF2B5EF4-FFF2-40B4-BE49-F238E27FC236}">
                <a16:creationId xmlns:a16="http://schemas.microsoft.com/office/drawing/2014/main" id="{01BFB9E0-E894-469A-8ECA-E5482A5E1F8A}"/>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631927" y="4978972"/>
            <a:ext cx="1600200" cy="1066800"/>
          </a:xfrm>
          <a:prstGeom prst="rect">
            <a:avLst/>
          </a:prstGeom>
          <a:ln>
            <a:noFill/>
          </a:ln>
          <a:effectLst/>
        </p:spPr>
      </p:pic>
      <p:pic>
        <p:nvPicPr>
          <p:cNvPr id="21" name="Picture 20">
            <a:extLst>
              <a:ext uri="{FF2B5EF4-FFF2-40B4-BE49-F238E27FC236}">
                <a16:creationId xmlns:a16="http://schemas.microsoft.com/office/drawing/2014/main" id="{1C59395F-53D2-478A-BB70-41B801876E6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0" y="4979518"/>
            <a:ext cx="1600200" cy="1066800"/>
          </a:xfrm>
          <a:prstGeom prst="rect">
            <a:avLst/>
          </a:prstGeom>
          <a:ln>
            <a:noFill/>
          </a:ln>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394</TotalTime>
  <Words>221</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Lucida Sans</vt:lpstr>
      <vt:lpstr>Quicksand</vt:lpstr>
      <vt:lpstr>Wingdings</vt:lpstr>
      <vt:lpstr>Wingdings 2</vt:lpstr>
      <vt:lpstr>Wingdings 3</vt:lpstr>
      <vt:lpstr>Apex</vt:lpstr>
      <vt:lpstr>480 Magnolia Road Carolina Terrace | Charleston, SC 29407 MLS# 24013535 | $720,000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73</cp:revision>
  <dcterms:created xsi:type="dcterms:W3CDTF">2006-08-16T00:00:00Z</dcterms:created>
  <dcterms:modified xsi:type="dcterms:W3CDTF">2024-06-11T23:24:25Z</dcterms:modified>
</cp:coreProperties>
</file>