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46" y="-17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97476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48363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61698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803972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6/22/2022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75286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6/22/2022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32732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6/22/2022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02127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6/22/2022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669408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6/22/2022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583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40679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09904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6/22/2022</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16973086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325881" y="-3628"/>
            <a:ext cx="6903718" cy="5177789"/>
          </a:xfrm>
          <a:prstGeom prst="rect">
            <a:avLst/>
          </a:prstGeom>
        </p:spPr>
      </p:pic>
      <p:sp>
        <p:nvSpPr>
          <p:cNvPr id="5" name="Rectangle 4"/>
          <p:cNvSpPr/>
          <p:nvPr/>
        </p:nvSpPr>
        <p:spPr>
          <a:xfrm>
            <a:off x="1325880" y="5333406"/>
            <a:ext cx="6903720" cy="3754874"/>
          </a:xfrm>
          <a:prstGeom prst="rect">
            <a:avLst/>
          </a:prstGeom>
        </p:spPr>
        <p:txBody>
          <a:bodyPr wrap="square">
            <a:spAutoFit/>
          </a:bodyPr>
          <a:lstStyle/>
          <a:p>
            <a:pPr algn="ctr"/>
            <a:r>
              <a:rPr lang="en-US" sz="1400" dirty="0">
                <a:latin typeface="Futura Lt BT" panose="020B0402020204020303" pitchFamily="34" charset="0"/>
              </a:rPr>
              <a:t>Tidewater Golf Plantation Location, Location, Location located on #4 fairway with views of the tee, fairway and green. Carolina Room off master bedroom is a great spot to relax and enjoy the view, or set on your porch and watch the sunrise and feel the ocean breeze. Located on marsh with glimpse of Atlantic Ocean from the upper deck. There are views from almost every room, kitchen, living room, Carolina room, office, library, upstairs bedroom deck, and patio. This home offers first floor master suite, fireplace and great room with soaring ceiling. Included are a spacious garage with 220 electric, a laundry room, a pantry, updated appliances, washer and drier, and dual heat pumps. For those not familiar with Tidewater, it is a fabulous sought after community. Included are multiple pools, four tennis courts/pickle, ball courts, bocci courts, horseshoes, a full workout center, amenity center, library, and an administration center. Tidewater has 24 hour security with manned guard house. Tidewater is an outstanding community in the great city of North Myrtle Beach. Tidewater has ocean front beach cabana which has screened porch, open decks and bathrooms, with ample parking for the use of homeowners only. </a:t>
            </a:r>
          </a:p>
        </p:txBody>
      </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73464" y="8522550"/>
            <a:ext cx="682162" cy="682162"/>
          </a:xfrm>
          <a:prstGeom prst="rect">
            <a:avLst/>
          </a:prstGeom>
        </p:spPr>
      </p:pic>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95701" y="9141791"/>
            <a:ext cx="838198" cy="688520"/>
          </a:xfrm>
          <a:prstGeom prst="rect">
            <a:avLst/>
          </a:prstGeom>
        </p:spPr>
      </p:pic>
      <p:sp>
        <p:nvSpPr>
          <p:cNvPr id="23" name="Rectangle 22"/>
          <p:cNvSpPr/>
          <p:nvPr/>
        </p:nvSpPr>
        <p:spPr>
          <a:xfrm>
            <a:off x="1325880" y="3789166"/>
            <a:ext cx="6903720" cy="1384995"/>
          </a:xfrm>
          <a:prstGeom prst="rect">
            <a:avLst/>
          </a:prstGeom>
        </p:spPr>
        <p:txBody>
          <a:bodyPr wrap="square">
            <a:spAutoFit/>
          </a:bodyPr>
          <a:lstStyle/>
          <a:p>
            <a:r>
              <a:rPr lang="en-US" sz="2400" b="1" dirty="0">
                <a:ln w="3175">
                  <a:solidFill>
                    <a:schemeClr val="tx1"/>
                  </a:solidFill>
                </a:ln>
                <a:solidFill>
                  <a:schemeClr val="bg1"/>
                </a:solidFill>
                <a:effectLst>
                  <a:outerShdw blurRad="38100" dist="38100" dir="2700000" algn="tl">
                    <a:srgbClr val="000000">
                      <a:alpha val="43137"/>
                    </a:srgbClr>
                  </a:outerShdw>
                </a:effectLst>
                <a:latin typeface="Futura Hv BT" panose="020B0702020204020204" pitchFamily="34" charset="0"/>
              </a:rPr>
              <a:t>4814 Bucks Bluff Drive</a:t>
            </a:r>
          </a:p>
          <a:p>
            <a:r>
              <a:rPr lang="en-US" sz="2000" b="1" dirty="0">
                <a:ln w="3175">
                  <a:solidFill>
                    <a:schemeClr val="tx1"/>
                  </a:solidFill>
                </a:ln>
                <a:solidFill>
                  <a:schemeClr val="bg1"/>
                </a:solidFill>
                <a:effectLst>
                  <a:outerShdw blurRad="38100" dist="38100" dir="2700000" algn="tl">
                    <a:srgbClr val="000000">
                      <a:alpha val="43137"/>
                    </a:srgbClr>
                  </a:outerShdw>
                </a:effectLst>
                <a:latin typeface="Futura Lt BT" panose="020B0402020204020303" pitchFamily="34" charset="0"/>
              </a:rPr>
              <a:t>Tidewater Plantation</a:t>
            </a:r>
          </a:p>
          <a:p>
            <a:r>
              <a:rPr lang="en-US" sz="2000" b="1" dirty="0">
                <a:ln w="3175">
                  <a:solidFill>
                    <a:schemeClr val="tx1"/>
                  </a:solidFill>
                </a:ln>
                <a:solidFill>
                  <a:schemeClr val="bg1"/>
                </a:solidFill>
                <a:effectLst>
                  <a:outerShdw blurRad="38100" dist="38100" dir="2700000" algn="tl">
                    <a:srgbClr val="000000">
                      <a:alpha val="43137"/>
                    </a:srgbClr>
                  </a:outerShdw>
                </a:effectLst>
                <a:latin typeface="Futura Lt BT" panose="020B0402020204020303" pitchFamily="34" charset="0"/>
              </a:rPr>
              <a:t>North Myrtle Beach, SC 29582</a:t>
            </a:r>
          </a:p>
          <a:p>
            <a:r>
              <a:rPr lang="en-US" sz="2000" b="1" dirty="0">
                <a:ln w="3175">
                  <a:solidFill>
                    <a:schemeClr val="tx1"/>
                  </a:solidFill>
                </a:ln>
                <a:solidFill>
                  <a:schemeClr val="bg1"/>
                </a:solidFill>
                <a:effectLst>
                  <a:outerShdw blurRad="38100" dist="38100" dir="2700000" algn="tl">
                    <a:srgbClr val="000000">
                      <a:alpha val="43137"/>
                    </a:srgbClr>
                  </a:outerShdw>
                </a:effectLst>
                <a:latin typeface="Futura Lt BT" panose="020B0402020204020303" pitchFamily="34" charset="0"/>
              </a:rPr>
              <a:t>MLS# 2210555 | $799,000</a:t>
            </a:r>
            <a:endParaRPr lang="en-US" b="1" dirty="0">
              <a:ln w="3175">
                <a:solidFill>
                  <a:schemeClr val="tx1"/>
                </a:solidFill>
              </a:ln>
              <a:solidFill>
                <a:schemeClr val="bg1"/>
              </a:solidFill>
              <a:effectLst>
                <a:outerShdw blurRad="38100" dist="38100" dir="2700000" algn="tl">
                  <a:srgbClr val="000000">
                    <a:alpha val="43137"/>
                  </a:srgbClr>
                </a:outerShdw>
              </a:effectLst>
              <a:latin typeface="Futura Lt BT" panose="020B0402020204020303" pitchFamily="34" charset="0"/>
            </a:endParaRPr>
          </a:p>
        </p:txBody>
      </p:sp>
      <p:sp>
        <p:nvSpPr>
          <p:cNvPr id="24" name="Rectangle 23"/>
          <p:cNvSpPr/>
          <p:nvPr/>
        </p:nvSpPr>
        <p:spPr>
          <a:xfrm>
            <a:off x="1325880" y="-3627"/>
            <a:ext cx="6847013" cy="461665"/>
          </a:xfrm>
          <a:prstGeom prst="rect">
            <a:avLst/>
          </a:prstGeom>
        </p:spPr>
        <p:txBody>
          <a:bodyPr wrap="square">
            <a:spAutoFit/>
          </a:bodyPr>
          <a:lstStyle/>
          <a:p>
            <a:pPr algn="r"/>
            <a:r>
              <a:rPr lang="en-US" sz="2400" b="1" dirty="0">
                <a:ln w="3175">
                  <a:noFill/>
                </a:ln>
                <a:solidFill>
                  <a:schemeClr val="bg1"/>
                </a:solidFill>
                <a:effectLst>
                  <a:outerShdw blurRad="50800" dist="38100" dir="2700000" algn="tl" rotWithShape="0">
                    <a:schemeClr val="tx1">
                      <a:alpha val="40000"/>
                    </a:schemeClr>
                  </a:outerShdw>
                </a:effectLst>
                <a:latin typeface="Futura Hv BT" panose="020B0702020204020204" pitchFamily="34" charset="0"/>
              </a:rPr>
              <a:t>Location…Location…Location…</a:t>
            </a:r>
          </a:p>
        </p:txBody>
      </p:sp>
      <p:sp>
        <p:nvSpPr>
          <p:cNvPr id="25" name="Rectangle 24"/>
          <p:cNvSpPr/>
          <p:nvPr/>
        </p:nvSpPr>
        <p:spPr>
          <a:xfrm>
            <a:off x="8300897" y="3096293"/>
            <a:ext cx="2857500" cy="1024128"/>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368441" y="9233875"/>
            <a:ext cx="3621696" cy="646331"/>
          </a:xfrm>
          <a:prstGeom prst="rect">
            <a:avLst/>
          </a:prstGeom>
        </p:spPr>
        <p:txBody>
          <a:bodyPr wrap="square">
            <a:spAutoFit/>
          </a:bodyPr>
          <a:lstStyle/>
          <a:p>
            <a:r>
              <a:rPr lang="en-US" sz="1400" dirty="0">
                <a:solidFill>
                  <a:srgbClr val="000000"/>
                </a:solidFill>
                <a:latin typeface="Futura Lt BT" panose="020B0402020204020303" pitchFamily="34" charset="0"/>
              </a:rPr>
              <a:t>Donna Fortney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703-624-3517</a:t>
            </a:r>
          </a:p>
          <a:p>
            <a:r>
              <a:rPr lang="en-US" sz="1100" dirty="0">
                <a:solidFill>
                  <a:schemeClr val="tx2"/>
                </a:solidFill>
                <a:latin typeface="Futura Lt BT" panose="020B0402020204020303" pitchFamily="34" charset="0"/>
              </a:rPr>
              <a:t>dofortney@aol.com</a:t>
            </a:r>
          </a:p>
        </p:txBody>
      </p:sp>
      <p:sp>
        <p:nvSpPr>
          <p:cNvPr id="2" name="Rectangle 1"/>
          <p:cNvSpPr/>
          <p:nvPr/>
        </p:nvSpPr>
        <p:spPr>
          <a:xfrm>
            <a:off x="228600" y="9837384"/>
            <a:ext cx="7772400" cy="215444"/>
          </a:xfrm>
          <a:prstGeom prst="rect">
            <a:avLst/>
          </a:prstGeom>
        </p:spPr>
        <p:txBody>
          <a:bodyPr wrap="square">
            <a:spAutoFit/>
          </a:bodyPr>
          <a:lstStyle/>
          <a:p>
            <a:pPr algn="ctr"/>
            <a:r>
              <a:rPr lang="en-US" sz="800" dirty="0">
                <a:solidFill>
                  <a:srgbClr val="000000"/>
                </a:solidFill>
                <a:latin typeface="Futura Lt BT" panose="020B0402020204020303" pitchFamily="34" charset="0"/>
              </a:rPr>
              <a:t>NEW WAY PROPERTIES MYRTLE BEACH</a:t>
            </a:r>
            <a:r>
              <a:rPr lang="en-US" sz="800" dirty="0">
                <a:solidFill>
                  <a:srgbClr val="093E6E"/>
                </a:solidFill>
                <a:latin typeface="Futura Lt BT" panose="020B0402020204020303" pitchFamily="34" charset="0"/>
              </a:rPr>
              <a:t> </a:t>
            </a:r>
            <a:endParaRPr lang="en-US" sz="800" dirty="0">
              <a:latin typeface="Futura Lt BT" panose="020B0402020204020303" pitchFamily="34" charset="0"/>
            </a:endParaRP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0"/>
            <a:ext cx="1325880" cy="994410"/>
          </a:xfrm>
          <a:prstGeom prst="rect">
            <a:avLst/>
          </a:prstGeom>
          <a:ln>
            <a:solidFill>
              <a:schemeClr val="bg1"/>
            </a:solidFill>
          </a:ln>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963548"/>
            <a:ext cx="1325880" cy="994410"/>
          </a:xfrm>
          <a:prstGeom prst="rect">
            <a:avLst/>
          </a:prstGeom>
          <a:ln>
            <a:solidFill>
              <a:schemeClr val="bg1"/>
            </a:solidFill>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1927096"/>
            <a:ext cx="1325880" cy="994410"/>
          </a:xfrm>
          <a:prstGeom prst="rect">
            <a:avLst/>
          </a:prstGeom>
          <a:ln>
            <a:solidFill>
              <a:schemeClr val="bg1"/>
            </a:solidFill>
          </a:ln>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2890644"/>
            <a:ext cx="1325880" cy="994410"/>
          </a:xfrm>
          <a:prstGeom prst="rect">
            <a:avLst/>
          </a:prstGeom>
          <a:ln>
            <a:solidFill>
              <a:schemeClr val="bg1"/>
            </a:solidFill>
          </a:ln>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3854192"/>
            <a:ext cx="1325880" cy="994410"/>
          </a:xfrm>
          <a:prstGeom prst="rect">
            <a:avLst/>
          </a:prstGeom>
          <a:ln>
            <a:solidFill>
              <a:schemeClr val="bg1"/>
            </a:solidFill>
          </a:ln>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366666"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299403"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232140"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4164878" y="5029201"/>
            <a:ext cx="1688959" cy="1266719"/>
          </a:xfrm>
          <a:prstGeom prst="rect">
            <a:avLst/>
          </a:prstGeom>
          <a:ln>
            <a:solidFill>
              <a:schemeClr val="bg1"/>
            </a:solidFill>
          </a:ln>
          <a:effectLst>
            <a:outerShdw blurRad="63500" sx="102000" sy="102000" algn="ctr" rotWithShape="0">
              <a:prstClr val="black">
                <a:alpha val="40000"/>
              </a:prstClr>
            </a:outerShdw>
          </a:effectLst>
        </p:spPr>
      </p:pic>
      <p:sp>
        <p:nvSpPr>
          <p:cNvPr id="22" name="Rectangle 21">
            <a:extLst>
              <a:ext uri="{FF2B5EF4-FFF2-40B4-BE49-F238E27FC236}">
                <a16:creationId xmlns:a16="http://schemas.microsoft.com/office/drawing/2014/main" id="{05F50A15-A32B-4431-8667-932DDBF82305}"/>
              </a:ext>
            </a:extLst>
          </p:cNvPr>
          <p:cNvSpPr/>
          <p:nvPr/>
        </p:nvSpPr>
        <p:spPr>
          <a:xfrm>
            <a:off x="4239463" y="9247525"/>
            <a:ext cx="3621696" cy="646331"/>
          </a:xfrm>
          <a:prstGeom prst="rect">
            <a:avLst/>
          </a:prstGeom>
        </p:spPr>
        <p:txBody>
          <a:bodyPr wrap="square">
            <a:spAutoFit/>
          </a:bodyPr>
          <a:lstStyle/>
          <a:p>
            <a:pPr algn="r"/>
            <a:r>
              <a:rPr lang="en-US" sz="1400" dirty="0">
                <a:solidFill>
                  <a:srgbClr val="000000"/>
                </a:solidFill>
                <a:latin typeface="Futura Lt BT" panose="020B0402020204020303" pitchFamily="34" charset="0"/>
              </a:rPr>
              <a:t>Robert Jacoby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843-455-7075</a:t>
            </a:r>
          </a:p>
          <a:p>
            <a:pPr algn="r"/>
            <a:r>
              <a:rPr lang="en-US" sz="1100" dirty="0">
                <a:solidFill>
                  <a:schemeClr val="tx2"/>
                </a:solidFill>
                <a:latin typeface="Futura Lt BT" panose="020B0402020204020303" pitchFamily="34" charset="0"/>
              </a:rPr>
              <a:t>rcjacoby@aol.com</a:t>
            </a:r>
          </a:p>
        </p:txBody>
      </p:sp>
      <p:pic>
        <p:nvPicPr>
          <p:cNvPr id="28" name="Picture 27">
            <a:extLst>
              <a:ext uri="{FF2B5EF4-FFF2-40B4-BE49-F238E27FC236}">
                <a16:creationId xmlns:a16="http://schemas.microsoft.com/office/drawing/2014/main" id="{3B337935-E8FC-4590-A1DB-A6E233F5D1CB}"/>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0" y="4817740"/>
            <a:ext cx="1325880" cy="994410"/>
          </a:xfrm>
          <a:prstGeom prst="rect">
            <a:avLst/>
          </a:prstGeom>
          <a:ln>
            <a:solidFill>
              <a:schemeClr val="bg1"/>
            </a:solidFill>
          </a:ln>
          <a:effectLst/>
        </p:spPr>
      </p:pic>
      <p:pic>
        <p:nvPicPr>
          <p:cNvPr id="30" name="Picture 29">
            <a:extLst>
              <a:ext uri="{FF2B5EF4-FFF2-40B4-BE49-F238E27FC236}">
                <a16:creationId xmlns:a16="http://schemas.microsoft.com/office/drawing/2014/main" id="{C18B88CE-8B45-4DB2-8194-1BFA1627C66F}"/>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0" y="5781288"/>
            <a:ext cx="1325880" cy="994410"/>
          </a:xfrm>
          <a:prstGeom prst="rect">
            <a:avLst/>
          </a:prstGeom>
          <a:ln>
            <a:solidFill>
              <a:schemeClr val="bg1"/>
            </a:solidFill>
          </a:ln>
          <a:effectLst/>
        </p:spPr>
      </p:pic>
      <p:pic>
        <p:nvPicPr>
          <p:cNvPr id="34" name="Picture 33">
            <a:extLst>
              <a:ext uri="{FF2B5EF4-FFF2-40B4-BE49-F238E27FC236}">
                <a16:creationId xmlns:a16="http://schemas.microsoft.com/office/drawing/2014/main" id="{B4C9B3C2-EB4F-4FDF-B1C6-D81E3918EC40}"/>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0" y="6744836"/>
            <a:ext cx="1325880" cy="994410"/>
          </a:xfrm>
          <a:prstGeom prst="rect">
            <a:avLst/>
          </a:prstGeom>
          <a:ln>
            <a:solidFill>
              <a:schemeClr val="bg1"/>
            </a:solidFill>
          </a:ln>
          <a:effectLst/>
        </p:spPr>
      </p:pic>
      <p:pic>
        <p:nvPicPr>
          <p:cNvPr id="35" name="Picture 34">
            <a:extLst>
              <a:ext uri="{FF2B5EF4-FFF2-40B4-BE49-F238E27FC236}">
                <a16:creationId xmlns:a16="http://schemas.microsoft.com/office/drawing/2014/main" id="{ADE15EFA-A23E-4343-A26B-072CC05AD1C3}"/>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0" y="8452331"/>
            <a:ext cx="1325880" cy="668119"/>
          </a:xfrm>
          <a:prstGeom prst="rect">
            <a:avLst/>
          </a:prstGeom>
          <a:ln>
            <a:solidFill>
              <a:schemeClr val="bg1"/>
            </a:solidFill>
          </a:ln>
          <a:effectLst/>
        </p:spPr>
      </p:pic>
      <p:pic>
        <p:nvPicPr>
          <p:cNvPr id="36" name="Picture 35">
            <a:extLst>
              <a:ext uri="{FF2B5EF4-FFF2-40B4-BE49-F238E27FC236}">
                <a16:creationId xmlns:a16="http://schemas.microsoft.com/office/drawing/2014/main" id="{EF4169F5-9C81-A34C-CF8A-6F7C395B8552}"/>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0" y="7708384"/>
            <a:ext cx="1325880" cy="774811"/>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TotalTime>
  <Words>284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Futura Hv BT</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23</cp:revision>
  <dcterms:created xsi:type="dcterms:W3CDTF">2016-01-18T21:52:04Z</dcterms:created>
  <dcterms:modified xsi:type="dcterms:W3CDTF">2022-06-22T18:28:20Z</dcterms:modified>
</cp:coreProperties>
</file>