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332" y="-4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02256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9514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4618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81161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66019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5872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255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17023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68817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2654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9006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75000"/>
                  </a:schemeClr>
                </a:solidFill>
              </a:defRPr>
            </a:lvl1pPr>
          </a:lstStyle>
          <a:p>
            <a:fld id="{1DEE1867-B3D7-4709-9A5D-B88D860BAE96}" type="datetimeFigureOut">
              <a:rPr lang="en-US" smtClean="0"/>
              <a:t>8/14/2024</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27422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4.jpe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3.jpeg"/><Relationship Id="rId2" Type="http://schemas.openxmlformats.org/officeDocument/2006/relationships/image" Target="../media/image1.jpg"/><Relationship Id="rId16" Type="http://schemas.openxmlformats.org/officeDocument/2006/relationships/hyperlink" Target="mailto:conniesross@aol.com"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hyperlink" Target="mailto:hhashby@gmail.com" TargetMode="External"/><Relationship Id="rId15" Type="http://schemas.openxmlformats.org/officeDocument/2006/relationships/hyperlink" Target="mailto:RonnieNichols8@icloud.com" TargetMode="External"/><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07" r="5107" b="7756"/>
          <a:stretch/>
        </p:blipFill>
        <p:spPr>
          <a:xfrm>
            <a:off x="1366378" y="279400"/>
            <a:ext cx="5948822" cy="3246809"/>
          </a:xfrm>
          <a:prstGeom prst="rect">
            <a:avLst/>
          </a:prstGeom>
          <a:ln>
            <a:noFill/>
          </a:ln>
        </p:spPr>
      </p:pic>
      <p:sp>
        <p:nvSpPr>
          <p:cNvPr id="5" name="Rectangle 4"/>
          <p:cNvSpPr/>
          <p:nvPr/>
        </p:nvSpPr>
        <p:spPr>
          <a:xfrm>
            <a:off x="1300094" y="4013506"/>
            <a:ext cx="6015106" cy="4278094"/>
          </a:xfrm>
          <a:prstGeom prst="rect">
            <a:avLst/>
          </a:prstGeom>
        </p:spPr>
        <p:txBody>
          <a:bodyPr wrap="square" anchor="ctr">
            <a:spAutoFit/>
          </a:bodyPr>
          <a:lstStyle/>
          <a:p>
            <a:pPr algn="ctr"/>
            <a:r>
              <a:rPr lang="en-US" sz="850" dirty="0">
                <a:latin typeface="Adobe Caslon Pro" panose="0205050205050A020403" pitchFamily="18" charset="0"/>
              </a:rPr>
              <a:t>This eye-catching home, reminiscent of charming Cape Code, has an incomparable location in prestigious Bluffs of Tidewater Plantation Resort: It is a 14,816 </a:t>
            </a:r>
            <a:r>
              <a:rPr lang="en-US" sz="850" dirty="0" err="1">
                <a:latin typeface="Adobe Caslon Pro" panose="0205050205050A020403" pitchFamily="18" charset="0"/>
              </a:rPr>
              <a:t>sq.ft</a:t>
            </a:r>
            <a:r>
              <a:rPr lang="en-US" sz="850" dirty="0">
                <a:latin typeface="Adobe Caslon Pro" panose="0205050205050A020403" pitchFamily="18" charset="0"/>
              </a:rPr>
              <a:t>. corner lot, with no other homes in between and within easy walking distance of the beautiful Bluffs pool and other upscale amenities there such as hot tub, grilling area, kiddie pool, large dressing rooms with showers, screened cabana and more, all exclusive to Bluffs' residents. There is even a lakeside picnic area, bocce and much more, as Tidewater itself is one of the most amenity-rich communities on the East Coast and at low HOAs and taxes. In 2022, world-class Tidewater Golf Course was named best in the nation; the Tidewater owners' beach cabana is located on the white sands of Cherry Grove Beach just minutes away and which is one of the top beaches in the U.S.; and safe, affordable North Myrtle Beach was named a Top-5 Beach Town in the U.S. Add on-site restaurant, tennis, pickle ball, fitness, additional pools, amenity center and 24-hour manned, gated security and there would still be more to appreciate and to see and to do.  Tidewater neighborhoods are on a raised peninsula stretching from the Intracoastal Waterway to where the Atlantic Ocean rolls into the Cherry Grove Marsh. But no flooding and great, easy living. This home is architecturally designed to invite creativity and the outside inside. Windows are large and catch natural light, both up and downstairs in this large, two-story home. Mature exterior landscaping  with decorative paths and front and rear porches and decks maximize continuous, comfortable indoor-outdoor living space. The home sits on a large, third-plus-acre lot with long driveway and a set-back oversized, double-car garage. Upstairs in the garage is a unique </a:t>
            </a:r>
            <a:r>
              <a:rPr lang="en-US" sz="850" dirty="0" err="1">
                <a:latin typeface="Adobe Caslon Pro" panose="0205050205050A020403" pitchFamily="18" charset="0"/>
              </a:rPr>
              <a:t>en</a:t>
            </a:r>
            <a:r>
              <a:rPr lang="en-US" sz="850" dirty="0">
                <a:latin typeface="Adobe Caslon Pro" panose="0205050205050A020403" pitchFamily="18" charset="0"/>
              </a:rPr>
              <a:t> suite with a private entrance, bed- and sitting-room, nice closet and fabulous balcony overlooking the backyard landscaping and toward the pool area. The fifth bedroom and fourth bath (a shower) are in this thoughtful </a:t>
            </a:r>
            <a:r>
              <a:rPr lang="en-US" sz="850" dirty="0" err="1">
                <a:latin typeface="Adobe Caslon Pro" panose="0205050205050A020403" pitchFamily="18" charset="0"/>
              </a:rPr>
              <a:t>en</a:t>
            </a:r>
            <a:r>
              <a:rPr lang="en-US" sz="850" dirty="0">
                <a:latin typeface="Adobe Caslon Pro" panose="0205050205050A020403" pitchFamily="18" charset="0"/>
              </a:rPr>
              <a:t> suite. There are four </a:t>
            </a:r>
            <a:r>
              <a:rPr lang="en-US" sz="850" dirty="0" err="1">
                <a:latin typeface="Adobe Caslon Pro" panose="0205050205050A020403" pitchFamily="18" charset="0"/>
              </a:rPr>
              <a:t>en</a:t>
            </a:r>
            <a:r>
              <a:rPr lang="en-US" sz="850" dirty="0">
                <a:latin typeface="Adobe Caslon Pro" panose="0205050205050A020403" pitchFamily="18" charset="0"/>
              </a:rPr>
              <a:t> suites in the house. Accordingly, the square footage in the heart of the home is impressive. Enter to the foyer from the front door, and choose to go up the stately, dark-cherry stairs to the second-story to the three bedrooms or forward to formal dining on the right and to a magnificent great room straight ahead. To the left is a half-bath for guests and then the grand master suite with well-planned master bath: two large closets, one room-sized and the other walk-in, organized for much storage, including linens; the main comfortable bedroom area and that large bath with two separate vanities and a large shower with bench and double-shower head. Directly across the hall to the right of the Great Room is a large kitchen with build-in seating, granite and primarily newer appliances and major home systems.  There is also a pantry and ease of access to the dining room and the back deck also nearby for entertaining. Old Republic Platinum coverage is offered. However, many major items in the home are modified or newer: New roof with 6 inch gutters fall of 2023; Garage is oversized has sink and is 23x26; Bedroom over garage mini split is 2 years old; Range is one year old; Microwave 2;  Dishwasher is two years old; Real hardwood floors in the dance studio/4th bedroom upstairs; Advantage pest control contract; Ac unit upper zone replaced in 2020; Ac unit bottom zone 3 years old. TIDEWATER PLANTATION IS BEING RAPIDLY BUILT OUT. Do not miss this rare opportunity for a PERFECTLY SIZED AND PRICED FOR PERSONALIZATION, upscale, highly sought-after home with a premium private location. Architecturally designed windows for interior light and backyard views, nice landscaping and walk to pool. Oversized garage with 5th bedroom. Entry staircase to the second floor leads to more never-ending storage space, secret enclaves and 3 more bedrooms, one a converted dance studio with hardwood floors. Tour today and enjoy your Tidewater home </a:t>
            </a:r>
            <a:r>
              <a:rPr lang="en-US" sz="850">
                <a:latin typeface="Adobe Caslon Pro" panose="0205050205050A020403" pitchFamily="18" charset="0"/>
              </a:rPr>
              <a:t>soon!</a:t>
            </a:r>
            <a:endParaRPr lang="en-US" sz="850" b="1" dirty="0">
              <a:latin typeface="Adobe Caslon Pro" panose="0205050205050A020403" pitchFamily="18" charset="0"/>
            </a:endParaRPr>
          </a:p>
        </p:txBody>
      </p:sp>
      <p:sp>
        <p:nvSpPr>
          <p:cNvPr id="23" name="Rectangle 22"/>
          <p:cNvSpPr/>
          <p:nvPr/>
        </p:nvSpPr>
        <p:spPr>
          <a:xfrm>
            <a:off x="1366378" y="3526209"/>
            <a:ext cx="5948821" cy="538609"/>
          </a:xfrm>
          <a:prstGeom prst="rect">
            <a:avLst/>
          </a:prstGeom>
          <a:noFill/>
        </p:spPr>
        <p:txBody>
          <a:bodyPr wrap="square" anchor="ctr">
            <a:spAutoFit/>
          </a:bodyPr>
          <a:lstStyle/>
          <a:p>
            <a:pPr algn="ctr"/>
            <a:r>
              <a:rPr lang="pt-BR" dirty="0">
                <a:ln w="3175">
                  <a:noFill/>
                </a:ln>
                <a:solidFill>
                  <a:sysClr val="windowText" lastClr="000000"/>
                </a:solidFill>
                <a:latin typeface="Adobe Caslon Pro Bold" panose="0205070206050A020403" pitchFamily="18" charset="0"/>
              </a:rPr>
              <a:t>4825 Bucks Bluff Dr</a:t>
            </a:r>
          </a:p>
          <a:p>
            <a:pPr algn="ctr"/>
            <a:r>
              <a:rPr lang="en-US" sz="1100" b="1" dirty="0">
                <a:ln w="3175">
                  <a:noFill/>
                </a:ln>
                <a:solidFill>
                  <a:sysClr val="windowText" lastClr="000000"/>
                </a:solidFill>
                <a:latin typeface="Adobe Caslon Pro" panose="0205050205050A020403" pitchFamily="18" charset="0"/>
              </a:rPr>
              <a:t>The Bluffs of Tidewater Plantation | North Myrtle Beach, SC 29582 | MLS# 2418665 | $734,000</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t="507" b="507"/>
          <a:stretch/>
        </p:blipFill>
        <p:spPr>
          <a:xfrm>
            <a:off x="-3" y="0"/>
            <a:ext cx="1298448" cy="722973"/>
          </a:xfrm>
          <a:prstGeom prst="rect">
            <a:avLst/>
          </a:prstGeom>
          <a:ln>
            <a:noFill/>
          </a:ln>
          <a:effectLst/>
        </p:spPr>
      </p:pic>
      <p:sp>
        <p:nvSpPr>
          <p:cNvPr id="2" name="Rectangle 1"/>
          <p:cNvSpPr/>
          <p:nvPr/>
        </p:nvSpPr>
        <p:spPr>
          <a:xfrm>
            <a:off x="1366378" y="-48260"/>
            <a:ext cx="5948229" cy="353943"/>
          </a:xfrm>
          <a:prstGeom prst="rect">
            <a:avLst/>
          </a:prstGeom>
        </p:spPr>
        <p:txBody>
          <a:bodyPr wrap="square">
            <a:spAutoFit/>
          </a:bodyPr>
          <a:lstStyle/>
          <a:p>
            <a:pPr algn="ctr"/>
            <a:r>
              <a:rPr lang="en-US" sz="1700" b="1" dirty="0">
                <a:ln w="3175">
                  <a:solidFill>
                    <a:sysClr val="windowText" lastClr="000000"/>
                  </a:solidFill>
                </a:ln>
                <a:solidFill>
                  <a:schemeClr val="accent1">
                    <a:lumMod val="60000"/>
                    <a:lumOff val="40000"/>
                  </a:schemeClr>
                </a:solidFill>
                <a:latin typeface="Gisha" panose="020B0604020202020204" pitchFamily="34" charset="-79"/>
                <a:cs typeface="Gisha" panose="020B0604020202020204" pitchFamily="34" charset="-79"/>
              </a:rPr>
              <a:t>BIG 5 BD/4.5 BA CAPE COD BEAUTY AND AT BIG VALUE!</a:t>
            </a:r>
          </a:p>
        </p:txBody>
      </p:sp>
      <p:pic>
        <p:nvPicPr>
          <p:cNvPr id="26" name="Picture 25">
            <a:extLst>
              <a:ext uri="{FF2B5EF4-FFF2-40B4-BE49-F238E27FC236}">
                <a16:creationId xmlns:a16="http://schemas.microsoft.com/office/drawing/2014/main" id="{0A37C436-1F62-44E9-BC7F-7CA0D5E32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561" y="8331392"/>
            <a:ext cx="714374" cy="586807"/>
          </a:xfrm>
          <a:prstGeom prst="rect">
            <a:avLst/>
          </a:prstGeom>
        </p:spPr>
      </p:pic>
      <p:sp>
        <p:nvSpPr>
          <p:cNvPr id="31" name="Rectangle 30">
            <a:extLst>
              <a:ext uri="{FF2B5EF4-FFF2-40B4-BE49-F238E27FC236}">
                <a16:creationId xmlns:a16="http://schemas.microsoft.com/office/drawing/2014/main" id="{0BE24EAF-07F1-4CC7-B9F1-1F1114D9B69C}"/>
              </a:ext>
            </a:extLst>
          </p:cNvPr>
          <p:cNvSpPr/>
          <p:nvPr/>
        </p:nvSpPr>
        <p:spPr>
          <a:xfrm>
            <a:off x="6061830" y="8286241"/>
            <a:ext cx="1253370" cy="677108"/>
          </a:xfrm>
          <a:prstGeom prst="rect">
            <a:avLst/>
          </a:prstGeom>
        </p:spPr>
        <p:txBody>
          <a:bodyPr wrap="square">
            <a:spAutoFit/>
          </a:bodyPr>
          <a:lstStyle/>
          <a:p>
            <a:r>
              <a:rPr lang="en-US" sz="1100" dirty="0">
                <a:solidFill>
                  <a:srgbClr val="000000"/>
                </a:solidFill>
                <a:latin typeface="Arial" panose="020B0604020202020204" pitchFamily="34" charset="0"/>
              </a:rPr>
              <a:t>Helen Ashby</a:t>
            </a:r>
          </a:p>
          <a:p>
            <a:r>
              <a:rPr lang="en-US" sz="900" dirty="0">
                <a:solidFill>
                  <a:srgbClr val="000000"/>
                </a:solidFill>
                <a:latin typeface="Arial" panose="020B0604020202020204" pitchFamily="34" charset="0"/>
              </a:rPr>
              <a:t>Realtor Agent</a:t>
            </a:r>
          </a:p>
          <a:p>
            <a:r>
              <a:rPr lang="en-US" sz="900" dirty="0">
                <a:solidFill>
                  <a:srgbClr val="000000"/>
                </a:solidFill>
                <a:latin typeface="Arial" panose="020B0604020202020204" pitchFamily="34" charset="0"/>
              </a:rPr>
              <a:t>804-426-7758</a:t>
            </a:r>
          </a:p>
          <a:p>
            <a:r>
              <a:rPr lang="en-US" sz="900" dirty="0">
                <a:solidFill>
                  <a:srgbClr val="000000"/>
                </a:solidFill>
                <a:latin typeface="Arial" panose="020B0604020202020204" pitchFamily="34" charset="0"/>
                <a:hlinkClick r:id="rId5"/>
              </a:rPr>
              <a:t>hhashby@gmail.com</a:t>
            </a:r>
            <a:r>
              <a:rPr lang="en-US" sz="900" dirty="0">
                <a:solidFill>
                  <a:srgbClr val="000000"/>
                </a:solidFill>
                <a:latin typeface="Arial" panose="020B0604020202020204" pitchFamily="34" charset="0"/>
              </a:rPr>
              <a:t> </a:t>
            </a:r>
            <a:endParaRPr lang="en-US" sz="1000" b="0" i="0" dirty="0">
              <a:solidFill>
                <a:srgbClr val="000000"/>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BEA9928-1BB2-4DA9-8BE9-2358656CABA4}"/>
              </a:ext>
            </a:extLst>
          </p:cNvPr>
          <p:cNvSpPr/>
          <p:nvPr/>
        </p:nvSpPr>
        <p:spPr>
          <a:xfrm>
            <a:off x="0" y="8928556"/>
            <a:ext cx="7315199" cy="200055"/>
          </a:xfrm>
          <a:prstGeom prst="rect">
            <a:avLst/>
          </a:prstGeom>
        </p:spPr>
        <p:txBody>
          <a:bodyPr wrap="square">
            <a:spAutoFit/>
          </a:bodyPr>
          <a:lstStyle/>
          <a:p>
            <a:pPr algn="ctr"/>
            <a:r>
              <a:rPr lang="en-US" sz="700" dirty="0">
                <a:solidFill>
                  <a:srgbClr val="000000"/>
                </a:solidFill>
                <a:latin typeface="Arial" panose="020B0604020202020204" pitchFamily="34" charset="0"/>
              </a:rPr>
              <a:t>NEW WAY PROPERTIES MYRTLE BEACH</a:t>
            </a:r>
            <a:r>
              <a:rPr lang="en-US" sz="700" dirty="0">
                <a:solidFill>
                  <a:srgbClr val="093E6E"/>
                </a:solidFill>
                <a:latin typeface="Arial" panose="020B0604020202020204" pitchFamily="34" charset="0"/>
              </a:rPr>
              <a:t> </a:t>
            </a:r>
            <a:endParaRPr lang="en-US" sz="700" dirty="0"/>
          </a:p>
        </p:txBody>
      </p:sp>
      <p:pic>
        <p:nvPicPr>
          <p:cNvPr id="7" name="Picture 6">
            <a:extLst>
              <a:ext uri="{FF2B5EF4-FFF2-40B4-BE49-F238E27FC236}">
                <a16:creationId xmlns:a16="http://schemas.microsoft.com/office/drawing/2014/main" id="{AB96669B-7F8E-021F-9230-FF82E277726C}"/>
              </a:ext>
            </a:extLst>
          </p:cNvPr>
          <p:cNvPicPr>
            <a:picLocks noChangeAspect="1"/>
          </p:cNvPicPr>
          <p:nvPr/>
        </p:nvPicPr>
        <p:blipFill>
          <a:blip r:embed="rId6" cstate="print">
            <a:extLst>
              <a:ext uri="{28A0092B-C50C-407E-A947-70E740481C1C}">
                <a14:useLocalDpi xmlns:a14="http://schemas.microsoft.com/office/drawing/2010/main" val="0"/>
              </a:ext>
            </a:extLst>
          </a:blip>
          <a:srcRect l="936" r="936"/>
          <a:stretch/>
        </p:blipFill>
        <p:spPr>
          <a:xfrm>
            <a:off x="5471431" y="8306013"/>
            <a:ext cx="463853" cy="637564"/>
          </a:xfrm>
          <a:prstGeom prst="rect">
            <a:avLst/>
          </a:prstGeom>
        </p:spPr>
      </p:pic>
      <p:pic>
        <p:nvPicPr>
          <p:cNvPr id="8" name="Picture 7">
            <a:extLst>
              <a:ext uri="{FF2B5EF4-FFF2-40B4-BE49-F238E27FC236}">
                <a16:creationId xmlns:a16="http://schemas.microsoft.com/office/drawing/2014/main" id="{03AF8B9F-8B10-5783-78B8-883AE22B0EB4}"/>
              </a:ext>
            </a:extLst>
          </p:cNvPr>
          <p:cNvPicPr>
            <a:picLocks noChangeAspect="1"/>
          </p:cNvPicPr>
          <p:nvPr/>
        </p:nvPicPr>
        <p:blipFill>
          <a:blip r:embed="rId7" cstate="print">
            <a:extLst>
              <a:ext uri="{28A0092B-C50C-407E-A947-70E740481C1C}">
                <a14:useLocalDpi xmlns:a14="http://schemas.microsoft.com/office/drawing/2010/main" val="0"/>
              </a:ext>
            </a:extLst>
          </a:blip>
          <a:srcRect t="12880" b="12880"/>
          <a:stretch/>
        </p:blipFill>
        <p:spPr>
          <a:xfrm>
            <a:off x="-3" y="912424"/>
            <a:ext cx="1298448" cy="722973"/>
          </a:xfrm>
          <a:prstGeom prst="rect">
            <a:avLst/>
          </a:prstGeom>
          <a:ln>
            <a:noFill/>
          </a:ln>
          <a:effectLst/>
        </p:spPr>
      </p:pic>
      <p:pic>
        <p:nvPicPr>
          <p:cNvPr id="9" name="Picture 8">
            <a:extLst>
              <a:ext uri="{FF2B5EF4-FFF2-40B4-BE49-F238E27FC236}">
                <a16:creationId xmlns:a16="http://schemas.microsoft.com/office/drawing/2014/main" id="{3D57C5F9-1A44-4D30-B4D8-D37A78196B52}"/>
              </a:ext>
            </a:extLst>
          </p:cNvPr>
          <p:cNvPicPr>
            <a:picLocks noChangeAspect="1"/>
          </p:cNvPicPr>
          <p:nvPr/>
        </p:nvPicPr>
        <p:blipFill>
          <a:blip r:embed="rId8" cstate="print">
            <a:extLst>
              <a:ext uri="{28A0092B-C50C-407E-A947-70E740481C1C}">
                <a14:useLocalDpi xmlns:a14="http://schemas.microsoft.com/office/drawing/2010/main" val="0"/>
              </a:ext>
            </a:extLst>
          </a:blip>
          <a:srcRect t="12919" b="12919"/>
          <a:stretch/>
        </p:blipFill>
        <p:spPr>
          <a:xfrm>
            <a:off x="-3" y="1824848"/>
            <a:ext cx="1298448" cy="722213"/>
          </a:xfrm>
          <a:prstGeom prst="rect">
            <a:avLst/>
          </a:prstGeom>
          <a:ln>
            <a:noFill/>
          </a:ln>
          <a:effectLst/>
        </p:spPr>
      </p:pic>
      <p:pic>
        <p:nvPicPr>
          <p:cNvPr id="10" name="Picture 9">
            <a:extLst>
              <a:ext uri="{FF2B5EF4-FFF2-40B4-BE49-F238E27FC236}">
                <a16:creationId xmlns:a16="http://schemas.microsoft.com/office/drawing/2014/main" id="{93F8079C-B3A7-9327-BF99-48385C2D2861}"/>
              </a:ext>
            </a:extLst>
          </p:cNvPr>
          <p:cNvPicPr>
            <a:picLocks noChangeAspect="1"/>
          </p:cNvPicPr>
          <p:nvPr/>
        </p:nvPicPr>
        <p:blipFill>
          <a:blip r:embed="rId9" cstate="print">
            <a:extLst>
              <a:ext uri="{28A0092B-C50C-407E-A947-70E740481C1C}">
                <a14:useLocalDpi xmlns:a14="http://schemas.microsoft.com/office/drawing/2010/main" val="0"/>
              </a:ext>
            </a:extLst>
          </a:blip>
          <a:srcRect t="13045" b="13045"/>
          <a:stretch/>
        </p:blipFill>
        <p:spPr>
          <a:xfrm>
            <a:off x="-3" y="2736512"/>
            <a:ext cx="1298448" cy="719762"/>
          </a:xfrm>
          <a:prstGeom prst="rect">
            <a:avLst/>
          </a:prstGeom>
          <a:ln>
            <a:noFill/>
          </a:ln>
          <a:effectLst/>
        </p:spPr>
      </p:pic>
      <p:pic>
        <p:nvPicPr>
          <p:cNvPr id="11" name="Picture 10">
            <a:extLst>
              <a:ext uri="{FF2B5EF4-FFF2-40B4-BE49-F238E27FC236}">
                <a16:creationId xmlns:a16="http://schemas.microsoft.com/office/drawing/2014/main" id="{A0E8888B-3ACB-F8E7-BF24-CCCA18119E4C}"/>
              </a:ext>
            </a:extLst>
          </p:cNvPr>
          <p:cNvPicPr>
            <a:picLocks noChangeAspect="1"/>
          </p:cNvPicPr>
          <p:nvPr/>
        </p:nvPicPr>
        <p:blipFill>
          <a:blip r:embed="rId10" cstate="print">
            <a:extLst>
              <a:ext uri="{28A0092B-C50C-407E-A947-70E740481C1C}">
                <a14:useLocalDpi xmlns:a14="http://schemas.microsoft.com/office/drawing/2010/main" val="0"/>
              </a:ext>
            </a:extLst>
          </a:blip>
          <a:srcRect t="13045" b="13045"/>
          <a:stretch/>
        </p:blipFill>
        <p:spPr>
          <a:xfrm>
            <a:off x="-3" y="3645725"/>
            <a:ext cx="1298448" cy="719762"/>
          </a:xfrm>
          <a:prstGeom prst="rect">
            <a:avLst/>
          </a:prstGeom>
          <a:ln>
            <a:noFill/>
          </a:ln>
          <a:effectLst/>
        </p:spPr>
      </p:pic>
      <p:pic>
        <p:nvPicPr>
          <p:cNvPr id="14" name="Picture 13">
            <a:extLst>
              <a:ext uri="{FF2B5EF4-FFF2-40B4-BE49-F238E27FC236}">
                <a16:creationId xmlns:a16="http://schemas.microsoft.com/office/drawing/2014/main" id="{984296B1-3056-4829-B875-CDEE42CFDD0D}"/>
              </a:ext>
            </a:extLst>
          </p:cNvPr>
          <p:cNvPicPr>
            <a:picLocks noChangeAspect="1"/>
          </p:cNvPicPr>
          <p:nvPr/>
        </p:nvPicPr>
        <p:blipFill>
          <a:blip r:embed="rId11" cstate="print">
            <a:extLst>
              <a:ext uri="{28A0092B-C50C-407E-A947-70E740481C1C}">
                <a14:useLocalDpi xmlns:a14="http://schemas.microsoft.com/office/drawing/2010/main" val="0"/>
              </a:ext>
            </a:extLst>
          </a:blip>
          <a:srcRect t="8426" b="8426"/>
          <a:stretch/>
        </p:blipFill>
        <p:spPr>
          <a:xfrm>
            <a:off x="-3" y="4554938"/>
            <a:ext cx="1298448" cy="719762"/>
          </a:xfrm>
          <a:prstGeom prst="rect">
            <a:avLst/>
          </a:prstGeom>
          <a:ln>
            <a:noFill/>
          </a:ln>
          <a:effectLst/>
        </p:spPr>
      </p:pic>
      <p:pic>
        <p:nvPicPr>
          <p:cNvPr id="17" name="Picture 16">
            <a:extLst>
              <a:ext uri="{FF2B5EF4-FFF2-40B4-BE49-F238E27FC236}">
                <a16:creationId xmlns:a16="http://schemas.microsoft.com/office/drawing/2014/main" id="{03C0FFEA-20EA-5A78-AD80-A17CE101B457}"/>
              </a:ext>
            </a:extLst>
          </p:cNvPr>
          <p:cNvPicPr>
            <a:picLocks noChangeAspect="1"/>
          </p:cNvPicPr>
          <p:nvPr/>
        </p:nvPicPr>
        <p:blipFill>
          <a:blip r:embed="rId12" cstate="print">
            <a:extLst>
              <a:ext uri="{28A0092B-C50C-407E-A947-70E740481C1C}">
                <a14:useLocalDpi xmlns:a14="http://schemas.microsoft.com/office/drawing/2010/main" val="0"/>
              </a:ext>
            </a:extLst>
          </a:blip>
          <a:srcRect t="13166" b="13166"/>
          <a:stretch/>
        </p:blipFill>
        <p:spPr>
          <a:xfrm>
            <a:off x="-3" y="6373365"/>
            <a:ext cx="1298448" cy="716169"/>
          </a:xfrm>
          <a:prstGeom prst="rect">
            <a:avLst/>
          </a:prstGeom>
          <a:ln>
            <a:noFill/>
          </a:ln>
          <a:effectLst/>
        </p:spPr>
      </p:pic>
      <p:pic>
        <p:nvPicPr>
          <p:cNvPr id="18" name="Picture 17">
            <a:extLst>
              <a:ext uri="{FF2B5EF4-FFF2-40B4-BE49-F238E27FC236}">
                <a16:creationId xmlns:a16="http://schemas.microsoft.com/office/drawing/2014/main" id="{34619D1A-7F97-2490-7941-2C1C776DBA1C}"/>
              </a:ext>
            </a:extLst>
          </p:cNvPr>
          <p:cNvPicPr>
            <a:picLocks noChangeAspect="1"/>
          </p:cNvPicPr>
          <p:nvPr/>
        </p:nvPicPr>
        <p:blipFill>
          <a:blip r:embed="rId13" cstate="print">
            <a:extLst>
              <a:ext uri="{28A0092B-C50C-407E-A947-70E740481C1C}">
                <a14:useLocalDpi xmlns:a14="http://schemas.microsoft.com/office/drawing/2010/main" val="0"/>
              </a:ext>
            </a:extLst>
          </a:blip>
          <a:srcRect t="727" b="727"/>
          <a:stretch/>
        </p:blipFill>
        <p:spPr>
          <a:xfrm>
            <a:off x="-3" y="5464151"/>
            <a:ext cx="1298448" cy="719763"/>
          </a:xfrm>
          <a:prstGeom prst="rect">
            <a:avLst/>
          </a:prstGeom>
          <a:ln>
            <a:noFill/>
          </a:ln>
          <a:effectLst/>
        </p:spPr>
      </p:pic>
      <p:pic>
        <p:nvPicPr>
          <p:cNvPr id="19" name="Picture 18">
            <a:extLst>
              <a:ext uri="{FF2B5EF4-FFF2-40B4-BE49-F238E27FC236}">
                <a16:creationId xmlns:a16="http://schemas.microsoft.com/office/drawing/2014/main" id="{D7F856AA-FBBA-67B1-D8D4-CB7A0D720F8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 y="7278985"/>
            <a:ext cx="1298448" cy="865633"/>
          </a:xfrm>
          <a:prstGeom prst="rect">
            <a:avLst/>
          </a:prstGeom>
          <a:ln>
            <a:noFill/>
          </a:ln>
          <a:effectLst/>
        </p:spPr>
      </p:pic>
      <p:pic>
        <p:nvPicPr>
          <p:cNvPr id="3" name="Picture 2">
            <a:extLst>
              <a:ext uri="{FF2B5EF4-FFF2-40B4-BE49-F238E27FC236}">
                <a16:creationId xmlns:a16="http://schemas.microsoft.com/office/drawing/2014/main" id="{8132077F-45F0-96C7-BB2B-1AED15B00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2572" y="6502727"/>
            <a:ext cx="714374" cy="586807"/>
          </a:xfrm>
          <a:prstGeom prst="rect">
            <a:avLst/>
          </a:prstGeom>
        </p:spPr>
      </p:pic>
      <p:sp>
        <p:nvSpPr>
          <p:cNvPr id="6" name="Rectangle 5">
            <a:extLst>
              <a:ext uri="{FF2B5EF4-FFF2-40B4-BE49-F238E27FC236}">
                <a16:creationId xmlns:a16="http://schemas.microsoft.com/office/drawing/2014/main" id="{76A5167C-895E-CCEF-E243-9C7FB16A4A03}"/>
              </a:ext>
            </a:extLst>
          </p:cNvPr>
          <p:cNvSpPr/>
          <p:nvPr/>
        </p:nvSpPr>
        <p:spPr>
          <a:xfrm>
            <a:off x="3776403" y="8355491"/>
            <a:ext cx="1695027" cy="538609"/>
          </a:xfrm>
          <a:prstGeom prst="rect">
            <a:avLst/>
          </a:prstGeom>
        </p:spPr>
        <p:txBody>
          <a:bodyPr wrap="square">
            <a:spAutoFit/>
          </a:bodyPr>
          <a:lstStyle/>
          <a:p>
            <a:r>
              <a:rPr lang="en-US" sz="1100" dirty="0">
                <a:solidFill>
                  <a:srgbClr val="000000"/>
                </a:solidFill>
                <a:latin typeface="Arial" panose="020B0604020202020204" pitchFamily="34" charset="0"/>
              </a:rPr>
              <a:t>Ronnie Nichols</a:t>
            </a:r>
          </a:p>
          <a:p>
            <a:r>
              <a:rPr lang="en-US" sz="900" dirty="0">
                <a:solidFill>
                  <a:srgbClr val="000000"/>
                </a:solidFill>
                <a:latin typeface="Arial" panose="020B0604020202020204" pitchFamily="34" charset="0"/>
              </a:rPr>
              <a:t>Realtor / BIC</a:t>
            </a:r>
          </a:p>
          <a:p>
            <a:r>
              <a:rPr lang="en-US" sz="900" dirty="0">
                <a:solidFill>
                  <a:srgbClr val="000000"/>
                </a:solidFill>
                <a:latin typeface="Arial" panose="020B0604020202020204" pitchFamily="34" charset="0"/>
                <a:hlinkClick r:id="rId15"/>
              </a:rPr>
              <a:t>RonnieNichols8@icloud</a:t>
            </a:r>
            <a:r>
              <a:rPr lang="en-US" sz="900">
                <a:solidFill>
                  <a:srgbClr val="000000"/>
                </a:solidFill>
                <a:latin typeface="Arial" panose="020B0604020202020204" pitchFamily="34" charset="0"/>
                <a:hlinkClick r:id="rId15"/>
              </a:rPr>
              <a:t>.com</a:t>
            </a:r>
            <a:r>
              <a:rPr lang="en-US" sz="900">
                <a:solidFill>
                  <a:srgbClr val="000000"/>
                </a:solidFill>
                <a:latin typeface="Arial" panose="020B0604020202020204" pitchFamily="34" charset="0"/>
              </a:rPr>
              <a:t>  </a:t>
            </a:r>
            <a:endParaRPr lang="en-US" sz="900" b="0" i="0" dirty="0">
              <a:solidFill>
                <a:srgbClr val="000000"/>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C3E5B7E7-004A-855E-2759-A64656F75DD8}"/>
              </a:ext>
            </a:extLst>
          </p:cNvPr>
          <p:cNvSpPr/>
          <p:nvPr/>
        </p:nvSpPr>
        <p:spPr>
          <a:xfrm>
            <a:off x="550899" y="8286241"/>
            <a:ext cx="1417115" cy="677108"/>
          </a:xfrm>
          <a:prstGeom prst="rect">
            <a:avLst/>
          </a:prstGeom>
        </p:spPr>
        <p:txBody>
          <a:bodyPr wrap="square">
            <a:spAutoFit/>
          </a:bodyPr>
          <a:lstStyle/>
          <a:p>
            <a:r>
              <a:rPr lang="en-US" sz="1100" dirty="0">
                <a:solidFill>
                  <a:srgbClr val="000000"/>
                </a:solidFill>
                <a:latin typeface="Arial" panose="020B0604020202020204" pitchFamily="34" charset="0"/>
              </a:rPr>
              <a:t>Connie Ross-Karl</a:t>
            </a:r>
          </a:p>
          <a:p>
            <a:r>
              <a:rPr lang="en-US" sz="900" dirty="0">
                <a:solidFill>
                  <a:srgbClr val="000000"/>
                </a:solidFill>
                <a:latin typeface="Arial" panose="020B0604020202020204" pitchFamily="34" charset="0"/>
              </a:rPr>
              <a:t>Realtor Broker SC/NC</a:t>
            </a:r>
          </a:p>
          <a:p>
            <a:r>
              <a:rPr lang="en-US" sz="900" dirty="0">
                <a:solidFill>
                  <a:srgbClr val="000000"/>
                </a:solidFill>
                <a:latin typeface="Arial" panose="020B0604020202020204" pitchFamily="34" charset="0"/>
              </a:rPr>
              <a:t>702-306-2643</a:t>
            </a:r>
          </a:p>
          <a:p>
            <a:r>
              <a:rPr lang="en-US" sz="900" dirty="0">
                <a:solidFill>
                  <a:srgbClr val="093E6E"/>
                </a:solidFill>
                <a:latin typeface="Arial" panose="020B0604020202020204" pitchFamily="34" charset="0"/>
                <a:hlinkClick r:id="rId16"/>
              </a:rPr>
              <a:t>conniesross@aol.com</a:t>
            </a:r>
            <a:endParaRPr lang="en-US" sz="1000" b="0" i="0" dirty="0">
              <a:solidFill>
                <a:srgbClr val="000000"/>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ED2AEF9B-FFB3-5182-25D2-26ADAC72D760}"/>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0" y="8306013"/>
            <a:ext cx="424352" cy="637564"/>
          </a:xfrm>
          <a:prstGeom prst="rect">
            <a:avLst/>
          </a:prstGeom>
        </p:spPr>
      </p:pic>
      <p:pic>
        <p:nvPicPr>
          <p:cNvPr id="20" name="Picture 19">
            <a:extLst>
              <a:ext uri="{FF2B5EF4-FFF2-40B4-BE49-F238E27FC236}">
                <a16:creationId xmlns:a16="http://schemas.microsoft.com/office/drawing/2014/main" id="{6A3D05B6-ED89-6521-1069-289DF0B51BEB}"/>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2935482" y="8306013"/>
            <a:ext cx="796955" cy="637564"/>
          </a:xfrm>
          <a:prstGeom prst="rect">
            <a:avLst/>
          </a:prstGeom>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479</TotalTime>
  <Words>821</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Arial</vt:lpstr>
      <vt:lpstr>Calibri</vt:lpstr>
      <vt:lpstr>Calibri Light</vt:lpstr>
      <vt:lpstr>Gisha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60</cp:revision>
  <dcterms:created xsi:type="dcterms:W3CDTF">2016-01-18T21:52:04Z</dcterms:created>
  <dcterms:modified xsi:type="dcterms:W3CDTF">2024-08-14T13:11:31Z</dcterms:modified>
</cp:coreProperties>
</file>