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2410"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7/13/2021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7/13/2021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7/13/2021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804599"/>
            <a:ext cx="7315200" cy="2425704"/>
          </a:xfrm>
        </p:spPr>
        <p:txBody>
          <a:bodyPr anchor="ctr">
            <a:noAutofit/>
          </a:bodyPr>
          <a:lstStyle/>
          <a:p>
            <a:r>
              <a:rPr lang="en-US" sz="1200" dirty="0">
                <a:latin typeface="Arial" panose="020B0604020202020204" pitchFamily="34" charset="0"/>
                <a:cs typeface="Arial" panose="020B0604020202020204" pitchFamily="34" charset="0"/>
              </a:rPr>
              <a:t>Welcome to 4833 </a:t>
            </a:r>
            <a:r>
              <a:rPr lang="en-US" sz="1200" dirty="0" err="1">
                <a:latin typeface="Arial" panose="020B0604020202020204" pitchFamily="34" charset="0"/>
                <a:cs typeface="Arial" panose="020B0604020202020204" pitchFamily="34" charset="0"/>
              </a:rPr>
              <a:t>Holbird</a:t>
            </a:r>
            <a:r>
              <a:rPr lang="en-US" sz="1200" dirty="0">
                <a:latin typeface="Arial" panose="020B0604020202020204" pitchFamily="34" charset="0"/>
                <a:cs typeface="Arial" panose="020B0604020202020204" pitchFamily="34" charset="0"/>
              </a:rPr>
              <a:t> Rd this is a deep-water lot on the Ashley River in a quiet neighborhood (Wando Woods). A total of 3.19 acres with 1.52 acres highland. The property has several grand oaks, one maintained by the premier arborist in the Charleston area. Numerous palm trees were planted about five years ago and shrubs were planted along the property lines. A separate Garage remains on the property that can be used for access to utilities and construction storage. A dock permit, valid for 5 years was approved in May 2021. The property is perfect for a riverfront estate or could possibly be subdivided into 2-4 lots with a shared dock and access to the river. It has 344 feet of road frontage on </a:t>
            </a:r>
            <a:r>
              <a:rPr lang="en-US" sz="1200" dirty="0" err="1">
                <a:latin typeface="Arial" panose="020B0604020202020204" pitchFamily="34" charset="0"/>
                <a:cs typeface="Arial" panose="020B0604020202020204" pitchFamily="34" charset="0"/>
              </a:rPr>
              <a:t>Holbird</a:t>
            </a:r>
            <a:r>
              <a:rPr lang="en-US" sz="1200" dirty="0">
                <a:latin typeface="Arial" panose="020B0604020202020204" pitchFamily="34" charset="0"/>
                <a:cs typeface="Arial" panose="020B0604020202020204" pitchFamily="34" charset="0"/>
              </a:rPr>
              <a:t> up to the corner of Apple Street. There is </a:t>
            </a:r>
            <a:r>
              <a:rPr lang="en-US" sz="1200" dirty="0" err="1">
                <a:latin typeface="Arial" panose="020B0604020202020204" pitchFamily="34" charset="0"/>
                <a:cs typeface="Arial" panose="020B0604020202020204" pitchFamily="34" charset="0"/>
              </a:rPr>
              <a:t>approx</a:t>
            </a:r>
            <a:r>
              <a:rPr lang="en-US" sz="1200" dirty="0">
                <a:latin typeface="Arial" panose="020B0604020202020204" pitchFamily="34" charset="0"/>
                <a:cs typeface="Arial" panose="020B0604020202020204" pitchFamily="34" charset="0"/>
              </a:rPr>
              <a:t> 120 feet of river frontage, and also has a tidal pond fed by a creek that runs along one property line. A recent survey, dock survey and soil engineering studies are available. Two sets of house plans will convey with the property. The neighborhood boat landing is on Flynn Drive , two blocks away. The other landing is the Bridgeview Drive landing less that two miles away.</a:t>
            </a:r>
          </a:p>
          <a:p>
            <a:r>
              <a:rPr lang="en-US" sz="1200" dirty="0">
                <a:latin typeface="Arial" panose="020B0604020202020204" pitchFamily="34" charset="0"/>
                <a:cs typeface="Arial" panose="020B0604020202020204" pitchFamily="34" charset="0"/>
              </a:rPr>
              <a:t>There are no HOA restrictions. Conveniently located off Paramount Drive with access to I-526, I-26 and West Ashley and downtown Charleston.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05611" y="988010"/>
            <a:ext cx="3222769" cy="265923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305300"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4833 </a:t>
            </a:r>
            <a:r>
              <a:rPr lang="en-US" b="1" dirty="0" err="1">
                <a:latin typeface="Arial" panose="020B0604020202020204" pitchFamily="34" charset="0"/>
                <a:cs typeface="Arial" panose="020B0604020202020204" pitchFamily="34" charset="0"/>
              </a:rPr>
              <a:t>Holbird</a:t>
            </a:r>
            <a:r>
              <a:rPr lang="en-US" b="1" dirty="0">
                <a:latin typeface="Arial" panose="020B0604020202020204" pitchFamily="34" charset="0"/>
                <a:cs typeface="Arial" panose="020B0604020202020204" pitchFamily="34" charset="0"/>
              </a:rPr>
              <a:t> Drive</a:t>
            </a:r>
          </a:p>
          <a:p>
            <a:pPr algn="r"/>
            <a:r>
              <a:rPr lang="en-US" sz="1400" dirty="0">
                <a:latin typeface="Arial" panose="020B0604020202020204" pitchFamily="34" charset="0"/>
                <a:cs typeface="Arial" panose="020B0604020202020204" pitchFamily="34" charset="0"/>
              </a:rPr>
              <a:t>Wando Woods</a:t>
            </a:r>
          </a:p>
          <a:p>
            <a:pPr algn="r"/>
            <a:r>
              <a:rPr lang="en-US" sz="1400" dirty="0">
                <a:latin typeface="Arial" panose="020B0604020202020204" pitchFamily="34" charset="0"/>
                <a:cs typeface="Arial" panose="020B0604020202020204" pitchFamily="34" charset="0"/>
              </a:rPr>
              <a:t>North Charleston, SC 29405</a:t>
            </a:r>
          </a:p>
          <a:p>
            <a:pPr algn="r"/>
            <a:r>
              <a:rPr lang="en-US" sz="1400" dirty="0">
                <a:latin typeface="Arial" panose="020B0604020202020204" pitchFamily="34" charset="0"/>
                <a:cs typeface="Arial" panose="020B0604020202020204" pitchFamily="34" charset="0"/>
              </a:rPr>
              <a:t>MLS# 21018073</a:t>
            </a:r>
          </a:p>
          <a:p>
            <a:pPr algn="r"/>
            <a:r>
              <a:rPr lang="en-US" sz="1400" dirty="0">
                <a:latin typeface="Arial" panose="020B0604020202020204" pitchFamily="34" charset="0"/>
                <a:cs typeface="Arial" panose="020B0604020202020204" pitchFamily="34" charset="0"/>
              </a:rPr>
              <a:t>$850,000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009901" y="83019"/>
            <a:ext cx="4181969" cy="830997"/>
          </a:xfrm>
          <a:prstGeom prst="rect">
            <a:avLst/>
          </a:prstGeom>
        </p:spPr>
        <p:txBody>
          <a:bodyPr wrap="square">
            <a:spAutoFit/>
          </a:bodyPr>
          <a:lstStyle/>
          <a:p>
            <a:pPr algn="r"/>
            <a:r>
              <a:rPr lang="en-US" sz="2400" b="1" i="1" dirty="0">
                <a:solidFill>
                  <a:srgbClr val="C92127"/>
                </a:solidFill>
                <a:latin typeface="Arial" panose="020B0604020202020204" pitchFamily="34" charset="0"/>
                <a:cs typeface="Arial" panose="020B0604020202020204" pitchFamily="34" charset="0"/>
              </a:rPr>
              <a:t>Rare Opportunity!</a:t>
            </a:r>
          </a:p>
          <a:p>
            <a:pPr algn="r"/>
            <a:r>
              <a:rPr lang="en-US" sz="2400" b="1" i="1" dirty="0">
                <a:solidFill>
                  <a:srgbClr val="C92127"/>
                </a:solidFill>
                <a:latin typeface="Arial" panose="020B0604020202020204" pitchFamily="34" charset="0"/>
                <a:cs typeface="Arial" panose="020B0604020202020204" pitchFamily="34" charset="0"/>
              </a:rPr>
              <a:t>3.19 Acre Waterfront Lot</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8408"/>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a:blip r:embed="rId5">
            <a:extLst>
              <a:ext uri="{28A0092B-C50C-407E-A947-70E740481C1C}">
                <a14:useLocalDpi xmlns:a14="http://schemas.microsoft.com/office/drawing/2010/main" val="0"/>
              </a:ext>
            </a:extLst>
          </a:blip>
          <a:srcRect t="11447" b="11447"/>
          <a:stretch/>
        </p:blipFill>
        <p:spPr>
          <a:xfrm>
            <a:off x="4511132" y="2365785"/>
            <a:ext cx="2505456" cy="1281463"/>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5443"/>
            <a:ext cx="1219200" cy="813816"/>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rcRect/>
          <a:stretch/>
        </p:blipFill>
        <p:spPr>
          <a:xfrm>
            <a:off x="3828096" y="7235837"/>
            <a:ext cx="1394538" cy="994771"/>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rcRect/>
          <a:stretch/>
        </p:blipFill>
        <p:spPr>
          <a:xfrm>
            <a:off x="2037800" y="7235243"/>
            <a:ext cx="1501446" cy="995959"/>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01468" y="7235583"/>
            <a:ext cx="1500423" cy="995280"/>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508875" y="7233512"/>
            <a:ext cx="1506666" cy="999421"/>
          </a:xfrm>
          <a:prstGeom prst="rect">
            <a:avLst/>
          </a:prstGeom>
        </p:spPr>
      </p:pic>
      <p:pic>
        <p:nvPicPr>
          <p:cNvPr id="2" name="Picture 1">
            <a:extLst>
              <a:ext uri="{FF2B5EF4-FFF2-40B4-BE49-F238E27FC236}">
                <a16:creationId xmlns:a16="http://schemas.microsoft.com/office/drawing/2014/main" id="{9C542DAF-85A3-4E97-BB63-414B6901A22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3770816" y="3806787"/>
            <a:ext cx="1492157" cy="989797"/>
          </a:xfrm>
          <a:prstGeom prst="rect">
            <a:avLst/>
          </a:prstGeom>
        </p:spPr>
      </p:pic>
      <p:pic>
        <p:nvPicPr>
          <p:cNvPr id="5" name="Picture 4">
            <a:extLst>
              <a:ext uri="{FF2B5EF4-FFF2-40B4-BE49-F238E27FC236}">
                <a16:creationId xmlns:a16="http://schemas.microsoft.com/office/drawing/2014/main" id="{3BD06EC9-3107-4E63-BED0-1B4631D333B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05611" y="3804951"/>
            <a:ext cx="1501446" cy="999662"/>
          </a:xfrm>
          <a:prstGeom prst="rect">
            <a:avLst/>
          </a:prstGeom>
        </p:spPr>
      </p:pic>
      <p:pic>
        <p:nvPicPr>
          <p:cNvPr id="6" name="Picture 5">
            <a:extLst>
              <a:ext uri="{FF2B5EF4-FFF2-40B4-BE49-F238E27FC236}">
                <a16:creationId xmlns:a16="http://schemas.microsoft.com/office/drawing/2014/main" id="{BF999207-B019-4191-B3C3-5558ECCA07F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038725" y="3804950"/>
            <a:ext cx="1500423" cy="998981"/>
          </a:xfrm>
          <a:prstGeom prst="rect">
            <a:avLst/>
          </a:prstGeom>
        </p:spPr>
      </p:pic>
      <p:pic>
        <p:nvPicPr>
          <p:cNvPr id="7" name="Picture 6">
            <a:extLst>
              <a:ext uri="{FF2B5EF4-FFF2-40B4-BE49-F238E27FC236}">
                <a16:creationId xmlns:a16="http://schemas.microsoft.com/office/drawing/2014/main" id="{32ECB3BF-50BD-4F1E-952E-EC6E390F8714}"/>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494641" y="3806811"/>
            <a:ext cx="1506666" cy="999421"/>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TotalTime>
  <Words>296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28</cp:revision>
  <dcterms:created xsi:type="dcterms:W3CDTF">2015-08-21T15:09:03Z</dcterms:created>
  <dcterms:modified xsi:type="dcterms:W3CDTF">2021-07-13T17:53:16Z</dcterms:modified>
</cp:coreProperties>
</file>