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90" y="6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500" b="16083"/>
          <a:stretch/>
        </p:blipFill>
        <p:spPr>
          <a:xfrm>
            <a:off x="0" y="-2"/>
            <a:ext cx="4133855" cy="263842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778" r="14561" b="16083"/>
          <a:stretch/>
        </p:blipFill>
        <p:spPr>
          <a:xfrm>
            <a:off x="4133855" y="-5"/>
            <a:ext cx="2724145" cy="2638431"/>
          </a:xfrm>
          <a:prstGeom prst="rect">
            <a:avLst/>
          </a:prstGeom>
        </p:spPr>
      </p:pic>
      <p:sp>
        <p:nvSpPr>
          <p:cNvPr id="2" name="Title 1"/>
          <p:cNvSpPr>
            <a:spLocks noGrp="1"/>
          </p:cNvSpPr>
          <p:nvPr>
            <p:ph type="ctrTitle"/>
          </p:nvPr>
        </p:nvSpPr>
        <p:spPr>
          <a:xfrm>
            <a:off x="400049" y="-9525"/>
            <a:ext cx="3048001" cy="609605"/>
          </a:xfrm>
        </p:spPr>
        <p:txBody>
          <a:bodyPr>
            <a:noAutofit/>
          </a:bodyPr>
          <a:lstStyle/>
          <a:p>
            <a:pPr algn="l"/>
            <a:r>
              <a:rPr lang="en-US" sz="1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Two S</a:t>
            </a:r>
            <a:r>
              <a:rPr lang="en-US" sz="1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eparate </a:t>
            </a:r>
            <a:r>
              <a:rPr lang="en-US" sz="1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Deep Water </a:t>
            </a:r>
            <a:r>
              <a:rPr lang="en-US" sz="1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Properties</a:t>
            </a:r>
            <a:br>
              <a:rPr lang="en-US" sz="1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br>
            <a:r>
              <a:rPr lang="en-US" sz="1800" dirty="0" smtClean="0">
                <a:solidFill>
                  <a:schemeClr val="bg2">
                    <a:lumMod val="50000"/>
                  </a:schemeClr>
                </a:solidFill>
                <a:effectLst>
                  <a:outerShdw blurRad="38100" dist="38100" dir="2700000" algn="tl">
                    <a:srgbClr val="000000">
                      <a:alpha val="43137"/>
                    </a:srgbClr>
                  </a:outerShdw>
                </a:effectLst>
                <a:latin typeface="Gabriola" panose="04040605051002020D02" pitchFamily="82" charset="0"/>
              </a:rPr>
              <a:t>For Sale Together</a:t>
            </a:r>
            <a:endParaRPr lang="en-US" sz="1800" dirty="0">
              <a:solidFill>
                <a:schemeClr val="bg2">
                  <a:lumMod val="50000"/>
                </a:schemeClr>
              </a:solidFill>
              <a:effectLst>
                <a:outerShdw blurRad="38100" dist="38100" dir="2700000" algn="tl">
                  <a:srgbClr val="000000">
                    <a:alpha val="43137"/>
                  </a:srgbClr>
                </a:outerShdw>
              </a:effectLst>
              <a:latin typeface="Gabriola" panose="04040605051002020D02" pitchFamily="82" charset="0"/>
            </a:endParaRPr>
          </a:p>
        </p:txBody>
      </p:sp>
      <p:sp>
        <p:nvSpPr>
          <p:cNvPr id="3" name="Subtitle 2"/>
          <p:cNvSpPr>
            <a:spLocks noGrp="1"/>
          </p:cNvSpPr>
          <p:nvPr>
            <p:ph type="subTitle" idx="1"/>
          </p:nvPr>
        </p:nvSpPr>
        <p:spPr>
          <a:xfrm>
            <a:off x="0" y="2638426"/>
            <a:ext cx="6858000" cy="866774"/>
          </a:xfrm>
        </p:spPr>
        <p:txBody>
          <a:bodyPr anchor="t">
            <a:normAutofit fontScale="92500" lnSpcReduction="20000"/>
          </a:bodyPr>
          <a:lstStyle/>
          <a:p>
            <a:r>
              <a:rPr lang="en-US" sz="2800" dirty="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4843 </a:t>
            </a:r>
            <a:r>
              <a:rPr lang="en-US" sz="2800" dirty="0" err="1">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Marshwood</a:t>
            </a:r>
            <a:r>
              <a:rPr lang="en-US" sz="2800" dirty="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 </a:t>
            </a:r>
            <a:r>
              <a:rPr lang="en-US" sz="2800" dirty="0" smtClean="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Dr - Stono Ferry - Hollywood, SC</a:t>
            </a:r>
          </a:p>
          <a:p>
            <a:r>
              <a:rPr lang="en-US" sz="2800" dirty="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MLS# 1414215 - $</a:t>
            </a:r>
            <a:r>
              <a:rPr lang="en-US" sz="2800" dirty="0" smtClean="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rPr>
              <a:t>1,695,000</a:t>
            </a:r>
            <a:endParaRPr lang="en-US" sz="2800" dirty="0">
              <a:ln>
                <a:solidFill>
                  <a:schemeClr val="bg2">
                    <a:lumMod val="25000"/>
                  </a:schemeClr>
                </a:solidFill>
              </a:ln>
              <a:solidFill>
                <a:schemeClr val="bg2">
                  <a:lumMod val="50000"/>
                </a:schemeClr>
              </a:solidFill>
              <a:effectLst>
                <a:outerShdw blurRad="38100" dist="38100" dir="2700000" algn="tl">
                  <a:srgbClr val="000000">
                    <a:alpha val="43137"/>
                  </a:srgbClr>
                </a:outerShdw>
              </a:effectLst>
              <a:latin typeface="Gabriola" panose="04040605051002020D02" pitchFamily="8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332140"/>
            <a:ext cx="2667000" cy="177490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817" t="15914" r="6817" b="15914"/>
          <a:stretch/>
        </p:blipFill>
        <p:spPr>
          <a:xfrm>
            <a:off x="0" y="3505200"/>
            <a:ext cx="2948473" cy="15488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7543" y="6934200"/>
            <a:ext cx="2667000" cy="177490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14521" b="27599"/>
          <a:stretch/>
        </p:blipFill>
        <p:spPr>
          <a:xfrm>
            <a:off x="2948473" y="3505200"/>
            <a:ext cx="3909527" cy="154888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2469083"/>
            <a:ext cx="2667000" cy="1774903"/>
          </a:xfrm>
          <a:prstGeom prst="rect">
            <a:avLst/>
          </a:prstGeom>
        </p:spPr>
      </p:pic>
      <p:sp>
        <p:nvSpPr>
          <p:cNvPr id="11" name="Rectangle 10"/>
          <p:cNvSpPr/>
          <p:nvPr/>
        </p:nvSpPr>
        <p:spPr>
          <a:xfrm>
            <a:off x="0" y="5257800"/>
            <a:ext cx="6858000" cy="3162404"/>
          </a:xfrm>
          <a:prstGeom prst="rect">
            <a:avLst/>
          </a:prstGeom>
        </p:spPr>
        <p:txBody>
          <a:bodyPr wrap="square">
            <a:spAutoFit/>
          </a:bodyPr>
          <a:lstStyle/>
          <a:p>
            <a:pPr algn="ctr"/>
            <a:r>
              <a:rPr lang="en-US" sz="950" dirty="0" smtClean="0"/>
              <a:t>The </a:t>
            </a:r>
            <a:r>
              <a:rPr lang="en-US" sz="950" dirty="0"/>
              <a:t>first is the house on .71 acres with dock on Intracoastal Waterway and the other is a vacant .78 acre lot right beside the house which shares the dock on the ICW (Dock has a covered pier head and is shared between house and vacant lot with one floater being deeded to house and the other to the vacant lot). So you get the house, vacant lot and full deep water dock which makes this a great investment with many options for the second lot at your disposal. This is an incredible home on the 13th fairway of The Links at Stono Ferry Golf Course. Home has been tastefully updated over the years to create a stunning, move-in ready home. Professionally designed landscaping creates a beautiful setting. Antique heart pine flooring and crown molding are throughout the main level and upstairs. The main level features a master bedroom with fireplace, built-ins, walk-in closet and private deck. The master bath will impress. The kitchen has an eat-in area overlooking backyard and pool. A large island with granite countertops, professional Subzero and </a:t>
            </a:r>
            <a:r>
              <a:rPr lang="en-US" sz="950" dirty="0" err="1"/>
              <a:t>Dacor</a:t>
            </a:r>
            <a:r>
              <a:rPr lang="en-US" sz="950" dirty="0"/>
              <a:t> appliances, under cabinet </a:t>
            </a:r>
            <a:r>
              <a:rPr lang="en-US" sz="950" dirty="0" smtClean="0"/>
              <a:t>lighting, </a:t>
            </a:r>
            <a:r>
              <a:rPr lang="en-US" sz="950" dirty="0"/>
              <a:t>pantry, wine cooler, ice maker, fireplace and built-ins outfit this special kitchen. A separate dining room off the kitchen features a hand painted mural of the Intracoastal. The main living area has built-in bookcases, fireplace and high end surround sound TV and audio equipment. Off the main living area are three double doors that open out onto a large screened porch, gas fireplace and flat screen TV. The impressive views from your porch include your salt water pool, dock, marsh, and Intracoastal. Upstairs features 4 bedrooms and 2 full baths recently renovated with granite, tile and travertine. Also included upstairs is a workout/ office/ playroom overlooking the pool with fabulous views of the Intracoastal and golf course. A large unfinished attic space is on the next level. A mother-in-law or guest suite on the ground level features a newly renovated kitchen with granite countertops and quality appliances. Kitchen area opens up to a nice living space that leads to the pool. There are 2 bedrooms (one currently being used as a game room), 2 full baths and a laundry room. The flooring downstairs is all ceramic tile. All heating and air units are less than 2 years old and windows and doors are Andersen. Stono Ferry is a gated community with an 18 hole championship golf course, lighted tennis courts, Jr. Olympic sized swimming pool and play area, and Equestrian facilities surrounded by the Intracoastal Waterway and Log Bridge Creek. A very unique and private setting with an abundance of wildlife and Grand Oaks make Stono Ferry a great place to call home. Bring your yacht or just sit and enjoy the beautiful sunrises and sunsets from your porch, pool or dock. Don't miss this very special property.</a:t>
            </a:r>
            <a:endParaRPr lang="en-US" sz="950" dirty="0"/>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978056" y="8534400"/>
            <a:ext cx="901887" cy="4763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8449394"/>
            <a:ext cx="2521291" cy="615553"/>
          </a:xfrm>
          <a:prstGeom prst="rect">
            <a:avLst/>
          </a:prstGeom>
        </p:spPr>
        <p:txBody>
          <a:bodyPr wrap="square">
            <a:spAutoFit/>
          </a:bodyPr>
          <a:lstStyle/>
          <a:p>
            <a:r>
              <a:rPr lang="en-US" sz="1200" dirty="0"/>
              <a:t>Rob Sturm</a:t>
            </a:r>
          </a:p>
          <a:p>
            <a:r>
              <a:rPr lang="en-US" sz="1050" dirty="0" smtClean="0"/>
              <a:t>M 843-478-2404</a:t>
            </a:r>
          </a:p>
          <a:p>
            <a:r>
              <a:rPr lang="en-US" sz="1050" dirty="0"/>
              <a:t>rsturm@century21properties.com</a:t>
            </a:r>
          </a:p>
        </p:txBody>
      </p:sp>
      <p:sp>
        <p:nvSpPr>
          <p:cNvPr id="18" name="Rectangle 17"/>
          <p:cNvSpPr/>
          <p:nvPr/>
        </p:nvSpPr>
        <p:spPr>
          <a:xfrm>
            <a:off x="4336708" y="8449394"/>
            <a:ext cx="2521291" cy="615553"/>
          </a:xfrm>
          <a:prstGeom prst="rect">
            <a:avLst/>
          </a:prstGeom>
        </p:spPr>
        <p:txBody>
          <a:bodyPr wrap="square">
            <a:spAutoFit/>
          </a:bodyPr>
          <a:lstStyle/>
          <a:p>
            <a:pPr algn="r"/>
            <a:r>
              <a:rPr lang="en-US" sz="1200" dirty="0"/>
              <a:t>Bud </a:t>
            </a:r>
            <a:r>
              <a:rPr lang="en-US" sz="1200" dirty="0" smtClean="0"/>
              <a:t>Poston</a:t>
            </a:r>
          </a:p>
          <a:p>
            <a:pPr algn="r"/>
            <a:r>
              <a:rPr lang="en-US" sz="1050" dirty="0"/>
              <a:t>M 843-697-3786</a:t>
            </a:r>
            <a:endParaRPr lang="en-US" sz="1050" dirty="0" smtClean="0"/>
          </a:p>
          <a:p>
            <a:pPr algn="r"/>
            <a:r>
              <a:rPr lang="en-US" sz="1050" dirty="0"/>
              <a:t>bposton@century21properties.com</a:t>
            </a:r>
          </a:p>
        </p:txBody>
      </p:sp>
      <p:sp>
        <p:nvSpPr>
          <p:cNvPr id="19" name="Rectangle 18"/>
          <p:cNvSpPr/>
          <p:nvPr/>
        </p:nvSpPr>
        <p:spPr>
          <a:xfrm>
            <a:off x="1714500" y="8991600"/>
            <a:ext cx="3429000" cy="184666"/>
          </a:xfrm>
          <a:prstGeom prst="rect">
            <a:avLst/>
          </a:prstGeom>
        </p:spPr>
        <p:txBody>
          <a:bodyPr>
            <a:spAutoFit/>
          </a:bodyPr>
          <a:lstStyle/>
          <a:p>
            <a:pPr algn="ctr"/>
            <a:r>
              <a:rPr lang="en-US" sz="600" dirty="0"/>
              <a:t>Century 21 Properties Plus | 3301 Salterbeck St Suite 100 | Mt. Pleasant, SC 29466</a:t>
            </a:r>
          </a:p>
        </p:txBody>
      </p:sp>
      <p:sp>
        <p:nvSpPr>
          <p:cNvPr id="15" name="Rectangle 14"/>
          <p:cNvSpPr/>
          <p:nvPr/>
        </p:nvSpPr>
        <p:spPr>
          <a:xfrm>
            <a:off x="0" y="4796135"/>
            <a:ext cx="6858000" cy="461665"/>
          </a:xfrm>
          <a:prstGeom prst="rect">
            <a:avLst/>
          </a:prstGeom>
          <a:gradFill>
            <a:gsLst>
              <a:gs pos="50400">
                <a:schemeClr val="bg1"/>
              </a:gs>
              <a:gs pos="0">
                <a:schemeClr val="bg1">
                  <a:alpha val="0"/>
                </a:schemeClr>
              </a:gs>
              <a:gs pos="100000">
                <a:schemeClr val="bg1"/>
              </a:gs>
            </a:gsLst>
            <a:lin ang="5400000" scaled="0"/>
          </a:gradFill>
        </p:spPr>
        <p:txBody>
          <a:bodyPr wrap="square" anchor="b">
            <a:spAutoFit/>
          </a:bodyPr>
          <a:lstStyle/>
          <a:p>
            <a:pPr algn="ctr"/>
            <a:r>
              <a:rPr lang="en-US" sz="2400" b="1" i="1" dirty="0" smtClean="0">
                <a:ln>
                  <a:solidFill>
                    <a:schemeClr val="bg2">
                      <a:lumMod val="50000"/>
                    </a:schemeClr>
                  </a:solidFill>
                </a:ln>
                <a:solidFill>
                  <a:schemeClr val="bg2">
                    <a:lumMod val="25000"/>
                  </a:schemeClr>
                </a:solidFill>
                <a:effectLst>
                  <a:outerShdw blurRad="50800" dist="38100" dir="5400000" algn="t" rotWithShape="0">
                    <a:schemeClr val="bg1">
                      <a:alpha val="40000"/>
                    </a:schemeClr>
                  </a:outerShdw>
                </a:effectLst>
                <a:latin typeface="Gabriola" panose="04040605051002020D02" pitchFamily="82" charset="0"/>
              </a:rPr>
              <a:t>This sale includes two separate pieces of property. </a:t>
            </a:r>
            <a:endParaRPr lang="en-US" sz="2400" b="1" i="1" dirty="0">
              <a:ln>
                <a:solidFill>
                  <a:schemeClr val="bg2">
                    <a:lumMod val="50000"/>
                  </a:schemeClr>
                </a:solidFill>
              </a:ln>
              <a:solidFill>
                <a:schemeClr val="bg2">
                  <a:lumMod val="25000"/>
                </a:schemeClr>
              </a:solidFill>
              <a:effectLst>
                <a:outerShdw blurRad="50800" dist="38100" dir="5400000" algn="t" rotWithShape="0">
                  <a:schemeClr val="bg1">
                    <a:alpha val="40000"/>
                  </a:schemeClr>
                </a:outerShdw>
              </a:effectLst>
              <a:latin typeface="Gabriola" panose="04040605051002020D02" pitchFamily="82" charset="0"/>
            </a:endParaRPr>
          </a:p>
        </p:txBody>
      </p:sp>
    </p:spTree>
    <p:extLst>
      <p:ext uri="{BB962C8B-B14F-4D97-AF65-F5344CB8AC3E}">
        <p14:creationId xmlns:p14="http://schemas.microsoft.com/office/powerpoint/2010/main" val="2015550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585</Words>
  <Application>Microsoft Office PowerPoint</Application>
  <PresentationFormat>On-screen Show (4:3)</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Two Separate Deep Water Properties For Sale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Stono Ferry Retreat</dc:title>
  <dc:creator>CVH360</dc:creator>
  <cp:lastModifiedBy>atp1313@gmail.com</cp:lastModifiedBy>
  <cp:revision>5</cp:revision>
  <dcterms:created xsi:type="dcterms:W3CDTF">2006-08-16T00:00:00Z</dcterms:created>
  <dcterms:modified xsi:type="dcterms:W3CDTF">2014-10-20T19:04:53Z</dcterms:modified>
</cp:coreProperties>
</file>