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A2D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28" y="4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1/19/2018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1/19/2018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1/19/2018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g"/><Relationship Id="rId12" Type="http://schemas.openxmlformats.org/officeDocument/2006/relationships/image" Target="../media/image11.jpeg"/><Relationship Id="rId2" Type="http://schemas.openxmlformats.org/officeDocument/2006/relationships/image" Target="../media/image1.gif"/><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5" y="-1"/>
            <a:ext cx="7772400" cy="825620"/>
          </a:xfrm>
          <a:solidFill>
            <a:schemeClr val="tx2">
              <a:lumMod val="75000"/>
            </a:schemeClr>
          </a:solidFill>
        </p:spPr>
        <p:txBody>
          <a:bodyPr anchor="b">
            <a:noAutofit/>
          </a:bodyPr>
          <a:lstStyle/>
          <a:p>
            <a:r>
              <a:rPr lang="en-US" sz="3000" b="1" i="1" dirty="0">
                <a:solidFill>
                  <a:srgbClr val="FFFF00"/>
                </a:solidFill>
                <a:effectLst>
                  <a:innerShdw blurRad="63500" dist="50800" dir="13500000">
                    <a:prstClr val="black">
                      <a:alpha val="50000"/>
                    </a:prstClr>
                  </a:innerShdw>
                </a:effectLst>
                <a:latin typeface="Cambria" panose="02040503050406030204" pitchFamily="18" charset="0"/>
              </a:rPr>
              <a:t>New Price $700,000</a:t>
            </a:r>
            <a:br>
              <a:rPr lang="en-US" sz="2800" b="1" i="1" dirty="0">
                <a:solidFill>
                  <a:srgbClr val="FFFF00"/>
                </a:solidFill>
                <a:effectLst>
                  <a:innerShdw blurRad="63500" dist="50800" dir="13500000">
                    <a:prstClr val="black">
                      <a:alpha val="50000"/>
                    </a:prstClr>
                  </a:innerShdw>
                </a:effectLst>
                <a:latin typeface="Cambria" panose="02040503050406030204" pitchFamily="18" charset="0"/>
              </a:rPr>
            </a:br>
            <a:r>
              <a:rPr lang="en-US" sz="2400" b="1" i="1" dirty="0">
                <a:solidFill>
                  <a:schemeClr val="bg1"/>
                </a:solidFill>
                <a:effectLst>
                  <a:innerShdw blurRad="63500" dist="50800" dir="13500000">
                    <a:prstClr val="black">
                      <a:alpha val="50000"/>
                    </a:prstClr>
                  </a:innerShdw>
                </a:effectLst>
                <a:latin typeface="Cambria" panose="02040503050406030204" pitchFamily="18" charset="0"/>
              </a:rPr>
              <a:t>In-Ground Pool In A Private Setting!</a:t>
            </a:r>
            <a:endParaRPr lang="en-US" sz="2800" b="1" i="1" dirty="0">
              <a:solidFill>
                <a:schemeClr val="bg1"/>
              </a:solidFill>
              <a:effectLst>
                <a:innerShdw blurRad="63500" dist="50800" dir="13500000">
                  <a:prstClr val="black">
                    <a:alpha val="50000"/>
                  </a:prstClr>
                </a:innerShdw>
              </a:effectLst>
              <a:latin typeface="Cambria" panose="02040503050406030204" pitchFamily="18" charset="0"/>
            </a:endParaRPr>
          </a:p>
        </p:txBody>
      </p:sp>
      <p:sp>
        <p:nvSpPr>
          <p:cNvPr id="3" name="Subtitle 2"/>
          <p:cNvSpPr>
            <a:spLocks noGrp="1"/>
          </p:cNvSpPr>
          <p:nvPr>
            <p:ph type="subTitle" idx="1"/>
          </p:nvPr>
        </p:nvSpPr>
        <p:spPr>
          <a:xfrm>
            <a:off x="47851" y="4749602"/>
            <a:ext cx="7674469" cy="2862672"/>
          </a:xfrm>
        </p:spPr>
        <p:txBody>
          <a:bodyPr anchor="ctr">
            <a:noAutofit/>
          </a:bodyPr>
          <a:lstStyle/>
          <a:p>
            <a:r>
              <a:rPr lang="en-US" sz="1600" dirty="0">
                <a:solidFill>
                  <a:schemeClr val="tx2">
                    <a:lumMod val="75000"/>
                  </a:schemeClr>
                </a:solidFill>
                <a:latin typeface="Cambria" panose="02040503050406030204" pitchFamily="18" charset="0"/>
              </a:rPr>
              <a:t>Beautiful and immaculate, this one story brick spacious home is breathtakingly comfortable! From the front porch enter a large foyer. To the left is the dining room with a spectacular chandelier. Through the dining room is the kitchen with a big island and eating area. Take another left down into the separate laundry room; then the garage to the FROG. Its own little world, the FROG is great for in-laws or an au pair. </a:t>
            </a:r>
          </a:p>
          <a:p>
            <a:endParaRPr lang="en-US" sz="1600" dirty="0">
              <a:solidFill>
                <a:schemeClr val="tx2">
                  <a:lumMod val="75000"/>
                </a:schemeClr>
              </a:solidFill>
              <a:latin typeface="Cambria" panose="02040503050406030204" pitchFamily="18" charset="0"/>
            </a:endParaRPr>
          </a:p>
          <a:p>
            <a:r>
              <a:rPr lang="en-US" sz="1600" dirty="0">
                <a:solidFill>
                  <a:schemeClr val="tx2">
                    <a:lumMod val="75000"/>
                  </a:schemeClr>
                </a:solidFill>
                <a:latin typeface="Cambria" panose="02040503050406030204" pitchFamily="18" charset="0"/>
              </a:rPr>
              <a:t>Go back through the kitchen to the screened porch and deck. Next, into the living room with its fireplace and built-in cherry cabinets. Lots of windows everywhere let in the outdoors! Enjoy the backyard's in ground pool and pond. Turn right from the foyer to enter the bedroom area with two secondary bedrooms and a huge master with sitting area.</a:t>
            </a:r>
            <a:endParaRPr lang="en-US" sz="1600" i="1" dirty="0">
              <a:solidFill>
                <a:schemeClr val="tx2">
                  <a:lumMod val="75000"/>
                </a:schemeClr>
              </a:solidFill>
              <a:latin typeface="Cambria" panose="02040503050406030204" pitchFamily="18" charset="0"/>
            </a:endParaRPr>
          </a:p>
        </p:txBody>
      </p:sp>
      <p:pic>
        <p:nvPicPr>
          <p:cNvPr id="5" name="Picture 2"/>
          <p:cNvPicPr>
            <a:picLocks noChangeAspect="1" noChangeArrowheads="1"/>
          </p:cNvPicPr>
          <p:nvPr/>
        </p:nvPicPr>
        <p:blipFill>
          <a:blip r:embed="rId2" cstate="print">
            <a:extLst>
              <a:ext uri="{28A0092B-C50C-407E-A947-70E740481C1C}">
                <a14:useLocalDpi xmlns:a14="http://schemas.microsoft.com/office/drawing/2010/main" val="0"/>
              </a:ext>
            </a:extLst>
          </a:blip>
          <a:stretch>
            <a:fillRect/>
          </a:stretch>
        </p:blipFill>
        <p:spPr bwMode="auto">
          <a:xfrm>
            <a:off x="560157" y="9230717"/>
            <a:ext cx="787661" cy="36066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1115" y="9057106"/>
            <a:ext cx="7772400" cy="707886"/>
          </a:xfrm>
          <a:prstGeom prst="rect">
            <a:avLst/>
          </a:prstGeom>
        </p:spPr>
        <p:txBody>
          <a:bodyPr wrap="square">
            <a:spAutoFit/>
          </a:bodyPr>
          <a:lstStyle/>
          <a:p>
            <a:pPr algn="ctr"/>
            <a:r>
              <a:rPr lang="en-US" sz="1600" b="1" dirty="0">
                <a:latin typeface="Cambria" panose="02040503050406030204" pitchFamily="18" charset="0"/>
              </a:rPr>
              <a:t>Susan Kraber</a:t>
            </a:r>
          </a:p>
          <a:p>
            <a:pPr algn="ctr"/>
            <a:r>
              <a:rPr lang="en-US" sz="1200" dirty="0">
                <a:latin typeface="Cambria" panose="02040503050406030204" pitchFamily="18" charset="0"/>
              </a:rPr>
              <a:t>(843) 779-9655</a:t>
            </a:r>
          </a:p>
          <a:p>
            <a:pPr algn="ctr"/>
            <a:r>
              <a:rPr lang="en-US" sz="1200" dirty="0">
                <a:latin typeface="Cambria" panose="02040503050406030204" pitchFamily="18" charset="0"/>
              </a:rPr>
              <a:t>susankraber1@gmail.com</a:t>
            </a:r>
            <a:endParaRPr lang="en-US" sz="1200" dirty="0">
              <a:solidFill>
                <a:schemeClr val="accent1">
                  <a:lumMod val="75000"/>
                </a:schemeClr>
              </a:solidFill>
              <a:latin typeface="Cambria" panose="02040503050406030204" pitchFamily="18" charset="0"/>
            </a:endParaRPr>
          </a:p>
        </p:txBody>
      </p:sp>
      <p:sp>
        <p:nvSpPr>
          <p:cNvPr id="6" name="Rectangle 5"/>
          <p:cNvSpPr/>
          <p:nvPr/>
        </p:nvSpPr>
        <p:spPr>
          <a:xfrm>
            <a:off x="-1115" y="9827010"/>
            <a:ext cx="7772400" cy="230832"/>
          </a:xfrm>
          <a:prstGeom prst="rect">
            <a:avLst/>
          </a:prstGeom>
        </p:spPr>
        <p:txBody>
          <a:bodyPr wrap="square">
            <a:spAutoFit/>
          </a:bodyPr>
          <a:lstStyle/>
          <a:p>
            <a:pPr algn="ctr"/>
            <a:r>
              <a:rPr lang="en-US" sz="900" dirty="0">
                <a:latin typeface="Cambria" panose="02040503050406030204" pitchFamily="18" charset="0"/>
              </a:rPr>
              <a:t>AgentOwned Charleston Group | 902 Savannah Hwy | Charleston, SC 29407-7802</a:t>
            </a:r>
          </a:p>
        </p:txBody>
      </p:sp>
      <p:sp>
        <p:nvSpPr>
          <p:cNvPr id="8" name="Rectangle 7"/>
          <p:cNvSpPr/>
          <p:nvPr/>
        </p:nvSpPr>
        <p:spPr>
          <a:xfrm>
            <a:off x="-1115" y="3817203"/>
            <a:ext cx="7772400" cy="830997"/>
          </a:xfrm>
          <a:prstGeom prst="rect">
            <a:avLst/>
          </a:prstGeom>
        </p:spPr>
        <p:txBody>
          <a:bodyPr wrap="square">
            <a:spAutoFit/>
          </a:bodyPr>
          <a:lstStyle/>
          <a:p>
            <a:pPr algn="ctr"/>
            <a:r>
              <a:rPr lang="en-US" sz="2800" b="1" dirty="0">
                <a:solidFill>
                  <a:schemeClr val="tx2"/>
                </a:solidFill>
                <a:latin typeface="Cambria" panose="02040503050406030204" pitchFamily="18" charset="0"/>
              </a:rPr>
              <a:t>4860 Highlander Lane</a:t>
            </a:r>
          </a:p>
          <a:p>
            <a:pPr algn="ctr"/>
            <a:r>
              <a:rPr lang="en-US" b="1" dirty="0">
                <a:solidFill>
                  <a:schemeClr val="accent1">
                    <a:lumMod val="75000"/>
                  </a:schemeClr>
                </a:solidFill>
                <a:latin typeface="Cambria" panose="02040503050406030204" pitchFamily="18" charset="0"/>
              </a:rPr>
              <a:t>Stono Ferry ~ Hollywood, SC 29449 ~ MLS# 17032561 ~ $700,000</a:t>
            </a:r>
            <a:endParaRPr lang="en-US" sz="1800" b="1" dirty="0">
              <a:solidFill>
                <a:schemeClr val="accent1">
                  <a:lumMod val="75000"/>
                </a:schemeClr>
              </a:solidFill>
              <a:latin typeface="Cambria" panose="02040503050406030204" pitchFamily="18" charset="0"/>
            </a:endParaRPr>
          </a:p>
        </p:txBody>
      </p:sp>
      <p:pic>
        <p:nvPicPr>
          <p:cNvPr id="1028" name="Picture 4"/>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6957327" y="9058363"/>
            <a:ext cx="469777" cy="705372"/>
          </a:xfrm>
          <a:prstGeom prst="rect">
            <a:avLst/>
          </a:prstGeom>
          <a:noFill/>
          <a:extLst>
            <a:ext uri="{909E8E84-426E-40DD-AFC4-6F175D3DCCD1}">
              <a14:hiddenFill xmlns:a14="http://schemas.microsoft.com/office/drawing/2010/main">
                <a:solidFill>
                  <a:srgbClr val="FFFFFF"/>
                </a:solidFill>
              </a14:hiddenFill>
            </a:ext>
          </a:extLst>
        </p:spPr>
      </p:pic>
      <p:pic>
        <p:nvPicPr>
          <p:cNvPr id="7" name="Picture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8222" y="902552"/>
            <a:ext cx="1547740" cy="1034701"/>
          </a:xfrm>
          <a:prstGeom prst="rect">
            <a:avLst/>
          </a:prstGeom>
          <a:ln w="12700" cap="sq">
            <a:noFill/>
            <a:miter lim="800000"/>
          </a:ln>
          <a:effectLst/>
        </p:spPr>
      </p:pic>
      <p:pic>
        <p:nvPicPr>
          <p:cNvPr id="29" name="Picture 2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945334" y="7713677"/>
            <a:ext cx="1828800" cy="1219200"/>
          </a:xfrm>
          <a:prstGeom prst="rect">
            <a:avLst/>
          </a:prstGeom>
          <a:ln w="12700" cap="sq">
            <a:noFill/>
            <a:miter lim="800000"/>
          </a:ln>
          <a:effectLst/>
        </p:spPr>
      </p:pic>
      <p:pic>
        <p:nvPicPr>
          <p:cNvPr id="31" name="Picture 3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981200" y="7713677"/>
            <a:ext cx="1828800" cy="1219200"/>
          </a:xfrm>
          <a:prstGeom prst="rect">
            <a:avLst/>
          </a:prstGeom>
          <a:ln w="12700" cap="sq">
            <a:noFill/>
            <a:miter lim="800000"/>
          </a:ln>
          <a:effectLst/>
        </p:spPr>
      </p:pic>
      <p:pic>
        <p:nvPicPr>
          <p:cNvPr id="32" name="Picture 3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939783" y="902552"/>
            <a:ext cx="3890604" cy="2917953"/>
          </a:xfrm>
          <a:prstGeom prst="rect">
            <a:avLst/>
          </a:prstGeom>
          <a:ln w="12700" cap="sq">
            <a:noFill/>
            <a:miter lim="800000"/>
          </a:ln>
          <a:effectLst/>
        </p:spPr>
      </p:pic>
      <p:pic>
        <p:nvPicPr>
          <p:cNvPr id="35" name="Picture 34"/>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893890" y="7713677"/>
            <a:ext cx="1828800" cy="1219200"/>
          </a:xfrm>
          <a:prstGeom prst="rect">
            <a:avLst/>
          </a:prstGeom>
          <a:ln w="12700" cap="sq">
            <a:noFill/>
            <a:miter lim="800000"/>
          </a:ln>
          <a:effectLst/>
        </p:spPr>
      </p:pic>
      <p:sp>
        <p:nvSpPr>
          <p:cNvPr id="9" name="Rectangle 8"/>
          <p:cNvSpPr/>
          <p:nvPr/>
        </p:nvSpPr>
        <p:spPr>
          <a:xfrm>
            <a:off x="7924800" y="1028599"/>
            <a:ext cx="3509550" cy="400110"/>
          </a:xfrm>
          <a:prstGeom prst="rect">
            <a:avLst/>
          </a:prstGeom>
        </p:spPr>
        <p:txBody>
          <a:bodyPr wrap="none">
            <a:spAutoFit/>
          </a:bodyPr>
          <a:lstStyle/>
          <a:p>
            <a:r>
              <a:rPr lang="en-US" dirty="0"/>
              <a:t>Starbucks card to first 10 agents</a:t>
            </a:r>
          </a:p>
        </p:txBody>
      </p:sp>
      <p:pic>
        <p:nvPicPr>
          <p:cNvPr id="21" name="Picture 20"/>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8222" y="2012031"/>
            <a:ext cx="1547740" cy="1034701"/>
          </a:xfrm>
          <a:prstGeom prst="rect">
            <a:avLst/>
          </a:prstGeom>
          <a:ln w="12700" cap="sq">
            <a:noFill/>
            <a:miter lim="800000"/>
          </a:ln>
          <a:effectLst/>
        </p:spPr>
      </p:pic>
      <p:pic>
        <p:nvPicPr>
          <p:cNvPr id="22" name="Picture 21"/>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48222" y="3122948"/>
            <a:ext cx="1547741" cy="1033262"/>
          </a:xfrm>
          <a:prstGeom prst="rect">
            <a:avLst/>
          </a:prstGeom>
          <a:ln w="12700" cap="sq">
            <a:noFill/>
            <a:miter lim="800000"/>
          </a:ln>
          <a:effectLst/>
        </p:spPr>
      </p:pic>
      <p:pic>
        <p:nvPicPr>
          <p:cNvPr id="19" name="Picture 18"/>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177103" y="902553"/>
            <a:ext cx="1545587" cy="1033262"/>
          </a:xfrm>
          <a:prstGeom prst="rect">
            <a:avLst/>
          </a:prstGeom>
          <a:ln w="12700" cap="sq">
            <a:noFill/>
            <a:miter lim="800000"/>
          </a:ln>
          <a:effectLst/>
        </p:spPr>
      </p:pic>
      <p:pic>
        <p:nvPicPr>
          <p:cNvPr id="20" name="Picture 19"/>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174950" y="2012032"/>
            <a:ext cx="1547740" cy="1034700"/>
          </a:xfrm>
          <a:prstGeom prst="rect">
            <a:avLst/>
          </a:prstGeom>
          <a:ln w="12700" cap="sq">
            <a:noFill/>
            <a:miter lim="800000"/>
          </a:ln>
          <a:effectLst/>
        </p:spPr>
      </p:pic>
      <p:pic>
        <p:nvPicPr>
          <p:cNvPr id="23" name="Picture 22"/>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174949" y="3123665"/>
            <a:ext cx="1547741" cy="1032545"/>
          </a:xfrm>
          <a:prstGeom prst="rect">
            <a:avLst/>
          </a:prstGeom>
          <a:ln w="12700" cap="sq">
            <a:noFill/>
            <a:miter lim="800000"/>
          </a:ln>
          <a:effectLst/>
        </p:spPr>
      </p:pic>
      <p:pic>
        <p:nvPicPr>
          <p:cNvPr id="24" name="Picture 2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8222" y="7713677"/>
            <a:ext cx="1828800" cy="1220048"/>
          </a:xfrm>
          <a:prstGeom prst="rect">
            <a:avLst/>
          </a:prstGeom>
          <a:ln w="12700" cap="sq">
            <a:noFill/>
            <a:miter lim="800000"/>
          </a:ln>
          <a:effectLst/>
        </p:spPr>
      </p:pic>
    </p:spTree>
    <p:extLst>
      <p:ext uri="{BB962C8B-B14F-4D97-AF65-F5344CB8AC3E}">
        <p14:creationId xmlns:p14="http://schemas.microsoft.com/office/powerpoint/2010/main" val="68234452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353</TotalTime>
  <Words>195</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Cambria</vt:lpstr>
      <vt:lpstr>Office Theme</vt:lpstr>
      <vt:lpstr>New Price $700,000 In-Ground Pool In A Private Setting!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BEST DEAL ON JOHNS ISLAND!</dc:title>
  <dc:creator>CVH360</dc:creator>
  <cp:lastModifiedBy>A. Thomas Price</cp:lastModifiedBy>
  <cp:revision>52</cp:revision>
  <dcterms:created xsi:type="dcterms:W3CDTF">2006-08-16T00:00:00Z</dcterms:created>
  <dcterms:modified xsi:type="dcterms:W3CDTF">2018-01-19T14:57:32Z</dcterms:modified>
</cp:coreProperties>
</file>