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63" d="100"/>
          <a:sy n="63" d="100"/>
        </p:scale>
        <p:origin x="2986" y="29"/>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6"/>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6"/>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1" y="5875867"/>
            <a:ext cx="621792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77851" y="3875619"/>
            <a:ext cx="621792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1" y="2046817"/>
            <a:ext cx="3232150"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65761" y="2899833"/>
            <a:ext cx="3232150"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20"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716021" y="2899833"/>
            <a:ext cx="3233420"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11/26/2022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11/26/2022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0" y="364067"/>
            <a:ext cx="2406651"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0" y="364068"/>
            <a:ext cx="4089401"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0" y="1913468"/>
            <a:ext cx="2406651"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0"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0" y="817033"/>
            <a:ext cx="438912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433830" y="7156452"/>
            <a:ext cx="438912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5"/>
            <a:ext cx="170688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11/26/2022</a:t>
            </a:fld>
            <a:endParaRPr lang="en-US"/>
          </a:p>
        </p:txBody>
      </p:sp>
      <p:sp>
        <p:nvSpPr>
          <p:cNvPr id="5" name="Footer Placeholder 4"/>
          <p:cNvSpPr>
            <a:spLocks noGrp="1"/>
          </p:cNvSpPr>
          <p:nvPr>
            <p:ph type="ftr" sz="quarter" idx="3"/>
          </p:nvPr>
        </p:nvSpPr>
        <p:spPr>
          <a:xfrm>
            <a:off x="2499360" y="8475135"/>
            <a:ext cx="231648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5"/>
            <a:ext cx="170688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4014" y="0"/>
            <a:ext cx="6229146" cy="4152764"/>
          </a:xfrm>
          <a:prstGeom prst="rect">
            <a:avLst/>
          </a:prstGeom>
          <a:ln>
            <a:noFill/>
          </a:ln>
        </p:spPr>
      </p:pic>
      <p:sp>
        <p:nvSpPr>
          <p:cNvPr id="2" name="Title 1"/>
          <p:cNvSpPr>
            <a:spLocks noGrp="1"/>
          </p:cNvSpPr>
          <p:nvPr>
            <p:ph type="ctrTitle"/>
          </p:nvPr>
        </p:nvSpPr>
        <p:spPr>
          <a:xfrm>
            <a:off x="1524000" y="3276600"/>
            <a:ext cx="4267200" cy="533399"/>
          </a:xfrm>
        </p:spPr>
        <p:txBody>
          <a:bodyPr>
            <a:noAutofit/>
          </a:bodyPr>
          <a:lstStyle/>
          <a:p>
            <a:r>
              <a:rPr lang="en-US" sz="3600" b="1" i="1" dirty="0">
                <a:solidFill>
                  <a:schemeClr val="bg1"/>
                </a:solidFill>
                <a:effectLst>
                  <a:outerShdw blurRad="38100" dist="38100" dir="2700000" algn="tl">
                    <a:srgbClr val="000000">
                      <a:alpha val="43137"/>
                    </a:srgbClr>
                  </a:outerShdw>
                </a:effectLst>
                <a:latin typeface="Trebuchet MS" panose="020B0603020202020204" pitchFamily="34" charset="0"/>
              </a:rPr>
              <a:t>Back on Market</a:t>
            </a:r>
            <a:br>
              <a:rPr lang="en-US" sz="3600" b="1" i="1" dirty="0">
                <a:solidFill>
                  <a:schemeClr val="bg1"/>
                </a:solidFill>
                <a:effectLst>
                  <a:outerShdw blurRad="38100" dist="38100" dir="2700000" algn="tl">
                    <a:srgbClr val="000000">
                      <a:alpha val="43137"/>
                    </a:srgbClr>
                  </a:outerShdw>
                </a:effectLst>
                <a:latin typeface="Trebuchet MS" panose="020B0603020202020204" pitchFamily="34" charset="0"/>
              </a:rPr>
            </a:br>
            <a:r>
              <a:rPr lang="en-US" sz="3600" b="1" i="1" dirty="0">
                <a:solidFill>
                  <a:schemeClr val="bg1"/>
                </a:solidFill>
                <a:effectLst>
                  <a:outerShdw blurRad="38100" dist="38100" dir="2700000" algn="tl">
                    <a:srgbClr val="000000">
                      <a:alpha val="43137"/>
                    </a:srgbClr>
                  </a:outerShdw>
                </a:effectLst>
                <a:latin typeface="Trebuchet MS" panose="020B0603020202020204" pitchFamily="34" charset="0"/>
              </a:rPr>
              <a:t>With Upgrades!</a:t>
            </a:r>
            <a:endParaRPr lang="en-US" sz="3600" b="1" i="1" dirty="0">
              <a:solidFill>
                <a:srgbClr val="FFFF00"/>
              </a:solidFill>
              <a:effectLst>
                <a:outerShdw blurRad="38100" dist="38100" dir="2700000" algn="tl">
                  <a:srgbClr val="000000">
                    <a:alpha val="43137"/>
                  </a:srgbClr>
                </a:outerShdw>
              </a:effectLst>
              <a:latin typeface="Trebuchet MS" panose="020B0603020202020204" pitchFamily="34" charset="0"/>
            </a:endParaRPr>
          </a:p>
        </p:txBody>
      </p:sp>
      <p:sp>
        <p:nvSpPr>
          <p:cNvPr id="3" name="Subtitle 2"/>
          <p:cNvSpPr>
            <a:spLocks noGrp="1"/>
          </p:cNvSpPr>
          <p:nvPr>
            <p:ph type="subTitle" idx="1"/>
          </p:nvPr>
        </p:nvSpPr>
        <p:spPr>
          <a:xfrm>
            <a:off x="191929" y="4749713"/>
            <a:ext cx="6931342" cy="1793750"/>
          </a:xfrm>
        </p:spPr>
        <p:txBody>
          <a:bodyPr anchor="ctr">
            <a:noAutofit/>
          </a:bodyPr>
          <a:lstStyle/>
          <a:p>
            <a:r>
              <a:rPr lang="en-US" sz="1200" dirty="0">
                <a:solidFill>
                  <a:schemeClr val="tx2"/>
                </a:solidFill>
                <a:latin typeface="Trebuchet MS" panose="020B0603020202020204" pitchFamily="34" charset="0"/>
              </a:rPr>
              <a:t>New &amp; Improved! New Paint, New Luxury Vinyl Flooring, and New HVAC installed in December of 2020! This is the perfect patio home, starter home, or investment property in the much sought after Courtyards at Wescott Plantation!! 3 bedrooms with the master down featuring a vaulted ceiling, garden tub and walk in closet. The galley kitchen features stainless steel appliances with plenty of cabinet and counter space! The large living room/dining room combination leads you through a sliding glass door and into your private fenced in backyard with a patio area and deck. Back inside to the upstairs of the home where a third bedroom could easily serve as a perfect home office if need be. There is also a neighborhood pool! 4865 Carnoustie has had a makeover and is now move in ready!</a:t>
            </a:r>
          </a:p>
        </p:txBody>
      </p:sp>
      <p:sp>
        <p:nvSpPr>
          <p:cNvPr id="13" name="Title 1"/>
          <p:cNvSpPr txBox="1">
            <a:spLocks/>
          </p:cNvSpPr>
          <p:nvPr/>
        </p:nvSpPr>
        <p:spPr>
          <a:xfrm>
            <a:off x="76200" y="4145600"/>
            <a:ext cx="7162800" cy="570100"/>
          </a:xfrm>
          <a:prstGeom prst="rect">
            <a:avLst/>
          </a:prstGeom>
        </p:spPr>
        <p:txBody>
          <a:bodyPr vert="horz" lIns="91440" tIns="45720" rIns="91440" bIns="45720" rtlCol="0" anchor="t">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900" b="1" dirty="0">
                <a:solidFill>
                  <a:schemeClr val="tx2"/>
                </a:solidFill>
                <a:latin typeface="Trebuchet MS" panose="020B0603020202020204" pitchFamily="34" charset="0"/>
              </a:rPr>
              <a:t>4865 Carnoustie Court</a:t>
            </a:r>
          </a:p>
          <a:p>
            <a:r>
              <a:rPr lang="en-US" sz="1500" dirty="0">
                <a:solidFill>
                  <a:schemeClr val="tx2"/>
                </a:solidFill>
                <a:latin typeface="Trebuchet MS" panose="020B0603020202020204" pitchFamily="34" charset="0"/>
              </a:rPr>
              <a:t>Wescott Plantation | Summerville, SC 29485 | MLS# 22024410 | $305,000</a:t>
            </a:r>
          </a:p>
        </p:txBody>
      </p:sp>
      <p:sp>
        <p:nvSpPr>
          <p:cNvPr id="4" name="Rectangle 3"/>
          <p:cNvSpPr/>
          <p:nvPr/>
        </p:nvSpPr>
        <p:spPr>
          <a:xfrm>
            <a:off x="228600" y="8943946"/>
            <a:ext cx="6858000" cy="200055"/>
          </a:xfrm>
          <a:prstGeom prst="rect">
            <a:avLst/>
          </a:prstGeom>
        </p:spPr>
        <p:txBody>
          <a:bodyPr wrap="square">
            <a:spAutoFit/>
          </a:bodyPr>
          <a:lstStyle/>
          <a:p>
            <a:pPr algn="ctr"/>
            <a:r>
              <a:rPr lang="en-US" sz="700" dirty="0">
                <a:solidFill>
                  <a:schemeClr val="tx2"/>
                </a:solidFill>
                <a:latin typeface="Trebuchet MS" panose="020B0603020202020204" pitchFamily="34" charset="0"/>
              </a:rPr>
              <a:t>Carolina One Real Estate | 628 Long Point Rd | Mt Pleasant, SC 29464</a:t>
            </a:r>
          </a:p>
        </p:txBody>
      </p:sp>
      <p:pic>
        <p:nvPicPr>
          <p:cNvPr id="23" name="Picture 22"/>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6309360" y="0"/>
            <a:ext cx="1005840" cy="1341122"/>
          </a:xfrm>
          <a:prstGeom prst="rect">
            <a:avLst/>
          </a:prstGeom>
          <a:ln>
            <a:solidFill>
              <a:schemeClr val="bg1"/>
            </a:solidFill>
          </a:ln>
        </p:spPr>
      </p:pic>
      <p:grpSp>
        <p:nvGrpSpPr>
          <p:cNvPr id="5" name="Group 4">
            <a:extLst>
              <a:ext uri="{FF2B5EF4-FFF2-40B4-BE49-F238E27FC236}">
                <a16:creationId xmlns:a16="http://schemas.microsoft.com/office/drawing/2014/main" id="{0D2AB5AD-F242-E671-5D52-2DA077B25CDC}"/>
              </a:ext>
            </a:extLst>
          </p:cNvPr>
          <p:cNvGrpSpPr/>
          <p:nvPr/>
        </p:nvGrpSpPr>
        <p:grpSpPr>
          <a:xfrm>
            <a:off x="83221" y="6584479"/>
            <a:ext cx="7148758" cy="1402087"/>
            <a:chOff x="89563" y="6584479"/>
            <a:chExt cx="7148758" cy="1402087"/>
          </a:xfrm>
        </p:grpSpPr>
        <p:pic>
          <p:nvPicPr>
            <p:cNvPr id="19" name="Picture 18"/>
            <p:cNvPicPr>
              <a:picLocks noChangeAspect="1"/>
            </p:cNvPicPr>
            <p:nvPr/>
          </p:nvPicPr>
          <p:blipFill>
            <a:blip r:embed="rId4">
              <a:extLst>
                <a:ext uri="{28A0092B-C50C-407E-A947-70E740481C1C}">
                  <a14:useLocalDpi xmlns:a14="http://schemas.microsoft.com/office/drawing/2010/main" val="0"/>
                </a:ext>
              </a:extLst>
            </a:blip>
            <a:srcRect/>
            <a:stretch/>
          </p:blipFill>
          <p:spPr>
            <a:xfrm>
              <a:off x="2612382" y="6584479"/>
              <a:ext cx="2103120" cy="1402087"/>
            </a:xfrm>
            <a:prstGeom prst="rect">
              <a:avLst/>
            </a:prstGeom>
            <a:ln>
              <a:solidFill>
                <a:schemeClr val="bg1"/>
              </a:solidFill>
            </a:ln>
          </p:spPr>
        </p:pic>
        <p:pic>
          <p:nvPicPr>
            <p:cNvPr id="34" name="Picture 33">
              <a:extLst>
                <a:ext uri="{FF2B5EF4-FFF2-40B4-BE49-F238E27FC236}">
                  <a16:creationId xmlns:a16="http://schemas.microsoft.com/office/drawing/2014/main" id="{D100720B-7D47-415E-8F70-707DF772A07F}"/>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5135201" y="6584479"/>
              <a:ext cx="2103120" cy="1395069"/>
            </a:xfrm>
            <a:prstGeom prst="rect">
              <a:avLst/>
            </a:prstGeom>
            <a:ln>
              <a:solidFill>
                <a:schemeClr val="bg1"/>
              </a:solidFill>
            </a:ln>
          </p:spPr>
        </p:pic>
        <p:pic>
          <p:nvPicPr>
            <p:cNvPr id="26" name="Picture 25">
              <a:extLst>
                <a:ext uri="{FF2B5EF4-FFF2-40B4-BE49-F238E27FC236}">
                  <a16:creationId xmlns:a16="http://schemas.microsoft.com/office/drawing/2014/main" id="{A1462858-1296-40A9-BD80-26DE2FAE6572}"/>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89563" y="6589097"/>
              <a:ext cx="2103120" cy="1395070"/>
            </a:xfrm>
            <a:prstGeom prst="rect">
              <a:avLst/>
            </a:prstGeom>
            <a:ln>
              <a:solidFill>
                <a:schemeClr val="bg1"/>
              </a:solidFill>
            </a:ln>
          </p:spPr>
        </p:pic>
      </p:grpSp>
      <p:pic>
        <p:nvPicPr>
          <p:cNvPr id="36" name="Picture 35">
            <a:extLst>
              <a:ext uri="{FF2B5EF4-FFF2-40B4-BE49-F238E27FC236}">
                <a16:creationId xmlns:a16="http://schemas.microsoft.com/office/drawing/2014/main" id="{EBEFFE32-68DF-4C13-8CAD-566C71B882FE}"/>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6309360" y="1405823"/>
            <a:ext cx="1005840" cy="1341120"/>
          </a:xfrm>
          <a:prstGeom prst="rect">
            <a:avLst/>
          </a:prstGeom>
          <a:ln>
            <a:solidFill>
              <a:schemeClr val="bg1"/>
            </a:solidFill>
          </a:ln>
        </p:spPr>
      </p:pic>
      <p:pic>
        <p:nvPicPr>
          <p:cNvPr id="37" name="Picture 36">
            <a:extLst>
              <a:ext uri="{FF2B5EF4-FFF2-40B4-BE49-F238E27FC236}">
                <a16:creationId xmlns:a16="http://schemas.microsoft.com/office/drawing/2014/main" id="{C6D69999-21D8-4CBE-888A-2691C22F2826}"/>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6309360" y="2811644"/>
            <a:ext cx="1005840" cy="1341120"/>
          </a:xfrm>
          <a:prstGeom prst="rect">
            <a:avLst/>
          </a:prstGeom>
          <a:ln>
            <a:solidFill>
              <a:schemeClr val="bg1"/>
            </a:solidFill>
          </a:ln>
        </p:spPr>
      </p:pic>
      <p:pic>
        <p:nvPicPr>
          <p:cNvPr id="6" name="Picture 2">
            <a:extLst>
              <a:ext uri="{FF2B5EF4-FFF2-40B4-BE49-F238E27FC236}">
                <a16:creationId xmlns:a16="http://schemas.microsoft.com/office/drawing/2014/main" id="{62AB3365-20FD-F979-2874-85F15596B832}"/>
              </a:ext>
            </a:extLst>
          </p:cNvPr>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1" b="10644"/>
          <a:stretch/>
        </p:blipFill>
        <p:spPr bwMode="auto">
          <a:xfrm>
            <a:off x="4836303" y="8219516"/>
            <a:ext cx="524835" cy="7078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ectangle 6">
            <a:extLst>
              <a:ext uri="{FF2B5EF4-FFF2-40B4-BE49-F238E27FC236}">
                <a16:creationId xmlns:a16="http://schemas.microsoft.com/office/drawing/2014/main" id="{43AC12AE-E56C-1263-6924-8CC55A02743A}"/>
              </a:ext>
            </a:extLst>
          </p:cNvPr>
          <p:cNvSpPr/>
          <p:nvPr/>
        </p:nvSpPr>
        <p:spPr>
          <a:xfrm>
            <a:off x="2493738" y="8196433"/>
            <a:ext cx="2327724" cy="754053"/>
          </a:xfrm>
          <a:prstGeom prst="rect">
            <a:avLst/>
          </a:prstGeom>
        </p:spPr>
        <p:txBody>
          <a:bodyPr wrap="square">
            <a:spAutoFit/>
          </a:bodyPr>
          <a:lstStyle/>
          <a:p>
            <a:pPr algn="ctr"/>
            <a:r>
              <a:rPr lang="en-US" sz="1600" b="1" dirty="0">
                <a:solidFill>
                  <a:schemeClr val="tx2"/>
                </a:solidFill>
                <a:latin typeface="Trebuchet MS" panose="020B0603020202020204" pitchFamily="34" charset="0"/>
              </a:rPr>
              <a:t>John Nugent</a:t>
            </a:r>
          </a:p>
          <a:p>
            <a:pPr algn="ctr"/>
            <a:r>
              <a:rPr lang="en-US" sz="900" dirty="0">
                <a:solidFill>
                  <a:schemeClr val="tx2"/>
                </a:solidFill>
                <a:latin typeface="Trebuchet MS" panose="020B0603020202020204" pitchFamily="34" charset="0"/>
              </a:rPr>
              <a:t>(843) 304-2061</a:t>
            </a:r>
          </a:p>
          <a:p>
            <a:pPr algn="ctr"/>
            <a:r>
              <a:rPr lang="en-US" sz="900" dirty="0">
                <a:solidFill>
                  <a:schemeClr val="tx2"/>
                </a:solidFill>
                <a:latin typeface="Trebuchet MS" panose="020B0603020202020204" pitchFamily="34" charset="0"/>
              </a:rPr>
              <a:t>john.nugent@carolinaone.com</a:t>
            </a:r>
          </a:p>
          <a:p>
            <a:pPr algn="ctr"/>
            <a:r>
              <a:rPr lang="en-US" sz="900" dirty="0">
                <a:solidFill>
                  <a:schemeClr val="tx2"/>
                </a:solidFill>
                <a:latin typeface="Trebuchet MS" panose="020B0603020202020204" pitchFamily="34" charset="0"/>
              </a:rPr>
              <a:t>nugentknowsrealestate.com</a:t>
            </a:r>
            <a:endParaRPr lang="en-US" sz="1000" dirty="0">
              <a:solidFill>
                <a:schemeClr val="tx2"/>
              </a:solidFill>
              <a:latin typeface="Trebuchet MS" panose="020B0603020202020204" pitchFamily="34" charset="0"/>
            </a:endParaRPr>
          </a:p>
        </p:txBody>
      </p:sp>
      <p:pic>
        <p:nvPicPr>
          <p:cNvPr id="9" name="Picture 8">
            <a:extLst>
              <a:ext uri="{FF2B5EF4-FFF2-40B4-BE49-F238E27FC236}">
                <a16:creationId xmlns:a16="http://schemas.microsoft.com/office/drawing/2014/main" id="{14EE94D7-B83F-A524-3555-D0EF84D00BC0}"/>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718134" y="8230559"/>
            <a:ext cx="996696" cy="685800"/>
          </a:xfrm>
          <a:prstGeom prst="rect">
            <a:avLst/>
          </a:prstGeom>
        </p:spPr>
      </p:pic>
    </p:spTree>
    <p:extLst>
      <p:ext uri="{BB962C8B-B14F-4D97-AF65-F5344CB8AC3E}">
        <p14:creationId xmlns:p14="http://schemas.microsoft.com/office/powerpoint/2010/main" val="161914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265</TotalTime>
  <Words>205</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Back on Market With Upgrades!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 Thomas Price</cp:lastModifiedBy>
  <cp:revision>51</cp:revision>
  <dcterms:created xsi:type="dcterms:W3CDTF">2006-08-16T00:00:00Z</dcterms:created>
  <dcterms:modified xsi:type="dcterms:W3CDTF">2022-11-26T18:55:26Z</dcterms:modified>
</cp:coreProperties>
</file>