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2D050"/>
    <a:srgbClr val="BEAF87"/>
    <a:srgbClr val="3947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3546" y="10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1/30/2025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13" Type="http://schemas.openxmlformats.org/officeDocument/2006/relationships/image" Target="../media/image11.png"/><Relationship Id="rId18" Type="http://schemas.openxmlformats.org/officeDocument/2006/relationships/image" Target="../media/image16.svg"/><Relationship Id="rId3" Type="http://schemas.openxmlformats.org/officeDocument/2006/relationships/image" Target="../media/image1.png"/><Relationship Id="rId7" Type="http://schemas.openxmlformats.org/officeDocument/2006/relationships/image" Target="../media/image5.jpeg"/><Relationship Id="rId12" Type="http://schemas.openxmlformats.org/officeDocument/2006/relationships/image" Target="../media/image10.jpeg"/><Relationship Id="rId17" Type="http://schemas.openxmlformats.org/officeDocument/2006/relationships/image" Target="../media/image15.png"/><Relationship Id="rId2" Type="http://schemas.openxmlformats.org/officeDocument/2006/relationships/hyperlink" Target="https://vimeo.com/1033474265" TargetMode="External"/><Relationship Id="rId16" Type="http://schemas.openxmlformats.org/officeDocument/2006/relationships/image" Target="../media/image14.svg"/><Relationship Id="rId20" Type="http://schemas.openxmlformats.org/officeDocument/2006/relationships/image" Target="../media/image18.sv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5" Type="http://schemas.openxmlformats.org/officeDocument/2006/relationships/image" Target="../media/image13.png"/><Relationship Id="rId10" Type="http://schemas.openxmlformats.org/officeDocument/2006/relationships/image" Target="../media/image8.jpeg"/><Relationship Id="rId19" Type="http://schemas.openxmlformats.org/officeDocument/2006/relationships/image" Target="../media/image17.png"/><Relationship Id="rId4" Type="http://schemas.openxmlformats.org/officeDocument/2006/relationships/image" Target="../media/image2.jpeg"/><Relationship Id="rId9" Type="http://schemas.openxmlformats.org/officeDocument/2006/relationships/image" Target="../media/image7.jpeg"/><Relationship Id="rId14" Type="http://schemas.openxmlformats.org/officeDocument/2006/relationships/image" Target="../media/image12.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6020179"/>
            <a:ext cx="8229600" cy="2877719"/>
          </a:xfrm>
        </p:spPr>
        <p:txBody>
          <a:bodyPr anchor="ctr">
            <a:noAutofit/>
          </a:bodyPr>
          <a:lstStyle/>
          <a:p>
            <a:r>
              <a:rPr lang="en-US" sz="1200" dirty="0">
                <a:solidFill>
                  <a:schemeClr val="tx1">
                    <a:lumMod val="65000"/>
                    <a:lumOff val="35000"/>
                  </a:schemeClr>
                </a:solidFill>
                <a:latin typeface="Century Gothic" panose="020B0502020202020204" pitchFamily="34" charset="0"/>
                <a:cs typeface="Microsoft Sans Serif" panose="020B0604020202020204" pitchFamily="34" charset="0"/>
              </a:rPr>
              <a:t>Welcome to this beautifully designed home, perfectly situated on a peaceful pond lot in a sought-after neighborhood. Offering ultimate convenience and comfort, step inside to a light-filled foyer that leads to a study with French Doors which could serve as a 4th bedroom. continue on to the open-concept living area which includes a family room, sun room, dining area and a thoughtfully designed kitchen. The kitchen boasts granite counters, a large island with seating &amp; pendant lighting, stainless appliances including a refrigerator and gas stove, white cabinets, a direct-vent hood and a pantry. Crown </a:t>
            </a:r>
            <a:r>
              <a:rPr lang="en-US" sz="1200" dirty="0" err="1">
                <a:solidFill>
                  <a:schemeClr val="tx1">
                    <a:lumMod val="65000"/>
                    <a:lumOff val="35000"/>
                  </a:schemeClr>
                </a:solidFill>
                <a:latin typeface="Century Gothic" panose="020B0502020202020204" pitchFamily="34" charset="0"/>
                <a:cs typeface="Microsoft Sans Serif" panose="020B0604020202020204" pitchFamily="34" charset="0"/>
              </a:rPr>
              <a:t>moulding</a:t>
            </a:r>
            <a:r>
              <a:rPr lang="en-US" sz="1200" dirty="0">
                <a:solidFill>
                  <a:schemeClr val="tx1">
                    <a:lumMod val="65000"/>
                    <a:lumOff val="35000"/>
                  </a:schemeClr>
                </a:solidFill>
                <a:latin typeface="Century Gothic" panose="020B0502020202020204" pitchFamily="34" charset="0"/>
                <a:cs typeface="Microsoft Sans Serif" panose="020B0604020202020204" pitchFamily="34" charset="0"/>
              </a:rPr>
              <a:t> adds a polished touch throughout the main living areas. You will love having the Owner's Suite on the main level and with a great view of the pond. Upstairs, you'll find two generously sized bedrooms, a spacious bathroom and a massive L-shaped loft, perfect for a second living space, playroom, media room or man cave. Relax year-round on the screened porch, which overlooks the backyard and serene pond views. The neighborhood offers exceptional amenities, including a pool, playground, and walking/jogging trails. Conveniently located near shopping, dining, top-rated schools, and major highways, this home provides easy access to downtown Summerville and Charleston, area beaches, state parks and the airport. Don't miss the chance to call this exceptional property home!</a:t>
            </a:r>
            <a:endParaRPr lang="en-US" sz="1200" b="1" i="1" dirty="0">
              <a:solidFill>
                <a:schemeClr val="tx1">
                  <a:lumMod val="65000"/>
                  <a:lumOff val="35000"/>
                </a:schemeClr>
              </a:solidFill>
              <a:latin typeface="Century Gothic" panose="020B0502020202020204" pitchFamily="34" charset="0"/>
              <a:cs typeface="Microsoft Sans Serif" panose="020B0604020202020204" pitchFamily="34" charset="0"/>
              <a:hlinkClick r:id="rId2"/>
            </a:endParaRPr>
          </a:p>
          <a:p>
            <a:r>
              <a:rPr lang="en-US" sz="1200" b="1" i="1">
                <a:solidFill>
                  <a:schemeClr val="tx1">
                    <a:lumMod val="65000"/>
                    <a:lumOff val="35000"/>
                  </a:schemeClr>
                </a:solidFill>
                <a:latin typeface="Century Gothic" panose="020B0502020202020204" pitchFamily="34" charset="0"/>
                <a:cs typeface="Microsoft Sans Serif" panose="020B0604020202020204" pitchFamily="34" charset="0"/>
                <a:hlinkClick r:id="rId2"/>
              </a:rPr>
              <a:t>Enjoy </a:t>
            </a:r>
            <a:r>
              <a:rPr lang="en-US" sz="1200" b="1" i="1" dirty="0">
                <a:solidFill>
                  <a:schemeClr val="tx1">
                    <a:lumMod val="65000"/>
                    <a:lumOff val="35000"/>
                  </a:schemeClr>
                </a:solidFill>
                <a:latin typeface="Century Gothic" panose="020B0502020202020204" pitchFamily="34" charset="0"/>
                <a:cs typeface="Microsoft Sans Serif" panose="020B0604020202020204" pitchFamily="34" charset="0"/>
                <a:hlinkClick r:id="rId2"/>
              </a:rPr>
              <a:t>a video tour!</a:t>
            </a:r>
            <a:endParaRPr lang="en-US" sz="1200" b="1" i="1" dirty="0">
              <a:solidFill>
                <a:schemeClr val="tx1">
                  <a:lumMod val="65000"/>
                  <a:lumOff val="35000"/>
                </a:schemeClr>
              </a:solidFill>
              <a:latin typeface="Century Gothic" panose="020B0502020202020204" pitchFamily="34" charset="0"/>
              <a:cs typeface="Microsoft Sans Serif" panose="020B0604020202020204" pitchFamily="34" charset="0"/>
            </a:endParaRPr>
          </a:p>
        </p:txBody>
      </p:sp>
      <p:sp>
        <p:nvSpPr>
          <p:cNvPr id="4" name="Rectangle 3"/>
          <p:cNvSpPr/>
          <p:nvPr/>
        </p:nvSpPr>
        <p:spPr>
          <a:xfrm>
            <a:off x="0" y="9784080"/>
            <a:ext cx="8229600" cy="2743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of Summerville | 568-A Savannah Highway | Charleston, SC 29407</a:t>
            </a:r>
          </a:p>
        </p:txBody>
      </p:sp>
      <p:sp>
        <p:nvSpPr>
          <p:cNvPr id="5" name="Rectangle 4"/>
          <p:cNvSpPr/>
          <p:nvPr/>
        </p:nvSpPr>
        <p:spPr>
          <a:xfrm>
            <a:off x="3810002" y="8902700"/>
            <a:ext cx="3505199" cy="892552"/>
          </a:xfrm>
          <a:prstGeom prst="rect">
            <a:avLst/>
          </a:prstGeom>
        </p:spPr>
        <p:txBody>
          <a:bodyPr wrap="square">
            <a:spAutoFit/>
          </a:bodyPr>
          <a:lstStyle/>
          <a:p>
            <a:pPr algn="r"/>
            <a:r>
              <a:rPr lang="en-US" sz="1600" dirty="0">
                <a:latin typeface="Century Gothic" panose="020B0502020202020204" pitchFamily="34" charset="0"/>
                <a:ea typeface="Open Sans" panose="020B0606030504020204" pitchFamily="34" charset="0"/>
                <a:cs typeface="Microsoft Sans Serif" panose="020B0604020202020204" pitchFamily="34" charset="0"/>
              </a:rPr>
              <a:t>Beth Mandell</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M 803-463-7734 | O 843-871-2121 </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bmandell@century21properties.com</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www.bestcarolinahomedeals.com</a:t>
            </a:r>
          </a:p>
        </p:txBody>
      </p:sp>
      <p:grpSp>
        <p:nvGrpSpPr>
          <p:cNvPr id="9" name="Group 8">
            <a:extLst>
              <a:ext uri="{FF2B5EF4-FFF2-40B4-BE49-F238E27FC236}">
                <a16:creationId xmlns:a16="http://schemas.microsoft.com/office/drawing/2014/main" id="{04704E30-01AB-4A37-BD30-558E0935BED8}"/>
              </a:ext>
            </a:extLst>
          </p:cNvPr>
          <p:cNvGrpSpPr/>
          <p:nvPr/>
        </p:nvGrpSpPr>
        <p:grpSpPr>
          <a:xfrm>
            <a:off x="0" y="-7694"/>
            <a:ext cx="8229600" cy="677108"/>
            <a:chOff x="0" y="-7694"/>
            <a:chExt cx="7772400" cy="677108"/>
          </a:xfrm>
          <a:solidFill>
            <a:srgbClr val="92D050"/>
          </a:solidFill>
        </p:grpSpPr>
        <p:sp>
          <p:nvSpPr>
            <p:cNvPr id="6" name="Rectangle 5"/>
            <p:cNvSpPr/>
            <p:nvPr/>
          </p:nvSpPr>
          <p:spPr>
            <a:xfrm>
              <a:off x="0" y="36984"/>
              <a:ext cx="7772400" cy="58775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7694"/>
              <a:ext cx="7772400" cy="677108"/>
            </a:xfrm>
            <a:prstGeom prst="rect">
              <a:avLst/>
            </a:prstGeom>
            <a:solidFill>
              <a:srgbClr val="FF0000"/>
            </a:solidFill>
            <a:ln>
              <a:noFill/>
            </a:ln>
          </p:spPr>
          <p:txBody>
            <a:bodyPr wrap="square" anchor="ctr">
              <a:spAutoFit/>
            </a:bodyPr>
            <a:lstStyle/>
            <a:p>
              <a:pPr algn="ctr"/>
              <a:r>
                <a:rPr lang="en-US" sz="2100" b="1" dirty="0">
                  <a:ln w="3175">
                    <a:noFill/>
                  </a:ln>
                  <a:solidFill>
                    <a:schemeClr val="bg1"/>
                  </a:solidFill>
                  <a:latin typeface="Century Gothic" panose="020B0502020202020204" pitchFamily="34" charset="0"/>
                </a:rPr>
                <a:t>488 Sanctuary Park Drive</a:t>
              </a:r>
            </a:p>
            <a:p>
              <a:pPr algn="ctr"/>
              <a:r>
                <a:rPr lang="en-US" sz="1700" b="1" dirty="0">
                  <a:ln w="3175">
                    <a:noFill/>
                  </a:ln>
                  <a:solidFill>
                    <a:schemeClr val="bg1"/>
                  </a:solidFill>
                  <a:latin typeface="Century Gothic" panose="020B0502020202020204" pitchFamily="34" charset="0"/>
                </a:rPr>
                <a:t>Cane Bay Plantation | Summerville, SC 29486 | MLS# 24029673 | $423,500</a:t>
              </a:r>
            </a:p>
          </p:txBody>
        </p:sp>
      </p:gr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23216" y="9077892"/>
            <a:ext cx="1685499" cy="5421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descr="http://photos.flexmls.com/chs/20141006170353314199000000.jpg"/>
          <p:cNvPicPr>
            <a:picLocks noChangeAspect="1" noChangeArrowheads="1"/>
          </p:cNvPicPr>
          <p:nvPr/>
        </p:nvPicPr>
        <p:blipFill rotWithShape="1">
          <a:blip r:embed="rId4">
            <a:extLst>
              <a:ext uri="{28A0092B-C50C-407E-A947-70E740481C1C}">
                <a14:useLocalDpi xmlns:a14="http://schemas.microsoft.com/office/drawing/2010/main" val="0"/>
              </a:ext>
            </a:extLst>
          </a:blip>
          <a:srcRect t="12373"/>
          <a:stretch/>
        </p:blipFill>
        <p:spPr bwMode="auto">
          <a:xfrm>
            <a:off x="7315201" y="8942576"/>
            <a:ext cx="615899" cy="81280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p:cNvPicPr preferRelativeResize="0">
            <a:picLocks/>
          </p:cNvPicPr>
          <p:nvPr/>
        </p:nvPicPr>
        <p:blipFill>
          <a:blip r:embed="rId5" cstate="print">
            <a:extLst>
              <a:ext uri="{28A0092B-C50C-407E-A947-70E740481C1C}">
                <a14:useLocalDpi xmlns:a14="http://schemas.microsoft.com/office/drawing/2010/main" val="0"/>
              </a:ext>
            </a:extLst>
          </a:blip>
          <a:srcRect/>
          <a:stretch/>
        </p:blipFill>
        <p:spPr>
          <a:xfrm>
            <a:off x="6103160" y="2124210"/>
            <a:ext cx="1713382" cy="1142255"/>
          </a:xfrm>
          <a:prstGeom prst="rect">
            <a:avLst/>
          </a:prstGeom>
          <a:ln w="19050">
            <a:solidFill>
              <a:srgbClr val="FF0000"/>
            </a:solidFill>
          </a:ln>
        </p:spPr>
      </p:pic>
      <p:pic>
        <p:nvPicPr>
          <p:cNvPr id="11" name="Picture 10"/>
          <p:cNvPicPr preferRelativeResize="0">
            <a:picLocks/>
          </p:cNvPicPr>
          <p:nvPr/>
        </p:nvPicPr>
        <p:blipFill>
          <a:blip r:embed="rId6" cstate="print">
            <a:extLst>
              <a:ext uri="{28A0092B-C50C-407E-A947-70E740481C1C}">
                <a14:useLocalDpi xmlns:a14="http://schemas.microsoft.com/office/drawing/2010/main" val="0"/>
              </a:ext>
            </a:extLst>
          </a:blip>
          <a:srcRect/>
          <a:stretch/>
        </p:blipFill>
        <p:spPr>
          <a:xfrm>
            <a:off x="2318010" y="4844313"/>
            <a:ext cx="1703985" cy="1135990"/>
          </a:xfrm>
          <a:prstGeom prst="rect">
            <a:avLst/>
          </a:prstGeom>
          <a:ln w="19050">
            <a:solidFill>
              <a:srgbClr val="FF0000"/>
            </a:solidFill>
          </a:ln>
        </p:spPr>
      </p:pic>
      <p:pic>
        <p:nvPicPr>
          <p:cNvPr id="12" name="Picture 11"/>
          <p:cNvPicPr preferRelativeResize="0">
            <a:picLocks/>
          </p:cNvPicPr>
          <p:nvPr/>
        </p:nvPicPr>
        <p:blipFill>
          <a:blip r:embed="rId7" cstate="print">
            <a:extLst>
              <a:ext uri="{28A0092B-C50C-407E-A947-70E740481C1C}">
                <a14:useLocalDpi xmlns:a14="http://schemas.microsoft.com/office/drawing/2010/main" val="0"/>
              </a:ext>
            </a:extLst>
          </a:blip>
          <a:srcRect t="81" b="81"/>
          <a:stretch/>
        </p:blipFill>
        <p:spPr>
          <a:xfrm>
            <a:off x="421002" y="4840808"/>
            <a:ext cx="1719072" cy="1143000"/>
          </a:xfrm>
          <a:prstGeom prst="rect">
            <a:avLst/>
          </a:prstGeom>
          <a:ln w="19050">
            <a:solidFill>
              <a:srgbClr val="FF0000"/>
            </a:solidFill>
          </a:ln>
        </p:spPr>
      </p:pic>
      <p:pic>
        <p:nvPicPr>
          <p:cNvPr id="8" name="Picture 7"/>
          <p:cNvPicPr>
            <a:picLocks noChangeAspect="1"/>
          </p:cNvPicPr>
          <p:nvPr/>
        </p:nvPicPr>
        <p:blipFill>
          <a:blip r:embed="rId8">
            <a:extLst>
              <a:ext uri="{28A0092B-C50C-407E-A947-70E740481C1C}">
                <a14:useLocalDpi xmlns:a14="http://schemas.microsoft.com/office/drawing/2010/main" val="0"/>
              </a:ext>
            </a:extLst>
          </a:blip>
          <a:srcRect l="2490" r="2490"/>
          <a:stretch/>
        </p:blipFill>
        <p:spPr>
          <a:xfrm>
            <a:off x="421002" y="762000"/>
            <a:ext cx="5501378" cy="3859796"/>
          </a:xfrm>
          <a:prstGeom prst="rect">
            <a:avLst/>
          </a:prstGeom>
          <a:ln w="19050">
            <a:solidFill>
              <a:srgbClr val="FF0000"/>
            </a:solidFill>
          </a:ln>
        </p:spPr>
      </p:pic>
      <p:pic>
        <p:nvPicPr>
          <p:cNvPr id="16" name="Picture 15"/>
          <p:cNvPicPr preferRelativeResize="0">
            <a:picLocks/>
          </p:cNvPicPr>
          <p:nvPr/>
        </p:nvPicPr>
        <p:blipFill>
          <a:blip r:embed="rId9" cstate="print">
            <a:extLst>
              <a:ext uri="{28A0092B-C50C-407E-A947-70E740481C1C}">
                <a14:useLocalDpi xmlns:a14="http://schemas.microsoft.com/office/drawing/2010/main" val="0"/>
              </a:ext>
            </a:extLst>
          </a:blip>
          <a:srcRect/>
          <a:stretch/>
        </p:blipFill>
        <p:spPr>
          <a:xfrm>
            <a:off x="6103160" y="765054"/>
            <a:ext cx="1713383" cy="1142255"/>
          </a:xfrm>
          <a:prstGeom prst="rect">
            <a:avLst/>
          </a:prstGeom>
          <a:ln w="19050">
            <a:solidFill>
              <a:srgbClr val="FF0000"/>
            </a:solidFill>
          </a:ln>
        </p:spPr>
      </p:pic>
      <p:pic>
        <p:nvPicPr>
          <p:cNvPr id="17" name="Picture 16"/>
          <p:cNvPicPr preferRelativeResize="0">
            <a:picLocks/>
          </p:cNvPicPr>
          <p:nvPr/>
        </p:nvPicPr>
        <p:blipFill>
          <a:blip r:embed="rId10" cstate="print">
            <a:extLst>
              <a:ext uri="{28A0092B-C50C-407E-A947-70E740481C1C}">
                <a14:useLocalDpi xmlns:a14="http://schemas.microsoft.com/office/drawing/2010/main" val="0"/>
              </a:ext>
            </a:extLst>
          </a:blip>
          <a:srcRect/>
          <a:stretch/>
        </p:blipFill>
        <p:spPr>
          <a:xfrm>
            <a:off x="6102602" y="4840808"/>
            <a:ext cx="1714500" cy="1143000"/>
          </a:xfrm>
          <a:prstGeom prst="rect">
            <a:avLst/>
          </a:prstGeom>
          <a:ln w="19050">
            <a:solidFill>
              <a:srgbClr val="FF0000"/>
            </a:solidFill>
          </a:ln>
        </p:spPr>
      </p:pic>
      <p:pic>
        <p:nvPicPr>
          <p:cNvPr id="18" name="Picture 17"/>
          <p:cNvPicPr preferRelativeResize="0">
            <a:picLocks/>
          </p:cNvPicPr>
          <p:nvPr/>
        </p:nvPicPr>
        <p:blipFill>
          <a:blip r:embed="rId11" cstate="print">
            <a:extLst>
              <a:ext uri="{28A0092B-C50C-407E-A947-70E740481C1C}">
                <a14:useLocalDpi xmlns:a14="http://schemas.microsoft.com/office/drawing/2010/main" val="0"/>
              </a:ext>
            </a:extLst>
          </a:blip>
          <a:srcRect t="289" b="289"/>
          <a:stretch/>
        </p:blipFill>
        <p:spPr>
          <a:xfrm>
            <a:off x="6100316" y="3482994"/>
            <a:ext cx="1719072" cy="1143000"/>
          </a:xfrm>
          <a:prstGeom prst="rect">
            <a:avLst/>
          </a:prstGeom>
          <a:ln w="19050">
            <a:solidFill>
              <a:srgbClr val="FF0000"/>
            </a:solidFill>
          </a:ln>
        </p:spPr>
      </p:pic>
      <p:pic>
        <p:nvPicPr>
          <p:cNvPr id="19" name="Picture 18"/>
          <p:cNvPicPr preferRelativeResize="0">
            <a:picLocks/>
          </p:cNvPicPr>
          <p:nvPr/>
        </p:nvPicPr>
        <p:blipFill>
          <a:blip r:embed="rId12" cstate="print">
            <a:extLst>
              <a:ext uri="{28A0092B-C50C-407E-A947-70E740481C1C}">
                <a14:useLocalDpi xmlns:a14="http://schemas.microsoft.com/office/drawing/2010/main" val="0"/>
              </a:ext>
            </a:extLst>
          </a:blip>
          <a:srcRect/>
          <a:stretch/>
        </p:blipFill>
        <p:spPr>
          <a:xfrm>
            <a:off x="4206152" y="4841180"/>
            <a:ext cx="1713383" cy="1142255"/>
          </a:xfrm>
          <a:prstGeom prst="rect">
            <a:avLst/>
          </a:prstGeom>
          <a:ln w="19050">
            <a:solidFill>
              <a:srgbClr val="FF0000"/>
            </a:solidFill>
          </a:ln>
        </p:spPr>
      </p:pic>
      <p:sp>
        <p:nvSpPr>
          <p:cNvPr id="14" name="Rectangle 13"/>
          <p:cNvSpPr/>
          <p:nvPr/>
        </p:nvSpPr>
        <p:spPr>
          <a:xfrm>
            <a:off x="410213" y="4141946"/>
            <a:ext cx="5513113" cy="461665"/>
          </a:xfrm>
          <a:prstGeom prst="rect">
            <a:avLst/>
          </a:prstGeom>
          <a:ln>
            <a:noFill/>
          </a:ln>
        </p:spPr>
        <p:txBody>
          <a:bodyPr wrap="square">
            <a:spAutoFit/>
          </a:bodyPr>
          <a:lstStyle/>
          <a:p>
            <a:pPr algn="ctr"/>
            <a:r>
              <a:rPr lang="en-US" sz="2400" b="1" i="1" dirty="0">
                <a:ln w="3175">
                  <a:solidFill>
                    <a:schemeClr val="tx1"/>
                  </a:solidFill>
                </a:ln>
                <a:solidFill>
                  <a:schemeClr val="bg1"/>
                </a:solidFill>
                <a:latin typeface="Century Gothic" panose="020B0502020202020204" pitchFamily="34" charset="0"/>
              </a:rPr>
              <a:t>OPEN HOUSE SUNDAY 12-2</a:t>
            </a:r>
          </a:p>
        </p:txBody>
      </p:sp>
      <p:pic>
        <p:nvPicPr>
          <p:cNvPr id="15" name="Graphic 14" descr="Sparkling Heart with solid fill">
            <a:extLst>
              <a:ext uri="{FF2B5EF4-FFF2-40B4-BE49-F238E27FC236}">
                <a16:creationId xmlns:a16="http://schemas.microsoft.com/office/drawing/2014/main" id="{40D1EB9B-EC08-D1C3-BB94-A5AB312F0169}"/>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420056" y="4144178"/>
            <a:ext cx="457200" cy="457200"/>
          </a:xfrm>
          <a:prstGeom prst="rect">
            <a:avLst/>
          </a:prstGeom>
        </p:spPr>
      </p:pic>
      <p:pic>
        <p:nvPicPr>
          <p:cNvPr id="21" name="Graphic 20" descr="Sparkling Heart outline">
            <a:extLst>
              <a:ext uri="{FF2B5EF4-FFF2-40B4-BE49-F238E27FC236}">
                <a16:creationId xmlns:a16="http://schemas.microsoft.com/office/drawing/2014/main" id="{5C544D0E-B6F9-A4DE-70F9-07EED10A9098}"/>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5410200" y="771280"/>
            <a:ext cx="457200" cy="457200"/>
          </a:xfrm>
          <a:prstGeom prst="rect">
            <a:avLst/>
          </a:prstGeom>
        </p:spPr>
      </p:pic>
      <p:pic>
        <p:nvPicPr>
          <p:cNvPr id="23" name="Graphic 22" descr="Rose outline">
            <a:extLst>
              <a:ext uri="{FF2B5EF4-FFF2-40B4-BE49-F238E27FC236}">
                <a16:creationId xmlns:a16="http://schemas.microsoft.com/office/drawing/2014/main" id="{96E115E2-4CCD-1FA2-7941-B0620EFC9302}"/>
              </a:ext>
            </a:extLst>
          </p:cNvPr>
          <p:cNvPicPr>
            <a:picLocks noChangeAspect="1"/>
          </p:cNvPicPr>
          <p:nvPr/>
        </p:nvPicPr>
        <p:blipFill>
          <a:blip r:embed="rId17">
            <a:extLst>
              <a:ext uri="{96DAC541-7B7A-43D3-8B79-37D633B846F1}">
                <asvg:svgBlip xmlns:asvg="http://schemas.microsoft.com/office/drawing/2016/SVG/main" r:embed="rId18"/>
              </a:ext>
            </a:extLst>
          </a:blip>
          <a:stretch>
            <a:fillRect/>
          </a:stretch>
        </p:blipFill>
        <p:spPr>
          <a:xfrm>
            <a:off x="420056" y="771280"/>
            <a:ext cx="457200" cy="457200"/>
          </a:xfrm>
          <a:prstGeom prst="rect">
            <a:avLst/>
          </a:prstGeom>
        </p:spPr>
      </p:pic>
      <p:pic>
        <p:nvPicPr>
          <p:cNvPr id="25" name="Graphic 24" descr="Rose with solid fill">
            <a:extLst>
              <a:ext uri="{FF2B5EF4-FFF2-40B4-BE49-F238E27FC236}">
                <a16:creationId xmlns:a16="http://schemas.microsoft.com/office/drawing/2014/main" id="{56874CDE-AEFD-8D46-141C-45D9B327B204}"/>
              </a:ext>
            </a:extLst>
          </p:cNvPr>
          <p:cNvPicPr>
            <a:picLocks noChangeAspect="1"/>
          </p:cNvPicPr>
          <p:nvPr/>
        </p:nvPicPr>
        <p:blipFill>
          <a:blip r:embed="rId19">
            <a:extLst>
              <a:ext uri="{96DAC541-7B7A-43D3-8B79-37D633B846F1}">
                <asvg:svgBlip xmlns:asvg="http://schemas.microsoft.com/office/drawing/2016/SVG/main" r:embed="rId20"/>
              </a:ext>
            </a:extLst>
          </a:blip>
          <a:stretch>
            <a:fillRect/>
          </a:stretch>
        </p:blipFill>
        <p:spPr>
          <a:xfrm>
            <a:off x="5410200" y="4144178"/>
            <a:ext cx="457200" cy="457200"/>
          </a:xfrm>
          <a:prstGeom prst="rect">
            <a:avLst/>
          </a:prstGeom>
        </p:spPr>
      </p:pic>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2607</TotalTime>
  <Words>309</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112</cp:revision>
  <dcterms:created xsi:type="dcterms:W3CDTF">2006-08-16T00:00:00Z</dcterms:created>
  <dcterms:modified xsi:type="dcterms:W3CDTF">2025-01-30T21:24:04Z</dcterms:modified>
</cp:coreProperties>
</file>