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AF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7" d="100"/>
          <a:sy n="57" d="100"/>
        </p:scale>
        <p:origin x="2110" y="4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1/22/2024</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hyperlink" Target="https://charleston-real-estate-media.aryeo.com/videos/6e2c1fdd-cc53-4f7b-9418-7d06666294be" TargetMode="External"/><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3799" y="46166"/>
            <a:ext cx="4401185" cy="984885"/>
          </a:xfrm>
          <a:prstGeom prst="rect">
            <a:avLst/>
          </a:prstGeom>
        </p:spPr>
        <p:txBody>
          <a:bodyPr wrap="square" lIns="0" tIns="0" rIns="0" bIns="0" anchor="ctr">
            <a:spAutoFit/>
          </a:bodyPr>
          <a:lstStyle/>
          <a:p>
            <a:pPr algn="r"/>
            <a:r>
              <a:rPr lang="en-US" sz="1600" b="1" dirty="0">
                <a:latin typeface="Century Gothic" panose="020B0502020202020204" pitchFamily="34" charset="0"/>
              </a:rPr>
              <a:t>Debbie Cromer</a:t>
            </a:r>
            <a:endParaRPr lang="en-US" sz="1600" dirty="0">
              <a:latin typeface="Century Gothic" panose="020B0502020202020204" pitchFamily="34" charset="0"/>
            </a:endParaRPr>
          </a:p>
          <a:p>
            <a:pPr algn="r"/>
            <a:r>
              <a:rPr lang="en-US" sz="1200" dirty="0">
                <a:latin typeface="Century Gothic" panose="020B0502020202020204" pitchFamily="34" charset="0"/>
              </a:rPr>
              <a:t>ABR, RSPS, REALTOR, CRS</a:t>
            </a:r>
          </a:p>
          <a:p>
            <a:pPr algn="r"/>
            <a:r>
              <a:rPr lang="en-US" sz="1200" dirty="0">
                <a:latin typeface="Century Gothic" panose="020B0502020202020204" pitchFamily="34" charset="0"/>
              </a:rPr>
              <a:t>(843) 437-6342</a:t>
            </a:r>
          </a:p>
          <a:p>
            <a:pPr algn="r"/>
            <a:r>
              <a:rPr lang="en-US" sz="1200" dirty="0">
                <a:latin typeface="Century Gothic" panose="020B0502020202020204" pitchFamily="34" charset="0"/>
              </a:rPr>
              <a:t>debbie@debbiecromer.com</a:t>
            </a:r>
          </a:p>
          <a:p>
            <a:pPr algn="r"/>
            <a:r>
              <a:rPr lang="en-US" sz="1200" dirty="0">
                <a:latin typeface="Century Gothic" panose="020B0502020202020204" pitchFamily="34" charset="0"/>
              </a:rPr>
              <a:t>www.debbiecromer.com</a:t>
            </a:r>
          </a:p>
        </p:txBody>
      </p:sp>
      <p:sp>
        <p:nvSpPr>
          <p:cNvPr id="3" name="Subtitle 2"/>
          <p:cNvSpPr>
            <a:spLocks noGrp="1"/>
          </p:cNvSpPr>
          <p:nvPr>
            <p:ph type="subTitle" idx="1"/>
          </p:nvPr>
        </p:nvSpPr>
        <p:spPr>
          <a:xfrm>
            <a:off x="228599" y="5403922"/>
            <a:ext cx="7772401" cy="3282878"/>
          </a:xfrm>
        </p:spPr>
        <p:txBody>
          <a:bodyPr anchor="ctr">
            <a:noAutofit/>
          </a:bodyPr>
          <a:lstStyle/>
          <a:p>
            <a:r>
              <a:rPr lang="en-US" sz="900" dirty="0">
                <a:latin typeface="Century Gothic" panose="020B0502020202020204" pitchFamily="34" charset="0"/>
              </a:rPr>
              <a:t>Welcome to this stunning 1950's brick home on the corner of Barre and Bull Streets, just steps from the City Marina in Harleston Village. This property dazzles with an open concept floor plan and an expertly designed private backyard featuring a pool, spa, an expansive deck complete with landscape lighting. Upon arrival, notice the charmingly fenced front and side yards containing well maintained mature landscaping. As you enter the home, embrace the light-filled ambiance of the main floor, accentuated by beautiful hardwood flooring. To your right, discover a handsome office space/study, bathed in natural light and adorned with abundant shelving. To your left, a spacious formal sitting room seamlessly transitions into the main dining area, creating an inviting atmosphere for gatherings.</a:t>
            </a:r>
          </a:p>
          <a:p>
            <a:r>
              <a:rPr lang="en-US" sz="900" dirty="0">
                <a:latin typeface="Century Gothic" panose="020B0502020202020204" pitchFamily="34" charset="0"/>
              </a:rPr>
              <a:t>The heart of this home is the oversized kitchen and adjoining family room, sharing a vaulted ceiling and a cozy gas log fireplace. Dual sets of French doors, flanking the fireplace, provide access to the deck and flood the area with natural light. The kitchen is a chef's dream, featuring a massive marble-topped island, ample storage space, and bar seating. High-end appliances include a Sub-Zero side-by-side refrigerator, two Bosch dishwashers, double ovens, and a five-burner gas stove with custom hood. Adjacent to the kitchen, you'll find a convenient pantry/utility room with extensive storage cabinets, a laundry closet and sink, and a practical "drop zone" for everyday items. The first floor primary suite, which features two closets with built-in drawers, is very quiet and French doors offer direct access to the deck and spa. The ensuite bathroom features dual sinks, a jetted spa tub, and an open, dual shower. Also located on the first floor is a guest suite with a full bathroom and a half bath for guests.</a:t>
            </a:r>
          </a:p>
          <a:p>
            <a:r>
              <a:rPr lang="en-US" sz="900" dirty="0">
                <a:latin typeface="Century Gothic" panose="020B0502020202020204" pitchFamily="34" charset="0"/>
              </a:rPr>
              <a:t>Upstairs, the second primary suite provides ample space for relaxation and includes a full ensuite bathroom. Along the hallway, another guest room utilizes a full bathroom. Both upstairs bedrooms are designed with double closets and between them is a flex room for storage, playroom, etc. This home also includes a security system and small storage shed. Abundant parking includes an oyster shell parking pad in the front that can accommodate 2 vehicles in the front, as well as 2-3 cars on the side and 2 cars in the driveway. It is just a few blocks from the West Edge development which has a Publix, Woodhouse Day Spa and other retailers, as well as the world class doctors at MUSC and Roper. This exquisite property in Downtown Charleston blends classic charm with modern amenities, providing an unparalleled living experience. Don't miss the opportunity to make this your new home.</a:t>
            </a:r>
          </a:p>
          <a:p>
            <a:r>
              <a:rPr lang="en-US" sz="900" dirty="0">
                <a:latin typeface="Century Gothic" panose="020B0502020202020204" pitchFamily="34" charset="0"/>
                <a:hlinkClick r:id="rId2"/>
              </a:rPr>
              <a:t>Video Tour</a:t>
            </a:r>
            <a:endParaRPr lang="en-US" sz="900" dirty="0">
              <a:latin typeface="Century Gothic" panose="020B0502020202020204" pitchFamily="34" charset="0"/>
            </a:endParaRPr>
          </a:p>
        </p:txBody>
      </p:sp>
      <p:sp>
        <p:nvSpPr>
          <p:cNvPr id="6" name="Rectangle 5"/>
          <p:cNvSpPr/>
          <p:nvPr/>
        </p:nvSpPr>
        <p:spPr>
          <a:xfrm>
            <a:off x="0" y="1066800"/>
            <a:ext cx="8229600" cy="587752"/>
          </a:xfrm>
          <a:prstGeom prst="rect">
            <a:avLst/>
          </a:prstGeom>
          <a:solidFill>
            <a:srgbClr val="BEAF8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1052901"/>
            <a:ext cx="8229600" cy="615553"/>
          </a:xfrm>
          <a:prstGeom prst="rect">
            <a:avLst/>
          </a:prstGeom>
          <a:ln>
            <a:noFill/>
          </a:ln>
        </p:spPr>
        <p:txBody>
          <a:bodyPr wrap="square" anchor="ctr">
            <a:spAutoFit/>
          </a:bodyPr>
          <a:lstStyle/>
          <a:p>
            <a:pPr algn="ctr"/>
            <a:r>
              <a:rPr lang="en-US" sz="1800" b="1" dirty="0">
                <a:solidFill>
                  <a:schemeClr val="bg1"/>
                </a:solidFill>
                <a:effectLst>
                  <a:outerShdw blurRad="38100" dist="38100" dir="2700000" algn="tl">
                    <a:srgbClr val="000000">
                      <a:alpha val="43137"/>
                    </a:srgbClr>
                  </a:outerShdw>
                </a:effectLst>
                <a:latin typeface="Century Gothic" panose="020B0502020202020204" pitchFamily="34" charset="0"/>
              </a:rPr>
              <a:t>48 Barre Street</a:t>
            </a:r>
          </a:p>
          <a:p>
            <a:pPr algn="ctr"/>
            <a:r>
              <a:rPr lang="en-US" sz="1600" dirty="0">
                <a:solidFill>
                  <a:schemeClr val="bg1"/>
                </a:solidFill>
                <a:effectLst>
                  <a:outerShdw blurRad="38100" dist="38100" dir="2700000" algn="tl">
                    <a:srgbClr val="000000">
                      <a:alpha val="43137"/>
                    </a:srgbClr>
                  </a:outerShdw>
                </a:effectLst>
                <a:latin typeface="Century Gothic" panose="020B0502020202020204" pitchFamily="34" charset="0"/>
              </a:rPr>
              <a:t>Harleston Village | Charleston, SC 29401 | MLS# 24001566 | $3,000,000</a:t>
            </a:r>
          </a:p>
        </p:txBody>
      </p:sp>
      <p:sp>
        <p:nvSpPr>
          <p:cNvPr id="13" name="Rectangle 12"/>
          <p:cNvSpPr/>
          <p:nvPr/>
        </p:nvSpPr>
        <p:spPr>
          <a:xfrm>
            <a:off x="1111509" y="41049"/>
            <a:ext cx="5043367" cy="1015663"/>
          </a:xfrm>
          <a:prstGeom prst="rect">
            <a:avLst/>
          </a:prstGeom>
        </p:spPr>
        <p:txBody>
          <a:bodyPr wrap="square">
            <a:spAutoFit/>
          </a:bodyPr>
          <a:lstStyle/>
          <a:p>
            <a:r>
              <a:rPr lang="en-US" sz="3000" dirty="0">
                <a:solidFill>
                  <a:srgbClr val="C00000"/>
                </a:solidFill>
                <a:latin typeface="Gabriola" panose="04040605051002020D02" pitchFamily="82" charset="0"/>
                <a:ea typeface="Adobe Fan Heiti Std B" panose="020B0700000000000000" pitchFamily="34" charset="-128"/>
              </a:rPr>
              <a:t>Amazing Downtown Home</a:t>
            </a:r>
          </a:p>
          <a:p>
            <a:r>
              <a:rPr lang="en-US" sz="3000" dirty="0">
                <a:solidFill>
                  <a:srgbClr val="C00000"/>
                </a:solidFill>
                <a:latin typeface="Gabriola" panose="04040605051002020D02" pitchFamily="82" charset="0"/>
                <a:ea typeface="Adobe Fan Heiti Std B" panose="020B0700000000000000" pitchFamily="34" charset="-128"/>
              </a:rPr>
              <a:t>With Pool</a:t>
            </a: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49179" y="92626"/>
            <a:ext cx="929022" cy="1122764"/>
          </a:xfrm>
          <a:prstGeom prst="rect">
            <a:avLst/>
          </a:prstGeom>
          <a:noFill/>
          <a:ln w="28575">
            <a:solidFill>
              <a:schemeClr val="bg2">
                <a:lumMod val="90000"/>
              </a:schemeClr>
            </a:solidFill>
          </a:ln>
          <a:extLst>
            <a:ext uri="{909E8E84-426E-40DD-AFC4-6F175D3DCCD1}">
              <a14:hiddenFill xmlns:a14="http://schemas.microsoft.com/office/drawing/2010/main">
                <a:solidFill>
                  <a:srgbClr val="FFFFFF"/>
                </a:solidFill>
              </a14:hiddenFill>
            </a:ext>
          </a:extLst>
        </p:spPr>
      </p:pic>
      <p:pic>
        <p:nvPicPr>
          <p:cNvPr id="22" name="Picture 21"/>
          <p:cNvPicPr>
            <a:picLocks/>
          </p:cNvPicPr>
          <p:nvPr/>
        </p:nvPicPr>
        <p:blipFill>
          <a:blip r:embed="rId4" cstate="print">
            <a:extLst>
              <a:ext uri="{28A0092B-C50C-407E-A947-70E740481C1C}">
                <a14:useLocalDpi xmlns:a14="http://schemas.microsoft.com/office/drawing/2010/main" val="0"/>
              </a:ext>
            </a:extLst>
          </a:blip>
          <a:srcRect/>
          <a:stretch/>
        </p:blipFill>
        <p:spPr>
          <a:xfrm>
            <a:off x="1829358" y="4495800"/>
            <a:ext cx="1371600" cy="914400"/>
          </a:xfrm>
          <a:prstGeom prst="rect">
            <a:avLst/>
          </a:prstGeom>
          <a:ln>
            <a:noFill/>
          </a:ln>
          <a:effectLst/>
        </p:spPr>
      </p:pic>
      <p:pic>
        <p:nvPicPr>
          <p:cNvPr id="23" name="Picture 22"/>
          <p:cNvPicPr>
            <a:picLocks/>
          </p:cNvPicPr>
          <p:nvPr/>
        </p:nvPicPr>
        <p:blipFill>
          <a:blip r:embed="rId5" cstate="print">
            <a:extLst>
              <a:ext uri="{28A0092B-C50C-407E-A947-70E740481C1C}">
                <a14:useLocalDpi xmlns:a14="http://schemas.microsoft.com/office/drawing/2010/main" val="0"/>
              </a:ext>
            </a:extLst>
          </a:blip>
          <a:srcRect/>
          <a:stretch/>
        </p:blipFill>
        <p:spPr>
          <a:xfrm>
            <a:off x="5030874" y="4495800"/>
            <a:ext cx="1371600" cy="914400"/>
          </a:xfrm>
          <a:prstGeom prst="rect">
            <a:avLst/>
          </a:prstGeom>
          <a:ln>
            <a:noFill/>
          </a:ln>
          <a:effectLst/>
        </p:spPr>
      </p:pic>
      <p:pic>
        <p:nvPicPr>
          <p:cNvPr id="25" name="Picture 24"/>
          <p:cNvPicPr>
            <a:picLocks/>
          </p:cNvPicPr>
          <p:nvPr/>
        </p:nvPicPr>
        <p:blipFill>
          <a:blip r:embed="rId6" cstate="print">
            <a:extLst>
              <a:ext uri="{28A0092B-C50C-407E-A947-70E740481C1C}">
                <a14:useLocalDpi xmlns:a14="http://schemas.microsoft.com/office/drawing/2010/main" val="0"/>
              </a:ext>
            </a:extLst>
          </a:blip>
          <a:srcRect/>
          <a:stretch/>
        </p:blipFill>
        <p:spPr>
          <a:xfrm>
            <a:off x="228600" y="8703659"/>
            <a:ext cx="1371600" cy="914400"/>
          </a:xfrm>
          <a:prstGeom prst="rect">
            <a:avLst/>
          </a:prstGeom>
          <a:ln>
            <a:noFill/>
          </a:ln>
          <a:effectLst/>
        </p:spPr>
      </p:pic>
      <p:pic>
        <p:nvPicPr>
          <p:cNvPr id="32" name="Picture 31"/>
          <p:cNvPicPr>
            <a:picLocks/>
          </p:cNvPicPr>
          <p:nvPr/>
        </p:nvPicPr>
        <p:blipFill>
          <a:blip r:embed="rId7" cstate="print">
            <a:extLst>
              <a:ext uri="{28A0092B-C50C-407E-A947-70E740481C1C}">
                <a14:useLocalDpi xmlns:a14="http://schemas.microsoft.com/office/drawing/2010/main" val="0"/>
              </a:ext>
            </a:extLst>
          </a:blip>
          <a:srcRect/>
          <a:stretch/>
        </p:blipFill>
        <p:spPr>
          <a:xfrm>
            <a:off x="6631634" y="4495800"/>
            <a:ext cx="1371600" cy="914400"/>
          </a:xfrm>
          <a:prstGeom prst="rect">
            <a:avLst/>
          </a:prstGeom>
          <a:ln>
            <a:noFill/>
          </a:ln>
          <a:effectLst/>
        </p:spPr>
      </p:pic>
      <p:pic>
        <p:nvPicPr>
          <p:cNvPr id="34" name="Picture 33">
            <a:extLst>
              <a:ext uri="{FF2B5EF4-FFF2-40B4-BE49-F238E27FC236}">
                <a16:creationId xmlns:a16="http://schemas.microsoft.com/office/drawing/2014/main" id="{22B73E9F-D68C-45AE-99E3-3BBD12094132}"/>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228600" y="4495800"/>
            <a:ext cx="1371600" cy="914400"/>
          </a:xfrm>
          <a:prstGeom prst="rect">
            <a:avLst/>
          </a:prstGeom>
          <a:ln>
            <a:noFill/>
          </a:ln>
          <a:effectLst/>
        </p:spPr>
      </p:pic>
      <p:pic>
        <p:nvPicPr>
          <p:cNvPr id="30" name="Picture 29">
            <a:extLst>
              <a:ext uri="{FF2B5EF4-FFF2-40B4-BE49-F238E27FC236}">
                <a16:creationId xmlns:a16="http://schemas.microsoft.com/office/drawing/2014/main" id="{CFEFDB92-D4D6-4103-A5E7-FE6E5CB98738}"/>
              </a:ext>
            </a:extLst>
          </p:cNvPr>
          <p:cNvPicPr>
            <a:picLocks/>
          </p:cNvPicPr>
          <p:nvPr/>
        </p:nvPicPr>
        <p:blipFill>
          <a:blip r:embed="rId9" cstate="print">
            <a:extLst>
              <a:ext uri="{28A0092B-C50C-407E-A947-70E740481C1C}">
                <a14:useLocalDpi xmlns:a14="http://schemas.microsoft.com/office/drawing/2010/main" val="0"/>
              </a:ext>
            </a:extLst>
          </a:blip>
          <a:srcRect/>
          <a:stretch/>
        </p:blipFill>
        <p:spPr>
          <a:xfrm>
            <a:off x="5030874" y="8703659"/>
            <a:ext cx="1371600" cy="914400"/>
          </a:xfrm>
          <a:prstGeom prst="rect">
            <a:avLst/>
          </a:prstGeom>
          <a:ln>
            <a:noFill/>
          </a:ln>
          <a:effectLst/>
        </p:spPr>
      </p:pic>
      <p:pic>
        <p:nvPicPr>
          <p:cNvPr id="33" name="Picture 32">
            <a:extLst>
              <a:ext uri="{FF2B5EF4-FFF2-40B4-BE49-F238E27FC236}">
                <a16:creationId xmlns:a16="http://schemas.microsoft.com/office/drawing/2014/main" id="{9E7196DD-0F67-4E97-859C-436764631886}"/>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3430116" y="4495800"/>
            <a:ext cx="1371600" cy="914400"/>
          </a:xfrm>
          <a:prstGeom prst="rect">
            <a:avLst/>
          </a:prstGeom>
          <a:ln>
            <a:noFill/>
          </a:ln>
          <a:effectLst/>
        </p:spPr>
      </p:pic>
      <p:pic>
        <p:nvPicPr>
          <p:cNvPr id="35" name="Picture 34">
            <a:extLst>
              <a:ext uri="{FF2B5EF4-FFF2-40B4-BE49-F238E27FC236}">
                <a16:creationId xmlns:a16="http://schemas.microsoft.com/office/drawing/2014/main" id="{3DC3AF27-1E71-477F-8725-631A4384AC2D}"/>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3430116" y="8703659"/>
            <a:ext cx="1371600" cy="914400"/>
          </a:xfrm>
          <a:prstGeom prst="rect">
            <a:avLst/>
          </a:prstGeom>
          <a:ln>
            <a:noFill/>
          </a:ln>
          <a:effectLst/>
        </p:spPr>
      </p:pic>
      <p:pic>
        <p:nvPicPr>
          <p:cNvPr id="36" name="Picture 35">
            <a:extLst>
              <a:ext uri="{FF2B5EF4-FFF2-40B4-BE49-F238E27FC236}">
                <a16:creationId xmlns:a16="http://schemas.microsoft.com/office/drawing/2014/main" id="{E249EEDF-F261-4ACA-9F84-5C12D2C0E052}"/>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1829358" y="8703659"/>
            <a:ext cx="1371600" cy="914400"/>
          </a:xfrm>
          <a:prstGeom prst="rect">
            <a:avLst/>
          </a:prstGeom>
          <a:ln>
            <a:noFill/>
          </a:ln>
          <a:effectLst/>
        </p:spPr>
      </p:pic>
      <p:sp>
        <p:nvSpPr>
          <p:cNvPr id="24" name="Rectangle 23">
            <a:extLst>
              <a:ext uri="{FF2B5EF4-FFF2-40B4-BE49-F238E27FC236}">
                <a16:creationId xmlns:a16="http://schemas.microsoft.com/office/drawing/2014/main" id="{BDF408B4-4F12-4DD5-B1AF-D0A7785D28C5}"/>
              </a:ext>
            </a:extLst>
          </p:cNvPr>
          <p:cNvSpPr/>
          <p:nvPr/>
        </p:nvSpPr>
        <p:spPr>
          <a:xfrm>
            <a:off x="0" y="9753600"/>
            <a:ext cx="8229600" cy="274320"/>
          </a:xfrm>
          <a:prstGeom prst="rect">
            <a:avLst/>
          </a:prstGeom>
          <a:solidFill>
            <a:srgbClr val="BEA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Century Gothic" panose="020B0502020202020204" pitchFamily="34" charset="0"/>
                <a:ea typeface="Open Sans" panose="020B0606030504020204" pitchFamily="34" charset="0"/>
                <a:cs typeface="Microsoft Sans Serif" panose="020B0604020202020204" pitchFamily="34" charset="0"/>
              </a:rPr>
              <a:t>Century 21 Properties Plus | 1090 Park West Blvd; Ste 103 | Mount Pleasant, SC 29466</a:t>
            </a:r>
          </a:p>
        </p:txBody>
      </p:sp>
      <p:pic>
        <p:nvPicPr>
          <p:cNvPr id="26" name="Picture 2">
            <a:extLst>
              <a:ext uri="{FF2B5EF4-FFF2-40B4-BE49-F238E27FC236}">
                <a16:creationId xmlns:a16="http://schemas.microsoft.com/office/drawing/2014/main" id="{D4B8056A-ADDD-421E-AFBA-A7891F6B874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1753573" y="7703904"/>
            <a:ext cx="1685499" cy="54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rcRect l="7951" r="7951"/>
          <a:stretch/>
        </p:blipFill>
        <p:spPr>
          <a:xfrm>
            <a:off x="228600" y="1803887"/>
            <a:ext cx="3657600" cy="2442213"/>
          </a:xfrm>
          <a:prstGeom prst="rect">
            <a:avLst/>
          </a:prstGeom>
        </p:spPr>
      </p:pic>
      <p:pic>
        <p:nvPicPr>
          <p:cNvPr id="28" name="Picture 27">
            <a:extLst>
              <a:ext uri="{FF2B5EF4-FFF2-40B4-BE49-F238E27FC236}">
                <a16:creationId xmlns:a16="http://schemas.microsoft.com/office/drawing/2014/main" id="{16749EC2-9CBF-4760-96A4-46FA66C48B4B}"/>
              </a:ext>
            </a:extLst>
          </p:cNvPr>
          <p:cNvPicPr>
            <a:picLocks noChangeAspect="1"/>
          </p:cNvPicPr>
          <p:nvPr/>
        </p:nvPicPr>
        <p:blipFill>
          <a:blip r:embed="rId15" cstate="print">
            <a:extLst>
              <a:ext uri="{28A0092B-C50C-407E-A947-70E740481C1C}">
                <a14:useLocalDpi xmlns:a14="http://schemas.microsoft.com/office/drawing/2010/main" val="0"/>
              </a:ext>
            </a:extLst>
          </a:blip>
          <a:srcRect l="50" r="50"/>
          <a:stretch/>
        </p:blipFill>
        <p:spPr>
          <a:xfrm>
            <a:off x="4345633" y="1803887"/>
            <a:ext cx="3657601" cy="2442213"/>
          </a:xfrm>
          <a:prstGeom prst="rect">
            <a:avLst/>
          </a:prstGeom>
        </p:spPr>
      </p:pic>
      <p:pic>
        <p:nvPicPr>
          <p:cNvPr id="2" name="Picture 1">
            <a:extLst>
              <a:ext uri="{FF2B5EF4-FFF2-40B4-BE49-F238E27FC236}">
                <a16:creationId xmlns:a16="http://schemas.microsoft.com/office/drawing/2014/main" id="{8779C34C-F76B-B529-9EB8-B13AD46530A0}"/>
              </a:ext>
            </a:extLst>
          </p:cNvPr>
          <p:cNvPicPr>
            <a:picLocks/>
          </p:cNvPicPr>
          <p:nvPr/>
        </p:nvPicPr>
        <p:blipFill>
          <a:blip r:embed="rId16" cstate="print">
            <a:extLst>
              <a:ext uri="{28A0092B-C50C-407E-A947-70E740481C1C}">
                <a14:useLocalDpi xmlns:a14="http://schemas.microsoft.com/office/drawing/2010/main" val="0"/>
              </a:ext>
            </a:extLst>
          </a:blip>
          <a:srcRect l="7951" r="7951"/>
          <a:stretch/>
        </p:blipFill>
        <p:spPr>
          <a:xfrm>
            <a:off x="6631634" y="8703659"/>
            <a:ext cx="1371600" cy="914400"/>
          </a:xfrm>
          <a:prstGeom prst="rect">
            <a:avLst/>
          </a:prstGeom>
        </p:spPr>
      </p:pic>
    </p:spTree>
    <p:extLst>
      <p:ext uri="{BB962C8B-B14F-4D97-AF65-F5344CB8AC3E}">
        <p14:creationId xmlns:p14="http://schemas.microsoft.com/office/powerpoint/2010/main" val="3084365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565</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Gabriola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50</cp:revision>
  <dcterms:created xsi:type="dcterms:W3CDTF">2006-08-16T00:00:00Z</dcterms:created>
  <dcterms:modified xsi:type="dcterms:W3CDTF">2024-01-22T19:09:10Z</dcterms:modified>
</cp:coreProperties>
</file>