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366" y="-1368"/>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6"/>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6"/>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5875867"/>
            <a:ext cx="621792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77851" y="3875619"/>
            <a:ext cx="621792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1" y="2046817"/>
            <a:ext cx="3232150"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1" y="2899833"/>
            <a:ext cx="323215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20"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716021" y="2899833"/>
            <a:ext cx="323342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4067"/>
            <a:ext cx="2406651"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0" y="364068"/>
            <a:ext cx="4089401"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0" y="1913468"/>
            <a:ext cx="2406651"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400801"/>
            <a:ext cx="438912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830" y="817033"/>
            <a:ext cx="438912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433830" y="7156452"/>
            <a:ext cx="438912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5"/>
            <a:ext cx="170688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7/7/2020</a:t>
            </a:fld>
            <a:endParaRPr lang="en-US"/>
          </a:p>
        </p:txBody>
      </p:sp>
      <p:sp>
        <p:nvSpPr>
          <p:cNvPr id="5" name="Footer Placeholder 4"/>
          <p:cNvSpPr>
            <a:spLocks noGrp="1"/>
          </p:cNvSpPr>
          <p:nvPr>
            <p:ph type="ftr" sz="quarter" idx="3"/>
          </p:nvPr>
        </p:nvSpPr>
        <p:spPr>
          <a:xfrm>
            <a:off x="2499360" y="8475135"/>
            <a:ext cx="231648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5"/>
            <a:ext cx="170688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4000" r="-4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315200" cy="457200"/>
          </a:xfrm>
          <a:noFill/>
        </p:spPr>
        <p:txBody>
          <a:bodyPr anchor="ctr">
            <a:noAutofit/>
          </a:bodyPr>
          <a:lstStyle/>
          <a:p>
            <a:r>
              <a:rPr lang="en-US" sz="1800" b="1" i="1" dirty="0">
                <a:ln w="3175">
                  <a:noFill/>
                </a:ln>
                <a:solidFill>
                  <a:schemeClr val="bg1"/>
                </a:solidFill>
                <a:effectLst>
                  <a:outerShdw blurRad="38100" dist="38100" dir="2700000" algn="tl">
                    <a:srgbClr val="000000">
                      <a:alpha val="43137"/>
                    </a:srgbClr>
                  </a:outerShdw>
                </a:effectLst>
                <a:latin typeface="Bodoni MT" panose="02070603080606020203" pitchFamily="18" charset="0"/>
                <a:cs typeface="Arial" panose="020B0604020202020204" pitchFamily="34" charset="0"/>
              </a:rPr>
              <a:t>Immaculate Home On Corner Lot With Spacious Open Floor Plan</a:t>
            </a:r>
          </a:p>
        </p:txBody>
      </p:sp>
      <p:sp>
        <p:nvSpPr>
          <p:cNvPr id="3" name="Subtitle 2"/>
          <p:cNvSpPr>
            <a:spLocks noGrp="1"/>
          </p:cNvSpPr>
          <p:nvPr>
            <p:ph type="subTitle" idx="1"/>
          </p:nvPr>
        </p:nvSpPr>
        <p:spPr>
          <a:xfrm>
            <a:off x="0" y="4645029"/>
            <a:ext cx="7315200" cy="2439061"/>
          </a:xfrm>
        </p:spPr>
        <p:txBody>
          <a:bodyPr anchor="ctr">
            <a:noAutofit/>
          </a:bodyPr>
          <a:lstStyle/>
          <a:p>
            <a:r>
              <a:rPr lang="en-US" sz="1600" dirty="0">
                <a:solidFill>
                  <a:schemeClr val="bg1"/>
                </a:solidFill>
                <a:effectLst>
                  <a:outerShdw blurRad="50800" dist="38100" dir="8100000" algn="tr" rotWithShape="0">
                    <a:prstClr val="black">
                      <a:alpha val="40000"/>
                    </a:prstClr>
                  </a:outerShdw>
                </a:effectLst>
                <a:latin typeface="Arial Narrow" panose="020B0606020202030204" pitchFamily="34" charset="0"/>
                <a:cs typeface="Arial" panose="020B0604020202020204" pitchFamily="34" charset="0"/>
              </a:rPr>
              <a:t>Immaculate home on corner lot with spacious open floor plan. 3 bedrooms 2.5 baths formal dining room/flex room, kitchen boasts lots of cabinets and counter space plus extra storage in butlers pantry. Relax under the covered patio that leads to large privacy fenced yard. The large owner suite is upstairs and has an </a:t>
            </a:r>
            <a:r>
              <a:rPr lang="en-US" sz="1600" dirty="0" err="1">
                <a:solidFill>
                  <a:schemeClr val="bg1"/>
                </a:solidFill>
                <a:effectLst>
                  <a:outerShdw blurRad="50800" dist="38100" dir="8100000" algn="tr" rotWithShape="0">
                    <a:prstClr val="black">
                      <a:alpha val="40000"/>
                    </a:prstClr>
                  </a:outerShdw>
                </a:effectLst>
                <a:latin typeface="Arial Narrow" panose="020B0606020202030204" pitchFamily="34" charset="0"/>
                <a:cs typeface="Arial" panose="020B0604020202020204" pitchFamily="34" charset="0"/>
              </a:rPr>
              <a:t>ensuite</a:t>
            </a:r>
            <a:r>
              <a:rPr lang="en-US" sz="1600" dirty="0">
                <a:solidFill>
                  <a:schemeClr val="bg1"/>
                </a:solidFill>
                <a:effectLst>
                  <a:outerShdw blurRad="50800" dist="38100" dir="8100000" algn="tr" rotWithShape="0">
                    <a:prstClr val="black">
                      <a:alpha val="40000"/>
                    </a:prstClr>
                  </a:outerShdw>
                </a:effectLst>
                <a:latin typeface="Arial Narrow" panose="020B0606020202030204" pitchFamily="34" charset="0"/>
                <a:cs typeface="Arial" panose="020B0604020202020204" pitchFamily="34" charset="0"/>
              </a:rPr>
              <a:t> bathroom with double sinks, garden tub and separate shower and a large walk in closet. Upstairs also has 2 more bedrooms, full bath with double sink vanity, laundry and a flex space that would be a perfect game/play/office room. Ring door bell and other security do not convey.</a:t>
            </a:r>
          </a:p>
        </p:txBody>
      </p:sp>
      <p:sp>
        <p:nvSpPr>
          <p:cNvPr id="16" name="Rectangle 15"/>
          <p:cNvSpPr/>
          <p:nvPr/>
        </p:nvSpPr>
        <p:spPr>
          <a:xfrm>
            <a:off x="1527498" y="8301861"/>
            <a:ext cx="4267199" cy="523220"/>
          </a:xfrm>
          <a:prstGeom prst="rect">
            <a:avLst/>
          </a:prstGeom>
        </p:spPr>
        <p:txBody>
          <a:bodyPr wrap="square">
            <a:spAutoFit/>
          </a:bodyPr>
          <a:lstStyle/>
          <a:p>
            <a:pPr algn="ctr"/>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Christina Garvin</a:t>
            </a:r>
          </a:p>
          <a:p>
            <a:pPr algn="ct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(843) 270-7667 | cgarvin63@gmail.com</a:t>
            </a:r>
          </a:p>
        </p:txBody>
      </p:sp>
      <p:sp>
        <p:nvSpPr>
          <p:cNvPr id="23" name="Rectangle 22"/>
          <p:cNvSpPr/>
          <p:nvPr/>
        </p:nvSpPr>
        <p:spPr>
          <a:xfrm>
            <a:off x="232095" y="8946177"/>
            <a:ext cx="6858002" cy="215444"/>
          </a:xfrm>
          <a:prstGeom prst="rect">
            <a:avLst/>
          </a:prstGeom>
        </p:spPr>
        <p:txBody>
          <a:bodyPr wrap="square" anchor="b">
            <a:spAutoFit/>
          </a:bodyPr>
          <a:lstStyle/>
          <a:p>
            <a:pPr algn="ctr"/>
            <a:r>
              <a:rPr lang="en-US" sz="800" dirty="0">
                <a:solidFill>
                  <a:schemeClr val="bg2">
                    <a:lumMod val="90000"/>
                  </a:schemeClr>
                </a:solidFill>
                <a:latin typeface="Arial Narrow" panose="020B0606020202030204" pitchFamily="34" charset="0"/>
                <a:cs typeface="Arial" panose="020B0604020202020204" pitchFamily="34" charset="0"/>
              </a:rPr>
              <a:t>Elaine Brabham and Associates, LLC • 1890 Sam </a:t>
            </a:r>
            <a:r>
              <a:rPr lang="en-US" sz="800" dirty="0" err="1">
                <a:solidFill>
                  <a:schemeClr val="bg2">
                    <a:lumMod val="90000"/>
                  </a:schemeClr>
                </a:solidFill>
                <a:latin typeface="Arial Narrow" panose="020B0606020202030204" pitchFamily="34" charset="0"/>
                <a:cs typeface="Arial" panose="020B0604020202020204" pitchFamily="34" charset="0"/>
              </a:rPr>
              <a:t>Rittenberg</a:t>
            </a:r>
            <a:r>
              <a:rPr lang="en-US" sz="800" dirty="0">
                <a:solidFill>
                  <a:schemeClr val="bg2">
                    <a:lumMod val="90000"/>
                  </a:schemeClr>
                </a:solidFill>
                <a:latin typeface="Arial Narrow" panose="020B0606020202030204" pitchFamily="34" charset="0"/>
                <a:cs typeface="Arial" panose="020B0604020202020204" pitchFamily="34" charset="0"/>
              </a:rPr>
              <a:t> Boulevard, Suite 217 • Charleston, SC 29407</a:t>
            </a: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150" y="8301861"/>
            <a:ext cx="647700" cy="78105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7020" y="8301861"/>
            <a:ext cx="912359" cy="709612"/>
          </a:xfrm>
          <a:prstGeom prst="rect">
            <a:avLst/>
          </a:prstGeom>
        </p:spPr>
      </p:pic>
      <p:pic>
        <p:nvPicPr>
          <p:cNvPr id="22" name="Picture 21"/>
          <p:cNvPicPr>
            <a:picLocks/>
          </p:cNvPicPr>
          <p:nvPr/>
        </p:nvPicPr>
        <p:blipFill>
          <a:blip r:embed="rId6" cstate="print">
            <a:extLst>
              <a:ext uri="{28A0092B-C50C-407E-A947-70E740481C1C}">
                <a14:useLocalDpi xmlns:a14="http://schemas.microsoft.com/office/drawing/2010/main" val="0"/>
              </a:ext>
            </a:extLst>
          </a:blip>
          <a:srcRect/>
          <a:stretch/>
        </p:blipFill>
        <p:spPr>
          <a:xfrm>
            <a:off x="5870256" y="3658233"/>
            <a:ext cx="1371600" cy="914400"/>
          </a:xfrm>
          <a:prstGeom prst="rect">
            <a:avLst/>
          </a:prstGeom>
          <a:ln>
            <a:solidFill>
              <a:schemeClr val="bg2">
                <a:lumMod val="75000"/>
              </a:schemeClr>
            </a:solidFill>
          </a:ln>
        </p:spPr>
      </p:pic>
      <p:pic>
        <p:nvPicPr>
          <p:cNvPr id="27" name="Picture 26"/>
          <p:cNvPicPr>
            <a:picLocks/>
          </p:cNvPicPr>
          <p:nvPr/>
        </p:nvPicPr>
        <p:blipFill>
          <a:blip r:embed="rId7" cstate="print">
            <a:extLst>
              <a:ext uri="{28A0092B-C50C-407E-A947-70E740481C1C}">
                <a14:useLocalDpi xmlns:a14="http://schemas.microsoft.com/office/drawing/2010/main" val="0"/>
              </a:ext>
            </a:extLst>
          </a:blip>
          <a:srcRect/>
          <a:stretch/>
        </p:blipFill>
        <p:spPr>
          <a:xfrm>
            <a:off x="78577" y="3658233"/>
            <a:ext cx="1371600" cy="914400"/>
          </a:xfrm>
          <a:prstGeom prst="rect">
            <a:avLst/>
          </a:prstGeom>
          <a:ln>
            <a:solidFill>
              <a:schemeClr val="bg2">
                <a:lumMod val="75000"/>
              </a:schemeClr>
            </a:solidFill>
          </a:ln>
        </p:spPr>
      </p:pic>
      <p:grpSp>
        <p:nvGrpSpPr>
          <p:cNvPr id="6" name="Group 5">
            <a:extLst>
              <a:ext uri="{FF2B5EF4-FFF2-40B4-BE49-F238E27FC236}">
                <a16:creationId xmlns:a16="http://schemas.microsoft.com/office/drawing/2014/main" id="{BEAE4613-B11D-4C84-8E1A-6733EF734C78}"/>
              </a:ext>
            </a:extLst>
          </p:cNvPr>
          <p:cNvGrpSpPr/>
          <p:nvPr/>
        </p:nvGrpSpPr>
        <p:grpSpPr>
          <a:xfrm>
            <a:off x="50108" y="435589"/>
            <a:ext cx="7212513" cy="2383810"/>
            <a:chOff x="40583" y="778489"/>
            <a:chExt cx="7212513" cy="2383810"/>
          </a:xfrm>
        </p:grpSpPr>
        <p:pic>
          <p:nvPicPr>
            <p:cNvPr id="5" name="Picture 4"/>
            <p:cNvPicPr>
              <a:picLocks noChangeAspect="1"/>
            </p:cNvPicPr>
            <p:nvPr/>
          </p:nvPicPr>
          <p:blipFill>
            <a:blip r:embed="rId8">
              <a:extLst>
                <a:ext uri="{28A0092B-C50C-407E-A947-70E740481C1C}">
                  <a14:useLocalDpi xmlns:a14="http://schemas.microsoft.com/office/drawing/2010/main" val="0"/>
                </a:ext>
              </a:extLst>
            </a:blip>
            <a:srcRect/>
            <a:stretch/>
          </p:blipFill>
          <p:spPr>
            <a:xfrm>
              <a:off x="40583" y="778489"/>
              <a:ext cx="3575715" cy="2383810"/>
            </a:xfrm>
            <a:prstGeom prst="rect">
              <a:avLst/>
            </a:prstGeom>
            <a:ln>
              <a:solidFill>
                <a:schemeClr val="bg2">
                  <a:lumMod val="75000"/>
                </a:schemeClr>
              </a:solidFill>
            </a:ln>
          </p:spPr>
        </p:pic>
        <p:pic>
          <p:nvPicPr>
            <p:cNvPr id="19" name="Picture 18">
              <a:extLst>
                <a:ext uri="{FF2B5EF4-FFF2-40B4-BE49-F238E27FC236}">
                  <a16:creationId xmlns:a16="http://schemas.microsoft.com/office/drawing/2014/main" id="{4F15BBA5-400E-487D-931F-CF4A9161F286}"/>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687286" y="781791"/>
              <a:ext cx="3565810" cy="2377207"/>
            </a:xfrm>
            <a:prstGeom prst="rect">
              <a:avLst/>
            </a:prstGeom>
            <a:ln>
              <a:solidFill>
                <a:schemeClr val="bg2">
                  <a:lumMod val="75000"/>
                </a:schemeClr>
              </a:solidFill>
            </a:ln>
          </p:spPr>
        </p:pic>
      </p:grpSp>
      <p:sp>
        <p:nvSpPr>
          <p:cNvPr id="21" name="Rectangle 20"/>
          <p:cNvSpPr/>
          <p:nvPr/>
        </p:nvSpPr>
        <p:spPr>
          <a:xfrm>
            <a:off x="0" y="2873514"/>
            <a:ext cx="7315200" cy="707886"/>
          </a:xfrm>
          <a:prstGeom prst="rect">
            <a:avLst/>
          </a:prstGeom>
          <a:solidFill>
            <a:schemeClr val="bg2">
              <a:lumMod val="75000"/>
            </a:schemeClr>
          </a:solidFill>
          <a:ln>
            <a:solidFill>
              <a:schemeClr val="bg2">
                <a:lumMod val="75000"/>
              </a:schemeClr>
            </a:solidFill>
          </a:ln>
          <a:effectLst>
            <a:outerShdw blurRad="63500" sx="102000" sy="102000" algn="ctr" rotWithShape="0">
              <a:prstClr val="black">
                <a:alpha val="40000"/>
              </a:prstClr>
            </a:outerShdw>
          </a:effectLst>
        </p:spPr>
        <p:txBody>
          <a:bodyPr wrap="square">
            <a:spAutoFit/>
          </a:bodyPr>
          <a:lstStyle/>
          <a:p>
            <a:pPr algn="ct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4914 Serene Lane</a:t>
            </a:r>
          </a:p>
          <a:p>
            <a:pPr algn="ctr"/>
            <a:r>
              <a:rPr lang="en-US" sz="16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Deer Field Hall </a:t>
            </a:r>
            <a:r>
              <a:rPr lang="en-US" sz="1600"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r>
              <a:rPr lang="en-US" sz="16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Hollywood, SC 29449 </a:t>
            </a:r>
            <a:r>
              <a:rPr lang="en-US" sz="1600"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r>
              <a:rPr lang="en-US" sz="16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MLS# 20017547 </a:t>
            </a:r>
            <a:r>
              <a:rPr lang="en-US" sz="1600"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r>
              <a:rPr lang="en-US" sz="16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$316,500</a:t>
            </a:r>
          </a:p>
        </p:txBody>
      </p:sp>
      <p:pic>
        <p:nvPicPr>
          <p:cNvPr id="17" name="Picture 16">
            <a:extLst>
              <a:ext uri="{FF2B5EF4-FFF2-40B4-BE49-F238E27FC236}">
                <a16:creationId xmlns:a16="http://schemas.microsoft.com/office/drawing/2014/main" id="{DEB98FD4-3C7F-4A2A-800A-5F953C5D8B36}"/>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1526497" y="3658233"/>
            <a:ext cx="1371600" cy="914400"/>
          </a:xfrm>
          <a:prstGeom prst="rect">
            <a:avLst/>
          </a:prstGeom>
          <a:ln>
            <a:solidFill>
              <a:schemeClr val="bg2">
                <a:lumMod val="75000"/>
              </a:schemeClr>
            </a:solidFill>
          </a:ln>
        </p:spPr>
      </p:pic>
      <p:pic>
        <p:nvPicPr>
          <p:cNvPr id="18" name="Picture 17">
            <a:extLst>
              <a:ext uri="{FF2B5EF4-FFF2-40B4-BE49-F238E27FC236}">
                <a16:creationId xmlns:a16="http://schemas.microsoft.com/office/drawing/2014/main" id="{EC2C56FE-8ADF-4290-B8FA-46FE14A06F45}"/>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2974417" y="3658233"/>
            <a:ext cx="1371600" cy="914400"/>
          </a:xfrm>
          <a:prstGeom prst="rect">
            <a:avLst/>
          </a:prstGeom>
          <a:ln>
            <a:solidFill>
              <a:schemeClr val="bg2">
                <a:lumMod val="75000"/>
              </a:schemeClr>
            </a:solidFill>
          </a:ln>
        </p:spPr>
      </p:pic>
      <p:pic>
        <p:nvPicPr>
          <p:cNvPr id="20" name="Picture 19">
            <a:extLst>
              <a:ext uri="{FF2B5EF4-FFF2-40B4-BE49-F238E27FC236}">
                <a16:creationId xmlns:a16="http://schemas.microsoft.com/office/drawing/2014/main" id="{A6488B99-9AED-4AF5-914F-E51FAA447D47}"/>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4422337" y="3658233"/>
            <a:ext cx="1371600" cy="914400"/>
          </a:xfrm>
          <a:prstGeom prst="rect">
            <a:avLst/>
          </a:prstGeom>
          <a:ln>
            <a:solidFill>
              <a:schemeClr val="bg2">
                <a:lumMod val="75000"/>
              </a:schemeClr>
            </a:solidFill>
          </a:ln>
        </p:spPr>
      </p:pic>
      <p:pic>
        <p:nvPicPr>
          <p:cNvPr id="25" name="Picture 24"/>
          <p:cNvPicPr>
            <a:picLocks/>
          </p:cNvPicPr>
          <p:nvPr/>
        </p:nvPicPr>
        <p:blipFill>
          <a:blip r:embed="rId13" cstate="print">
            <a:extLst>
              <a:ext uri="{28A0092B-C50C-407E-A947-70E740481C1C}">
                <a14:useLocalDpi xmlns:a14="http://schemas.microsoft.com/office/drawing/2010/main" val="0"/>
              </a:ext>
            </a:extLst>
          </a:blip>
          <a:srcRect/>
          <a:stretch/>
        </p:blipFill>
        <p:spPr>
          <a:xfrm>
            <a:off x="4421801" y="7166579"/>
            <a:ext cx="1371600" cy="914400"/>
          </a:xfrm>
          <a:prstGeom prst="rect">
            <a:avLst/>
          </a:prstGeom>
          <a:ln>
            <a:solidFill>
              <a:schemeClr val="bg2">
                <a:lumMod val="75000"/>
              </a:schemeClr>
            </a:solidFill>
          </a:ln>
        </p:spPr>
      </p:pic>
      <p:pic>
        <p:nvPicPr>
          <p:cNvPr id="26" name="Picture 25"/>
          <p:cNvPicPr>
            <a:picLocks/>
          </p:cNvPicPr>
          <p:nvPr/>
        </p:nvPicPr>
        <p:blipFill>
          <a:blip r:embed="rId14" cstate="print">
            <a:extLst>
              <a:ext uri="{28A0092B-C50C-407E-A947-70E740481C1C}">
                <a14:useLocalDpi xmlns:a14="http://schemas.microsoft.com/office/drawing/2010/main" val="0"/>
              </a:ext>
            </a:extLst>
          </a:blip>
          <a:srcRect/>
          <a:stretch/>
        </p:blipFill>
        <p:spPr>
          <a:xfrm>
            <a:off x="5870256" y="7166579"/>
            <a:ext cx="1371600" cy="914400"/>
          </a:xfrm>
          <a:prstGeom prst="rect">
            <a:avLst/>
          </a:prstGeom>
          <a:ln>
            <a:solidFill>
              <a:schemeClr val="bg2">
                <a:lumMod val="75000"/>
              </a:schemeClr>
            </a:solidFill>
          </a:ln>
        </p:spPr>
      </p:pic>
      <p:pic>
        <p:nvPicPr>
          <p:cNvPr id="28" name="Picture 27"/>
          <p:cNvPicPr>
            <a:picLocks/>
          </p:cNvPicPr>
          <p:nvPr/>
        </p:nvPicPr>
        <p:blipFill>
          <a:blip r:embed="rId15" cstate="print">
            <a:extLst>
              <a:ext uri="{28A0092B-C50C-407E-A947-70E740481C1C}">
                <a14:useLocalDpi xmlns:a14="http://schemas.microsoft.com/office/drawing/2010/main" val="0"/>
              </a:ext>
            </a:extLst>
          </a:blip>
          <a:srcRect/>
          <a:stretch/>
        </p:blipFill>
        <p:spPr>
          <a:xfrm>
            <a:off x="1524893" y="7166579"/>
            <a:ext cx="1371600" cy="914400"/>
          </a:xfrm>
          <a:prstGeom prst="rect">
            <a:avLst/>
          </a:prstGeom>
          <a:ln>
            <a:solidFill>
              <a:schemeClr val="bg2">
                <a:lumMod val="75000"/>
              </a:schemeClr>
            </a:solidFill>
          </a:ln>
        </p:spPr>
      </p:pic>
      <p:pic>
        <p:nvPicPr>
          <p:cNvPr id="29" name="Picture 28">
            <a:extLst>
              <a:ext uri="{FF2B5EF4-FFF2-40B4-BE49-F238E27FC236}">
                <a16:creationId xmlns:a16="http://schemas.microsoft.com/office/drawing/2014/main" id="{E40A4D00-001F-4E79-A260-832B227E0387}"/>
              </a:ext>
            </a:extLst>
          </p:cNvPr>
          <p:cNvPicPr>
            <a:picLocks/>
          </p:cNvPicPr>
          <p:nvPr/>
        </p:nvPicPr>
        <p:blipFill>
          <a:blip r:embed="rId16" cstate="print">
            <a:extLst>
              <a:ext uri="{28A0092B-C50C-407E-A947-70E740481C1C}">
                <a14:useLocalDpi xmlns:a14="http://schemas.microsoft.com/office/drawing/2010/main" val="0"/>
              </a:ext>
            </a:extLst>
          </a:blip>
          <a:srcRect/>
          <a:stretch/>
        </p:blipFill>
        <p:spPr>
          <a:xfrm>
            <a:off x="76439" y="7166579"/>
            <a:ext cx="1371600" cy="914400"/>
          </a:xfrm>
          <a:prstGeom prst="rect">
            <a:avLst/>
          </a:prstGeom>
          <a:ln>
            <a:solidFill>
              <a:schemeClr val="bg2">
                <a:lumMod val="75000"/>
              </a:schemeClr>
            </a:solidFill>
          </a:ln>
        </p:spPr>
      </p:pic>
      <p:pic>
        <p:nvPicPr>
          <p:cNvPr id="30" name="Picture 29">
            <a:extLst>
              <a:ext uri="{FF2B5EF4-FFF2-40B4-BE49-F238E27FC236}">
                <a16:creationId xmlns:a16="http://schemas.microsoft.com/office/drawing/2014/main" id="{D74F1070-48B5-4A17-B44E-241F60110579}"/>
              </a:ext>
            </a:extLst>
          </p:cNvPr>
          <p:cNvPicPr>
            <a:picLocks/>
          </p:cNvPicPr>
          <p:nvPr/>
        </p:nvPicPr>
        <p:blipFill>
          <a:blip r:embed="rId17" cstate="print">
            <a:extLst>
              <a:ext uri="{28A0092B-C50C-407E-A947-70E740481C1C}">
                <a14:useLocalDpi xmlns:a14="http://schemas.microsoft.com/office/drawing/2010/main" val="0"/>
              </a:ext>
            </a:extLst>
          </a:blip>
          <a:srcRect/>
          <a:stretch/>
        </p:blipFill>
        <p:spPr>
          <a:xfrm>
            <a:off x="2973347" y="7166579"/>
            <a:ext cx="1371600" cy="914400"/>
          </a:xfrm>
          <a:prstGeom prst="rect">
            <a:avLst/>
          </a:prstGeom>
          <a:ln>
            <a:solidFill>
              <a:schemeClr val="bg2">
                <a:lumMod val="75000"/>
              </a:schemeClr>
            </a:solidFill>
          </a:ln>
        </p:spPr>
      </p:pic>
    </p:spTree>
    <p:extLst>
      <p:ext uri="{BB962C8B-B14F-4D97-AF65-F5344CB8AC3E}">
        <p14:creationId xmlns:p14="http://schemas.microsoft.com/office/powerpoint/2010/main" val="1829816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177</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Narrow</vt:lpstr>
      <vt:lpstr>Bodoni MT</vt:lpstr>
      <vt:lpstr>Calibri</vt:lpstr>
      <vt:lpstr>Office Theme</vt:lpstr>
      <vt:lpstr>Immaculate Home On Corner Lot With Spacious Open Floor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45</cp:revision>
  <dcterms:created xsi:type="dcterms:W3CDTF">2006-08-16T00:00:00Z</dcterms:created>
  <dcterms:modified xsi:type="dcterms:W3CDTF">2020-07-08T00:38:46Z</dcterms:modified>
</cp:coreProperties>
</file>