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8" y="-329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5/21/2019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27422" y="1662373"/>
            <a:ext cx="2860357" cy="3200400"/>
          </a:xfrm>
          <a:prstGeom prst="rect">
            <a:avLst/>
          </a:prstGeom>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636281" y="5029922"/>
            <a:ext cx="7315198" cy="2735120"/>
          </a:xfrm>
        </p:spPr>
        <p:txBody>
          <a:bodyPr anchor="ctr">
            <a:noAutofit/>
          </a:bodyPr>
          <a:lstStyle/>
          <a:p>
            <a:r>
              <a:rPr lang="en-US" sz="1300" dirty="0">
                <a:solidFill>
                  <a:schemeClr val="bg1"/>
                </a:solidFill>
                <a:effectLst>
                  <a:outerShdw blurRad="38100" dist="38100" dir="2700000" algn="tl">
                    <a:srgbClr val="000000">
                      <a:alpha val="43137"/>
                    </a:srgbClr>
                  </a:outerShdw>
                </a:effectLst>
                <a:latin typeface="Futura Lt BT" panose="020B0402020204020303" pitchFamily="34" charset="0"/>
              </a:rPr>
              <a:t>Look at what you get in Wescott for well under 300K! If you need space then this is the house for you. This house boasts 4 bedrooms, 3.5 baths and a bonus room on the third floor that can function as an office, playroom, teen hangout and even an extra bedroom if needed. The master is on the second floor, but the first floor has a bedroom with full bath that could be used as a dual master or as a mother-in-law suite. The kitchen is open to the eating area, and a great space for entertaining. There is a patio out back and there is also a two car garage. The laundry is on the second floor along with a loft, two other bedrooms, a full bath and a spacious master suite! The home is bright and inviting. Each bedroom has its own walk-in closet- room for everything.</a:t>
            </a:r>
          </a:p>
          <a:p>
            <a:r>
              <a:rPr lang="en-US" sz="1300" dirty="0">
                <a:solidFill>
                  <a:schemeClr val="bg1"/>
                </a:solidFill>
                <a:effectLst>
                  <a:outerShdw blurRad="38100" dist="38100" dir="2700000" algn="tl">
                    <a:srgbClr val="000000">
                      <a:alpha val="43137"/>
                    </a:srgbClr>
                  </a:outerShdw>
                </a:effectLst>
                <a:latin typeface="Futura Lt BT" panose="020B0402020204020303" pitchFamily="34" charset="0"/>
              </a:rPr>
              <a:t>Wescott Plantation has amenities such as a golf course and walking/jogging/biking trails.</a:t>
            </a:r>
          </a:p>
          <a:p>
            <a:r>
              <a:rPr lang="en-US" sz="1300" dirty="0">
                <a:solidFill>
                  <a:schemeClr val="bg1"/>
                </a:solidFill>
                <a:effectLst>
                  <a:outerShdw blurRad="38100" dist="38100" dir="2700000" algn="tl">
                    <a:srgbClr val="000000">
                      <a:alpha val="43137"/>
                    </a:srgbClr>
                  </a:outerShdw>
                </a:effectLst>
                <a:latin typeface="Futura Lt BT" panose="020B0402020204020303" pitchFamily="34" charset="0"/>
              </a:rPr>
              <a:t>The neighborhood is zoned for Dorchester District 2 schools, and close to shopping, Boeing, Bosch, Volvo, and many of Charleston's vast attractions. Close to Joint Base Charleston so ideal for military families. Come check out 8912 Cat Tail Pond and make this house your next home.</a:t>
            </a:r>
            <a:endParaRPr lang="en-US" sz="1300" b="1" dirty="0">
              <a:solidFill>
                <a:schemeClr val="bg1"/>
              </a:solidFill>
              <a:effectLst>
                <a:outerShdw blurRad="38100" dist="38100" dir="2700000" algn="tl">
                  <a:srgbClr val="000000">
                    <a:alpha val="43137"/>
                  </a:srgbClr>
                </a:outerShdw>
              </a:effectLst>
              <a:latin typeface="Futura Lt BT" panose="020B0402020204020303" pitchFamily="34" charset="0"/>
            </a:endParaRPr>
          </a:p>
        </p:txBody>
      </p:sp>
      <p:sp>
        <p:nvSpPr>
          <p:cNvPr id="17" name="Rectangle 16"/>
          <p:cNvSpPr/>
          <p:nvPr/>
        </p:nvSpPr>
        <p:spPr>
          <a:xfrm>
            <a:off x="1" y="9078444"/>
            <a:ext cx="7315199" cy="823302"/>
          </a:xfrm>
          <a:prstGeom prst="rect">
            <a:avLst/>
          </a:prstGeom>
        </p:spPr>
        <p:txBody>
          <a:bodyPr wrap="square">
            <a:spAutoFit/>
          </a:bodyPr>
          <a:lstStyle/>
          <a:p>
            <a:pPr algn="ctr"/>
            <a:r>
              <a:rPr lang="en-US" sz="1600" dirty="0">
                <a:solidFill>
                  <a:srgbClr val="002269"/>
                </a:solidFill>
                <a:effectLst>
                  <a:outerShdw blurRad="38100" dist="38100" dir="2700000" algn="tl">
                    <a:schemeClr val="bg1">
                      <a:alpha val="43000"/>
                    </a:schemeClr>
                  </a:outerShdw>
                </a:effectLst>
                <a:latin typeface="Futura Lt BT" panose="020B0402020204020303" pitchFamily="34" charset="0"/>
              </a:rPr>
              <a:t>Andrea Ulmer</a:t>
            </a:r>
          </a:p>
          <a:p>
            <a:pPr algn="ctr"/>
            <a:r>
              <a:rPr lang="en-US" sz="1050" dirty="0">
                <a:solidFill>
                  <a:srgbClr val="002269"/>
                </a:solidFill>
                <a:effectLst>
                  <a:outerShdw blurRad="38100" dist="38100" dir="2700000" algn="tl">
                    <a:schemeClr val="bg1">
                      <a:alpha val="43000"/>
                    </a:schemeClr>
                  </a:outerShdw>
                </a:effectLst>
                <a:latin typeface="Futura Lt BT" panose="020B0402020204020303" pitchFamily="34" charset="0"/>
              </a:rPr>
              <a:t>(843) 670-6341</a:t>
            </a:r>
          </a:p>
          <a:p>
            <a:pPr algn="ctr"/>
            <a:r>
              <a:rPr lang="en-US" sz="1050" dirty="0">
                <a:solidFill>
                  <a:srgbClr val="002269"/>
                </a:solidFill>
                <a:effectLst>
                  <a:outerShdw blurRad="38100" dist="38100" dir="2700000" algn="tl">
                    <a:schemeClr val="bg1">
                      <a:alpha val="43000"/>
                    </a:schemeClr>
                  </a:outerShdw>
                </a:effectLst>
                <a:latin typeface="Futura Lt BT" panose="020B0402020204020303" pitchFamily="34" charset="0"/>
              </a:rPr>
              <a:t>andrea.ulmer@cbcarolinas.com</a:t>
            </a:r>
            <a:br>
              <a:rPr lang="en-US" sz="1050" dirty="0">
                <a:solidFill>
                  <a:srgbClr val="002269"/>
                </a:solidFill>
                <a:effectLst>
                  <a:outerShdw blurRad="38100" dist="38100" dir="2700000" algn="tl">
                    <a:schemeClr val="bg1">
                      <a:alpha val="43000"/>
                    </a:schemeClr>
                  </a:outerShdw>
                </a:effectLst>
                <a:latin typeface="Futura Lt BT" panose="020B0402020204020303" pitchFamily="34" charset="0"/>
              </a:rPr>
            </a:br>
            <a:r>
              <a:rPr lang="en-US" sz="1050" dirty="0">
                <a:solidFill>
                  <a:srgbClr val="002269"/>
                </a:solidFill>
                <a:effectLst>
                  <a:outerShdw blurRad="38100" dist="38100" dir="2700000" algn="tl">
                    <a:schemeClr val="bg1">
                      <a:alpha val="43000"/>
                    </a:schemeClr>
                  </a:outerShdw>
                </a:effectLst>
                <a:latin typeface="Futura Lt BT" panose="020B0402020204020303" pitchFamily="34" charset="0"/>
              </a:rPr>
              <a:t>www.andreaulmer.com</a:t>
            </a: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rgbClr val="002269"/>
                </a:solidFill>
                <a:effectLst>
                  <a:outerShdw blurRad="38100" dist="38100" dir="2700000" algn="tl">
                    <a:schemeClr val="bg1">
                      <a:alpha val="43000"/>
                    </a:schemeClr>
                  </a:outerShdw>
                </a:effectLst>
                <a:latin typeface="Futura Lt BT" panose="020B0402020204020303" pitchFamily="34" charset="0"/>
              </a:rPr>
              <a:t>Coldwell Banker Residential Brokerage :: 35 Broad St :: Charleston, SC 29401</a:t>
            </a:r>
          </a:p>
        </p:txBody>
      </p:sp>
      <p:sp>
        <p:nvSpPr>
          <p:cNvPr id="23" name="Rectangle 22"/>
          <p:cNvSpPr/>
          <p:nvPr/>
        </p:nvSpPr>
        <p:spPr>
          <a:xfrm>
            <a:off x="1" y="-6004"/>
            <a:ext cx="7315198" cy="1461939"/>
          </a:xfrm>
          <a:prstGeom prst="rect">
            <a:avLst/>
          </a:prstGeom>
        </p:spPr>
        <p:txBody>
          <a:bodyPr wrap="square">
            <a:spAutoFit/>
          </a:bodyPr>
          <a:lstStyle/>
          <a:p>
            <a:pPr algn="ctr"/>
            <a:r>
              <a:rPr lang="en-US" sz="3600" dirty="0">
                <a:solidFill>
                  <a:srgbClr val="002269"/>
                </a:solidFill>
                <a:effectLst>
                  <a:outerShdw blurRad="38100" dist="38100" dir="2700000" algn="tl">
                    <a:schemeClr val="bg1">
                      <a:alpha val="43000"/>
                    </a:schemeClr>
                  </a:outerShdw>
                </a:effectLst>
                <a:latin typeface="Rage Italic" panose="03070502040507070304" pitchFamily="66" charset="0"/>
              </a:rPr>
              <a:t>Agent Open House </a:t>
            </a:r>
          </a:p>
          <a:p>
            <a:pPr algn="ctr"/>
            <a:r>
              <a:rPr lang="en-US" sz="2800" dirty="0">
                <a:solidFill>
                  <a:srgbClr val="002269"/>
                </a:solidFill>
                <a:effectLst>
                  <a:outerShdw blurRad="38100" dist="38100" dir="2700000" algn="tl">
                    <a:schemeClr val="bg1">
                      <a:alpha val="43000"/>
                    </a:schemeClr>
                  </a:outerShdw>
                </a:effectLst>
                <a:latin typeface="Rage Italic" panose="03070502040507070304" pitchFamily="66" charset="0"/>
              </a:rPr>
              <a:t>Thursday, May 23</a:t>
            </a:r>
            <a:r>
              <a:rPr lang="en-US" sz="2800" baseline="30000" dirty="0">
                <a:solidFill>
                  <a:srgbClr val="002269"/>
                </a:solidFill>
                <a:effectLst>
                  <a:outerShdw blurRad="38100" dist="38100" dir="2700000" algn="tl">
                    <a:schemeClr val="bg1">
                      <a:alpha val="43000"/>
                    </a:schemeClr>
                  </a:outerShdw>
                </a:effectLst>
                <a:latin typeface="Rage Italic" panose="03070502040507070304" pitchFamily="66" charset="0"/>
              </a:rPr>
              <a:t>rd  </a:t>
            </a:r>
            <a:r>
              <a:rPr lang="en-US" sz="2500" dirty="0">
                <a:solidFill>
                  <a:srgbClr val="002269"/>
                </a:solidFill>
                <a:effectLst>
                  <a:outerShdw blurRad="38100" dist="38100" dir="2700000" algn="tl">
                    <a:schemeClr val="bg1">
                      <a:alpha val="43000"/>
                    </a:schemeClr>
                  </a:outerShdw>
                </a:effectLst>
                <a:latin typeface="Rage Italic" panose="03070502040507070304" pitchFamily="66" charset="0"/>
              </a:rPr>
              <a:t>From </a:t>
            </a:r>
            <a:r>
              <a:rPr lang="en-US" sz="2400" dirty="0">
                <a:solidFill>
                  <a:srgbClr val="002269"/>
                </a:solidFill>
                <a:effectLst>
                  <a:outerShdw blurRad="38100" dist="38100" dir="2700000" algn="tl">
                    <a:schemeClr val="bg1">
                      <a:alpha val="43000"/>
                    </a:schemeClr>
                  </a:outerShdw>
                </a:effectLst>
                <a:latin typeface="Rage Italic" panose="03070502040507070304" pitchFamily="66" charset="0"/>
              </a:rPr>
              <a:t>12 -4 </a:t>
            </a:r>
          </a:p>
          <a:p>
            <a:pPr algn="ctr"/>
            <a:r>
              <a:rPr lang="en-US" sz="2500" dirty="0">
                <a:solidFill>
                  <a:srgbClr val="002269"/>
                </a:solidFill>
                <a:effectLst>
                  <a:outerShdw blurRad="38100" dist="38100" dir="2700000" algn="tl">
                    <a:schemeClr val="bg1">
                      <a:alpha val="43000"/>
                    </a:schemeClr>
                  </a:outerShdw>
                </a:effectLst>
                <a:latin typeface="Rage Italic" panose="03070502040507070304" pitchFamily="66" charset="0"/>
              </a:rPr>
              <a:t>Light fare provided. Bring or send your buyers.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9373" y="9305629"/>
            <a:ext cx="1000054" cy="526344"/>
          </a:xfrm>
          <a:prstGeom prst="rect">
            <a:avLst/>
          </a:prstGeom>
        </p:spPr>
      </p:pic>
      <p:sp>
        <p:nvSpPr>
          <p:cNvPr id="2" name="Title 1"/>
          <p:cNvSpPr>
            <a:spLocks noGrp="1"/>
          </p:cNvSpPr>
          <p:nvPr>
            <p:ph type="ctrTitle"/>
          </p:nvPr>
        </p:nvSpPr>
        <p:spPr>
          <a:xfrm>
            <a:off x="0" y="5015516"/>
            <a:ext cx="7315200" cy="77021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rgbClr val="002269"/>
                </a:solidFill>
                <a:effectLst>
                  <a:outerShdw blurRad="38100" dist="38100" dir="2700000" algn="tl">
                    <a:schemeClr val="bg1">
                      <a:alpha val="43000"/>
                    </a:schemeClr>
                  </a:outerShdw>
                </a:effectLst>
                <a:latin typeface="Futura Hv BT" panose="020B0702020204020204" pitchFamily="34" charset="0"/>
              </a:rPr>
              <a:t>4915 W Liberty Park Circle</a:t>
            </a:r>
            <a:br>
              <a:rPr lang="en-US" sz="2800" b="0" cap="none" dirty="0">
                <a:ln w="10541" cmpd="sng">
                  <a:noFill/>
                  <a:prstDash val="solid"/>
                </a:ln>
                <a:solidFill>
                  <a:srgbClr val="002269"/>
                </a:solidFill>
                <a:effectLst>
                  <a:outerShdw blurRad="38100" dist="38100" dir="2700000" algn="tl">
                    <a:schemeClr val="bg1">
                      <a:alpha val="43000"/>
                    </a:schemeClr>
                  </a:outerShdw>
                </a:effectLst>
                <a:latin typeface="Futura Lt BT" panose="020B0402020204020303" pitchFamily="34" charset="0"/>
              </a:rPr>
            </a:br>
            <a:r>
              <a:rPr lang="en-US" sz="2400" b="0" cap="none" dirty="0">
                <a:ln w="10541" cmpd="sng">
                  <a:noFill/>
                  <a:prstDash val="solid"/>
                </a:ln>
                <a:solidFill>
                  <a:srgbClr val="002269"/>
                </a:solidFill>
                <a:effectLst>
                  <a:outerShdw blurRad="38100" dist="38100" dir="2700000" algn="tl">
                    <a:schemeClr val="bg1">
                      <a:alpha val="43000"/>
                    </a:schemeClr>
                  </a:outerShdw>
                </a:effectLst>
                <a:latin typeface="Futura Lt BT" panose="020B0402020204020303" pitchFamily="34" charset="0"/>
              </a:rPr>
              <a:t>Oak Terrace Preserve | North Charleston</a:t>
            </a:r>
            <a:endParaRPr lang="en-US" sz="1200" b="0" cap="none" dirty="0">
              <a:ln w="10541" cmpd="sng">
                <a:noFill/>
                <a:prstDash val="solid"/>
              </a:ln>
              <a:solidFill>
                <a:srgbClr val="002269"/>
              </a:solidFill>
              <a:effectLst>
                <a:outerShdw blurRad="38100" dist="38100" dir="2700000" algn="tl">
                  <a:schemeClr val="bg1">
                    <a:alpha val="43000"/>
                  </a:schemeClr>
                </a:outerShdw>
              </a:effectLst>
              <a:latin typeface="Futura Lt BT" panose="020B0402020204020303" pitchFamily="34" charset="0"/>
            </a:endParaRPr>
          </a:p>
        </p:txBody>
      </p:sp>
      <p:sp>
        <p:nvSpPr>
          <p:cNvPr id="5" name="Diagonal Stripe 4"/>
          <p:cNvSpPr/>
          <p:nvPr/>
        </p:nvSpPr>
        <p:spPr>
          <a:xfrm rot="5400000">
            <a:off x="7541437" y="342900"/>
            <a:ext cx="1676399" cy="1447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971626">
            <a:off x="6490010" y="673955"/>
            <a:ext cx="4089581" cy="369332"/>
          </a:xfrm>
          <a:prstGeom prst="rect">
            <a:avLst/>
          </a:prstGeom>
          <a:noFill/>
        </p:spPr>
        <p:txBody>
          <a:bodyPr wrap="none" rtlCol="0">
            <a:spAutoFit/>
          </a:bodyPr>
          <a:lstStyle/>
          <a:p>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Champagne, cheese, and chocolate!</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2838" y="9108018"/>
            <a:ext cx="657999" cy="921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9636" y="2895600"/>
            <a:ext cx="1188720" cy="806207"/>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34340" y="8076692"/>
            <a:ext cx="1097279" cy="730505"/>
          </a:xfrm>
          <a:prstGeom prst="rect">
            <a:avLst/>
          </a:prstGeom>
          <a:ln w="3175">
            <a:solidFill>
              <a:schemeClr val="bg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57437" y="8076692"/>
            <a:ext cx="1085221" cy="723481"/>
          </a:xfrm>
          <a:prstGeom prst="rect">
            <a:avLst/>
          </a:prstGeom>
          <a:ln w="3175">
            <a:solidFill>
              <a:schemeClr val="bg1"/>
            </a:solidFill>
          </a:ln>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7600" y="8077200"/>
            <a:ext cx="1095756" cy="730504"/>
          </a:xfrm>
          <a:prstGeom prst="rect">
            <a:avLst/>
          </a:prstGeom>
          <a:ln w="3175">
            <a:solidFill>
              <a:schemeClr val="bg1"/>
            </a:solidFill>
          </a:ln>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85428" y="8076692"/>
            <a:ext cx="1092708" cy="731520"/>
          </a:xfrm>
          <a:prstGeom prst="rect">
            <a:avLst/>
          </a:prstGeom>
          <a:ln w="3175">
            <a:solidFill>
              <a:schemeClr val="bg1"/>
            </a:solidFill>
          </a:ln>
        </p:spPr>
      </p:pic>
      <p:pic>
        <p:nvPicPr>
          <p:cNvPr id="30" name="Picture 29">
            <a:extLst>
              <a:ext uri="{FF2B5EF4-FFF2-40B4-BE49-F238E27FC236}">
                <a16:creationId xmlns:a16="http://schemas.microsoft.com/office/drawing/2014/main" id="{155D9AAF-468A-4D4E-8E19-CC61A26358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0208" y="8078969"/>
            <a:ext cx="1097280" cy="726966"/>
          </a:xfrm>
          <a:prstGeom prst="rect">
            <a:avLst/>
          </a:prstGeom>
          <a:ln w="3175">
            <a:solidFill>
              <a:schemeClr val="bg1"/>
            </a:solidFill>
          </a:ln>
        </p:spPr>
      </p:pic>
      <p:pic>
        <p:nvPicPr>
          <p:cNvPr id="31" name="Picture 30">
            <a:extLst>
              <a:ext uri="{FF2B5EF4-FFF2-40B4-BE49-F238E27FC236}">
                <a16:creationId xmlns:a16="http://schemas.microsoft.com/office/drawing/2014/main" id="{AA387888-4412-4FC1-A260-C99E5FFF36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17274" y="8077705"/>
            <a:ext cx="1097280" cy="729493"/>
          </a:xfrm>
          <a:prstGeom prst="rect">
            <a:avLst/>
          </a:prstGeom>
          <a:ln w="3175">
            <a:solidFill>
              <a:schemeClr val="bg1"/>
            </a:solidFill>
          </a:ln>
        </p:spPr>
      </p:pic>
      <p:pic>
        <p:nvPicPr>
          <p:cNvPr id="27" name="Picture 8">
            <a:extLst>
              <a:ext uri="{FF2B5EF4-FFF2-40B4-BE49-F238E27FC236}">
                <a16:creationId xmlns:a16="http://schemas.microsoft.com/office/drawing/2014/main" id="{47F52A48-9258-42E4-9B2C-2FEC5BBA714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412" b="2244"/>
          <a:stretch/>
        </p:blipFill>
        <p:spPr bwMode="auto">
          <a:xfrm>
            <a:off x="192838" y="5938476"/>
            <a:ext cx="2971801" cy="2855714"/>
          </a:xfrm>
          <a:prstGeom prst="rect">
            <a:avLst/>
          </a:prstGeom>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2" name="Picture 8">
            <a:extLst>
              <a:ext uri="{FF2B5EF4-FFF2-40B4-BE49-F238E27FC236}">
                <a16:creationId xmlns:a16="http://schemas.microsoft.com/office/drawing/2014/main" id="{F2AA2C2D-81BB-48B4-AD8C-FE5889F2CD89}"/>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157626" y="5938476"/>
            <a:ext cx="2971801" cy="2855714"/>
          </a:xfrm>
          <a:prstGeom prst="rect">
            <a:avLst/>
          </a:prstGeom>
          <a:ln w="3175">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640</TotalTime>
  <Words>295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Book Antiqua</vt:lpstr>
      <vt:lpstr>Futura Hv BT</vt:lpstr>
      <vt:lpstr>Futura Lt BT</vt:lpstr>
      <vt:lpstr>Lucida Sans</vt:lpstr>
      <vt:lpstr>Rage Italic</vt:lpstr>
      <vt:lpstr>Trebuchet MS</vt:lpstr>
      <vt:lpstr>Wingdings</vt:lpstr>
      <vt:lpstr>Wingdings 2</vt:lpstr>
      <vt:lpstr>Wingdings 3</vt:lpstr>
      <vt:lpstr>Apex</vt:lpstr>
      <vt:lpstr>4915 W Liberty Park Circle Oak Terrace Preserve | North Charleston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52</cp:revision>
  <dcterms:created xsi:type="dcterms:W3CDTF">2006-08-16T00:00:00Z</dcterms:created>
  <dcterms:modified xsi:type="dcterms:W3CDTF">2019-05-21T12:44:44Z</dcterms:modified>
</cp:coreProperties>
</file>