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2EF6"/>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6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10/8/2018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support@mattoneillteam.com" TargetMode="External"/><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46631" y="2359548"/>
            <a:ext cx="3625769" cy="2417179"/>
          </a:xfrm>
          <a:prstGeom prst="rect">
            <a:avLst/>
          </a:prstGeom>
          <a:ln>
            <a:solidFill>
              <a:schemeClr val="bg1"/>
            </a:solidFill>
          </a:ln>
          <a:effectLst/>
        </p:spPr>
      </p:pic>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5494" y="0"/>
            <a:ext cx="3576906" cy="2384604"/>
          </a:xfrm>
          <a:prstGeom prst="rect">
            <a:avLst/>
          </a:prstGeom>
          <a:ln>
            <a:solidFill>
              <a:schemeClr val="bg1"/>
            </a:solidFill>
          </a:ln>
          <a:effectLst/>
        </p:spPr>
      </p:pic>
      <p:pic>
        <p:nvPicPr>
          <p:cNvPr id="1026"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24485" r="11555"/>
          <a:stretch/>
        </p:blipFill>
        <p:spPr bwMode="auto">
          <a:xfrm>
            <a:off x="0" y="400110"/>
            <a:ext cx="4198946" cy="4376617"/>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376113" y="5410200"/>
            <a:ext cx="5024687" cy="6901626"/>
          </a:xfrm>
        </p:spPr>
        <p:txBody>
          <a:bodyPr anchor="ctr">
            <a:noAutofit/>
          </a:bodyPr>
          <a:lstStyle/>
          <a:p>
            <a:r>
              <a:rPr lang="en-US" sz="1000" dirty="0">
                <a:solidFill>
                  <a:schemeClr val="tx1"/>
                </a:solidFill>
                <a:latin typeface="Palatino Linotype" panose="02040502050505030304" pitchFamily="18" charset="0"/>
                <a:cs typeface="Times New Roman" panose="02020603050405020304" pitchFamily="18" charset="0"/>
              </a:rPr>
              <a:t>Looking for a Mt. Pleasant home with the look and feel of new construction on a spacious lot with a water view at a price that's affordable? Situated on nearly .5 acres with a panoramic lake view and priced over $200,000 less than new construction homes on comparable lots, this barely-lived-in stunner, bursting with custom upgrades and luxury finishes, is a rare find of unmistakable value. Coffered ceilings, Cambria quartz counters, stainless appliances, high-end light fixtures and fans, gorgeous wood flooring, bright and open living spaces, soaring ceilings, and two huge screened porches are just a few features that impress. Come experience breathtaking sunsets over the lake and the sights and sounds of </a:t>
            </a:r>
            <a:r>
              <a:rPr lang="en-US" sz="1000" dirty="0" err="1">
                <a:solidFill>
                  <a:schemeClr val="tx1"/>
                </a:solidFill>
                <a:latin typeface="Palatino Linotype" panose="02040502050505030304" pitchFamily="18" charset="0"/>
                <a:cs typeface="Times New Roman" panose="02020603050405020304" pitchFamily="18" charset="0"/>
              </a:rPr>
              <a:t>lowcountry</a:t>
            </a:r>
            <a:r>
              <a:rPr lang="en-US" sz="1000" dirty="0">
                <a:solidFill>
                  <a:schemeClr val="tx1"/>
                </a:solidFill>
                <a:latin typeface="Palatino Linotype" panose="02040502050505030304" pitchFamily="18" charset="0"/>
                <a:cs typeface="Times New Roman" panose="02020603050405020304" pitchFamily="18" charset="0"/>
              </a:rPr>
              <a:t> wildlife for yourself in this gorgeous home that is better than new!</a:t>
            </a:r>
            <a:endParaRPr lang="en-US" sz="800" b="1" u="sng" dirty="0">
              <a:solidFill>
                <a:schemeClr val="tx1"/>
              </a:solidFill>
              <a:latin typeface="Palatino Linotype" panose="02040502050505030304" pitchFamily="18" charset="0"/>
              <a:cs typeface="Times New Roman" panose="02020603050405020304" pitchFamily="18" charset="0"/>
            </a:endParaRPr>
          </a:p>
          <a:p>
            <a:r>
              <a:rPr lang="en-US" sz="800" b="1" u="sng" dirty="0">
                <a:solidFill>
                  <a:schemeClr val="tx1"/>
                </a:solidFill>
                <a:latin typeface="Palatino Linotype" panose="02040502050505030304" pitchFamily="18" charset="0"/>
                <a:cs typeface="Times New Roman" panose="02020603050405020304" pitchFamily="18" charset="0"/>
              </a:rPr>
              <a:t>Additional details include:</a:t>
            </a:r>
          </a:p>
          <a:p>
            <a:pPr marL="171450" indent="-171450" algn="l">
              <a:buFont typeface="Wingdings" panose="05000000000000000000" pitchFamily="2" charset="2"/>
              <a:buChar char="v"/>
            </a:pPr>
            <a:r>
              <a:rPr lang="en-US" sz="850" dirty="0">
                <a:solidFill>
                  <a:schemeClr val="tx1"/>
                </a:solidFill>
                <a:latin typeface="Palatino Linotype" panose="02040502050505030304" pitchFamily="18" charset="0"/>
                <a:cs typeface="Times New Roman" panose="02020603050405020304" pitchFamily="18" charset="0"/>
              </a:rPr>
              <a:t>Highly-functional and flexible floor plan features open-concept living with loads of natural light and ample storage. The main floor features formal dining, a huge gourmet kitchen, a family room and breakfast room open to the kitchen with access to the huge downstairs screened porch, a bedroom/study/playroom, a half bath, and an office with a separate valet entrance. Upstairs features the master suite with a private screened porch, the laundry, and two other bedrooms with </a:t>
            </a:r>
            <a:r>
              <a:rPr lang="en-US" sz="850" dirty="0" err="1">
                <a:solidFill>
                  <a:schemeClr val="tx1"/>
                </a:solidFill>
                <a:latin typeface="Palatino Linotype" panose="02040502050505030304" pitchFamily="18" charset="0"/>
                <a:cs typeface="Times New Roman" panose="02020603050405020304" pitchFamily="18" charset="0"/>
              </a:rPr>
              <a:t>ensuite</a:t>
            </a:r>
            <a:r>
              <a:rPr lang="en-US" sz="850" dirty="0">
                <a:solidFill>
                  <a:schemeClr val="tx1"/>
                </a:solidFill>
                <a:latin typeface="Palatino Linotype" panose="02040502050505030304" pitchFamily="18" charset="0"/>
                <a:cs typeface="Times New Roman" panose="02020603050405020304" pitchFamily="18" charset="0"/>
              </a:rPr>
              <a:t> baths and walk-in closets.</a:t>
            </a:r>
          </a:p>
          <a:p>
            <a:pPr marL="171450" indent="-171450" algn="l">
              <a:buFont typeface="Wingdings" panose="05000000000000000000" pitchFamily="2" charset="2"/>
              <a:buChar char="v"/>
            </a:pPr>
            <a:r>
              <a:rPr lang="en-US" sz="850" dirty="0">
                <a:solidFill>
                  <a:schemeClr val="tx1"/>
                </a:solidFill>
                <a:latin typeface="Palatino Linotype" panose="02040502050505030304" pitchFamily="18" charset="0"/>
                <a:cs typeface="Times New Roman" panose="02020603050405020304" pitchFamily="18" charset="0"/>
              </a:rPr>
              <a:t>Gourmet kitchen features Cambria quartz counters, sky-high upgraded cabinetry, stainless appliances, a gas range with a range hood, a stacked microwave and convection oven combo., coffered ceilings, TONS of cabinet storage and counter prep space, and a huge center island with a breakfast bar, custom pendant lighting overhead, and bookshelves at either side.</a:t>
            </a:r>
          </a:p>
          <a:p>
            <a:pPr marL="171450" indent="-171450" algn="l">
              <a:buFont typeface="Wingdings" panose="05000000000000000000" pitchFamily="2" charset="2"/>
              <a:buChar char="v"/>
            </a:pPr>
            <a:r>
              <a:rPr lang="en-US" sz="850" dirty="0">
                <a:solidFill>
                  <a:schemeClr val="tx1"/>
                </a:solidFill>
                <a:latin typeface="Palatino Linotype" panose="02040502050505030304" pitchFamily="18" charset="0"/>
                <a:cs typeface="Times New Roman" panose="02020603050405020304" pitchFamily="18" charset="0"/>
              </a:rPr>
              <a:t>Master suite features fantastic coffered ceilings, a large sitting room with lake views and access to the private and very spacious upstairs screened porch, a HUGE walk-in closet, and an </a:t>
            </a:r>
            <a:r>
              <a:rPr lang="en-US" sz="850" dirty="0" err="1">
                <a:solidFill>
                  <a:schemeClr val="tx1"/>
                </a:solidFill>
                <a:latin typeface="Palatino Linotype" panose="02040502050505030304" pitchFamily="18" charset="0"/>
                <a:cs typeface="Times New Roman" panose="02020603050405020304" pitchFamily="18" charset="0"/>
              </a:rPr>
              <a:t>ensuite</a:t>
            </a:r>
            <a:r>
              <a:rPr lang="en-US" sz="850" dirty="0">
                <a:solidFill>
                  <a:schemeClr val="tx1"/>
                </a:solidFill>
                <a:latin typeface="Palatino Linotype" panose="02040502050505030304" pitchFamily="18" charset="0"/>
                <a:cs typeface="Times New Roman" panose="02020603050405020304" pitchFamily="18" charset="0"/>
              </a:rPr>
              <a:t> bath featuring a large shower with tile surround, a large soaking tub, a separate water closet, and two oversized vanities with ample storage space.</a:t>
            </a:r>
          </a:p>
          <a:p>
            <a:pPr marL="171450" indent="-171450" algn="l">
              <a:buFont typeface="Wingdings" panose="05000000000000000000" pitchFamily="2" charset="2"/>
              <a:buChar char="v"/>
            </a:pPr>
            <a:r>
              <a:rPr lang="en-US" sz="850" dirty="0">
                <a:solidFill>
                  <a:schemeClr val="tx1"/>
                </a:solidFill>
                <a:latin typeface="Palatino Linotype" panose="02040502050505030304" pitchFamily="18" charset="0"/>
                <a:cs typeface="Times New Roman" panose="02020603050405020304" pitchFamily="18" charset="0"/>
              </a:rPr>
              <a:t>Gorgeous family room open to kitchen features a gas fireplace, built-ins, a high-quality and unique wood fan, views of the lovely lake, and a wall of doors leading to the giant screened porch, all of which can be opened along with the lovely double front doors to create a wonderful cross breeze.</a:t>
            </a:r>
          </a:p>
          <a:p>
            <a:pPr marL="171450" indent="-171450" algn="l">
              <a:buFont typeface="Wingdings" panose="05000000000000000000" pitchFamily="2" charset="2"/>
              <a:buChar char="v"/>
            </a:pPr>
            <a:r>
              <a:rPr lang="en-US" sz="850" dirty="0">
                <a:solidFill>
                  <a:schemeClr val="tx1"/>
                </a:solidFill>
                <a:latin typeface="Palatino Linotype" panose="02040502050505030304" pitchFamily="18" charset="0"/>
                <a:cs typeface="Times New Roman" panose="02020603050405020304" pitchFamily="18" charset="0"/>
              </a:rPr>
              <a:t>Need a bedroom suite downstairs? There's plenty of space to combine the downstairs bedroom with the half-bath and create a guest suite on the main floor. Need a private office area for your home business where clients can come and go without interrupting your family? The valet entrance to the office wing makes it simple, just add a door to close off the office space from the main living area. Need a playroom, a media room, a game room, a craft room, etc.? Just take your pick from the downstairs bedroom, the breakfast room, or the office. Lots and lots of options!!</a:t>
            </a:r>
          </a:p>
          <a:p>
            <a:pPr marL="171450" indent="-171450" algn="l">
              <a:buFont typeface="Wingdings" panose="05000000000000000000" pitchFamily="2" charset="2"/>
              <a:buChar char="v"/>
            </a:pPr>
            <a:r>
              <a:rPr lang="en-US" sz="850" dirty="0">
                <a:solidFill>
                  <a:schemeClr val="tx1"/>
                </a:solidFill>
                <a:latin typeface="Palatino Linotype" panose="02040502050505030304" pitchFamily="18" charset="0"/>
                <a:cs typeface="Times New Roman" panose="02020603050405020304" pitchFamily="18" charset="0"/>
              </a:rPr>
              <a:t>Darrell Creek is a community well-regarded for its natural beauty and features a neighborhood pool, a crabbing dock, several picturesque ponds, a cabana, and HOA fees less than $500 a year, which are among the most-reasonable in town.</a:t>
            </a:r>
          </a:p>
          <a:p>
            <a:pPr marL="171450" indent="-171450" algn="l">
              <a:buFont typeface="Wingdings" panose="05000000000000000000" pitchFamily="2" charset="2"/>
              <a:buChar char="v"/>
            </a:pPr>
            <a:r>
              <a:rPr lang="en-US" sz="850" dirty="0">
                <a:solidFill>
                  <a:schemeClr val="tx1"/>
                </a:solidFill>
                <a:latin typeface="Palatino Linotype" panose="02040502050505030304" pitchFamily="18" charset="0"/>
                <a:cs typeface="Times New Roman" panose="02020603050405020304" pitchFamily="18" charset="0"/>
              </a:rPr>
              <a:t>Home is located within 10 minutes from Wando High School and Center for Advanced Studies, Oceanside Academy, </a:t>
            </a:r>
            <a:r>
              <a:rPr lang="en-US" sz="850" dirty="0" err="1">
                <a:solidFill>
                  <a:schemeClr val="tx1"/>
                </a:solidFill>
                <a:latin typeface="Palatino Linotype" panose="02040502050505030304" pitchFamily="18" charset="0"/>
                <a:cs typeface="Times New Roman" panose="02020603050405020304" pitchFamily="18" charset="0"/>
              </a:rPr>
              <a:t>Cario</a:t>
            </a:r>
            <a:r>
              <a:rPr lang="en-US" sz="850" dirty="0">
                <a:solidFill>
                  <a:schemeClr val="tx1"/>
                </a:solidFill>
                <a:latin typeface="Palatino Linotype" panose="02040502050505030304" pitchFamily="18" charset="0"/>
                <a:cs typeface="Times New Roman" panose="02020603050405020304" pitchFamily="18" charset="0"/>
              </a:rPr>
              <a:t> Middle School, Carolina Park Elementary School, Roper St. Francis Mt. Pleasant Hospital, the new Costco, the new Lowe's, the upcoming 40,000 sq. ft. public library, tons of restaurants and shopping destinations in North Mt. Pleasant, and the Paradise Island Public Boat Landing!! Plus, Isle of Palms Beach and Mt. Pleasant Town Centre are less than 20 minutes away, Sullivan's Island Beach and the Ravenel Bridge to downtown Charleston are 25 minutes away, and the Charleston International Airport is only 30 minutes away. The location is convenient to anything and everything you need!</a:t>
            </a:r>
          </a:p>
          <a:p>
            <a:pPr marL="171450" indent="-171450" algn="l">
              <a:buFont typeface="Wingdings" panose="05000000000000000000" pitchFamily="2" charset="2"/>
              <a:buChar char="v"/>
            </a:pPr>
            <a:r>
              <a:rPr lang="en-US" sz="850" dirty="0">
                <a:solidFill>
                  <a:schemeClr val="tx1"/>
                </a:solidFill>
                <a:latin typeface="Palatino Linotype" panose="02040502050505030304" pitchFamily="18" charset="0"/>
                <a:cs typeface="Times New Roman" panose="02020603050405020304" pitchFamily="18" charset="0"/>
              </a:rPr>
              <a:t>Highly energy-efficient home with an average electric bill of $167 a month.</a:t>
            </a:r>
          </a:p>
          <a:p>
            <a:pPr marL="171450" indent="-171450" algn="l">
              <a:buFont typeface="Wingdings" panose="05000000000000000000" pitchFamily="2" charset="2"/>
              <a:buChar char="v"/>
            </a:pPr>
            <a:r>
              <a:rPr lang="en-US" sz="850" dirty="0">
                <a:solidFill>
                  <a:schemeClr val="tx1"/>
                </a:solidFill>
                <a:latin typeface="Palatino Linotype" panose="02040502050505030304" pitchFamily="18" charset="0"/>
                <a:cs typeface="Times New Roman" panose="02020603050405020304" pitchFamily="18" charset="0"/>
              </a:rPr>
              <a:t>Flood insurance only $391 a year.</a:t>
            </a:r>
          </a:p>
          <a:p>
            <a:pPr marL="171450" indent="-171450" algn="l">
              <a:buFont typeface="Wingdings" panose="05000000000000000000" pitchFamily="2" charset="2"/>
              <a:buChar char="v"/>
            </a:pPr>
            <a:r>
              <a:rPr lang="en-US" sz="850" dirty="0">
                <a:solidFill>
                  <a:schemeClr val="tx1"/>
                </a:solidFill>
                <a:latin typeface="Palatino Linotype" panose="02040502050505030304" pitchFamily="18" charset="0"/>
                <a:cs typeface="Times New Roman" panose="02020603050405020304" pitchFamily="18" charset="0"/>
              </a:rPr>
              <a:t>Home and appliances still under warranty!</a:t>
            </a:r>
          </a:p>
        </p:txBody>
      </p:sp>
      <p:sp>
        <p:nvSpPr>
          <p:cNvPr id="7" name="Right Brace 6"/>
          <p:cNvSpPr/>
          <p:nvPr/>
        </p:nvSpPr>
        <p:spPr>
          <a:xfrm rot="16200000">
            <a:off x="11984206" y="1361511"/>
            <a:ext cx="263189" cy="44196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Julie </a:t>
            </a:r>
            <a:r>
              <a:rPr lang="en-US" sz="1600" dirty="0" err="1">
                <a:solidFill>
                  <a:schemeClr val="tx1"/>
                </a:solidFill>
                <a:latin typeface="Palatino Linotype" panose="02040502050505030304" pitchFamily="18" charset="0"/>
              </a:rPr>
              <a:t>Nims</a:t>
            </a:r>
            <a:r>
              <a:rPr lang="en-US" sz="1600" dirty="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hlinkClick r:id="rId5"/>
              </a:rPr>
              <a:t>julie@mattoneillteam.com</a:t>
            </a:r>
            <a:r>
              <a:rPr lang="en-US" sz="1600" dirty="0">
                <a:solidFill>
                  <a:schemeClr val="tx1"/>
                </a:solidFill>
                <a:latin typeface="Palatino Linotype" panose="02040502050505030304" pitchFamily="18" charset="0"/>
              </a:rPr>
              <a:t>   843-580-6310</a:t>
            </a:r>
            <a:endParaRPr lang="en-US" sz="1600" u="sng" dirty="0">
              <a:solidFill>
                <a:schemeClr val="tx1"/>
              </a:solidFill>
              <a:latin typeface="Palatino Linotype" panose="02040502050505030304" pitchFamily="18" charset="0"/>
            </a:endParaRPr>
          </a:p>
        </p:txBody>
      </p:sp>
      <p:pic>
        <p:nvPicPr>
          <p:cNvPr id="10" name="Picture 9"/>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5410200"/>
            <a:ext cx="1371600" cy="914400"/>
          </a:xfrm>
          <a:prstGeom prst="rect">
            <a:avLst/>
          </a:prstGeom>
        </p:spPr>
      </p:pic>
      <p:pic>
        <p:nvPicPr>
          <p:cNvPr id="11" name="Picture 10"/>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413432" y="6607645"/>
            <a:ext cx="1371600" cy="914400"/>
          </a:xfrm>
          <a:prstGeom prst="rect">
            <a:avLst/>
          </a:prstGeom>
        </p:spPr>
      </p:pic>
      <p:pic>
        <p:nvPicPr>
          <p:cNvPr id="12" name="Picture 1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6607645"/>
            <a:ext cx="1371600" cy="914400"/>
          </a:xfrm>
          <a:prstGeom prst="rect">
            <a:avLst/>
          </a:prstGeom>
        </p:spPr>
      </p:pic>
      <p:pic>
        <p:nvPicPr>
          <p:cNvPr id="15" name="Picture 14"/>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413432" y="7805090"/>
            <a:ext cx="1371600" cy="914400"/>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0" y="9002535"/>
            <a:ext cx="1371600" cy="914400"/>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0" y="7805090"/>
            <a:ext cx="1371600" cy="914400"/>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413432" y="5410200"/>
            <a:ext cx="1371600" cy="914400"/>
          </a:xfrm>
          <a:prstGeom prst="rect">
            <a:avLst/>
          </a:prstGeom>
        </p:spPr>
      </p:pic>
      <p:pic>
        <p:nvPicPr>
          <p:cNvPr id="27" name="Picture 26"/>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0" y="11397426"/>
            <a:ext cx="1371600" cy="914400"/>
          </a:xfrm>
          <a:prstGeom prst="rect">
            <a:avLst/>
          </a:prstGeom>
        </p:spPr>
      </p:pic>
      <p:pic>
        <p:nvPicPr>
          <p:cNvPr id="28" name="Picture 2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0" y="10199980"/>
            <a:ext cx="1371600" cy="914400"/>
          </a:xfrm>
          <a:prstGeom prst="rect">
            <a:avLst/>
          </a:prstGeom>
        </p:spPr>
      </p:pic>
      <p:pic>
        <p:nvPicPr>
          <p:cNvPr id="29" name="Picture 28"/>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413432" y="9002535"/>
            <a:ext cx="1371600" cy="914400"/>
          </a:xfrm>
          <a:prstGeom prst="rect">
            <a:avLst/>
          </a:prstGeom>
        </p:spPr>
      </p:pic>
      <p:pic>
        <p:nvPicPr>
          <p:cNvPr id="30" name="Picture 29"/>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6413432" y="11397426"/>
            <a:ext cx="1371600" cy="914400"/>
          </a:xfrm>
          <a:prstGeom prst="rect">
            <a:avLst/>
          </a:prstGeom>
        </p:spPr>
      </p:pic>
      <p:pic>
        <p:nvPicPr>
          <p:cNvPr id="31" name="Picture 30"/>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6413432" y="10199980"/>
            <a:ext cx="1371600" cy="914400"/>
          </a:xfrm>
          <a:prstGeom prst="rect">
            <a:avLst/>
          </a:prstGeom>
        </p:spPr>
      </p:pic>
      <p:sp>
        <p:nvSpPr>
          <p:cNvPr id="5" name="Rectangle 4"/>
          <p:cNvSpPr/>
          <p:nvPr/>
        </p:nvSpPr>
        <p:spPr>
          <a:xfrm>
            <a:off x="7821263" y="2208474"/>
            <a:ext cx="3808274" cy="461665"/>
          </a:xfrm>
          <a:prstGeom prst="rect">
            <a:avLst/>
          </a:prstGeom>
          <a:noFill/>
        </p:spPr>
        <p:txBody>
          <a:bodyPr wrap="square">
            <a:spAutoFit/>
          </a:bodyPr>
          <a:lstStyle/>
          <a:p>
            <a:r>
              <a:rPr lang="en-US" sz="2400" b="1" i="1" dirty="0">
                <a:solidFill>
                  <a:srgbClr val="FFFF00"/>
                </a:solidFill>
                <a:effectLst>
                  <a:outerShdw blurRad="50800" dist="38100" dir="5400000" algn="t" rotWithShape="0">
                    <a:prstClr val="black">
                      <a:alpha val="67000"/>
                    </a:prstClr>
                  </a:outerShdw>
                  <a:reflection blurRad="6350" stA="50000" endA="300" endPos="50000" dist="60007" dir="5400000" sy="-100000" algn="bl" rotWithShape="0"/>
                </a:effectLst>
                <a:latin typeface="Palatino Linotype" panose="02040502050505030304" pitchFamily="18" charset="0"/>
                <a:cs typeface="Times New Roman" panose="02020603050405020304" pitchFamily="18" charset="0"/>
              </a:rPr>
              <a:t>Recent $10,000 Price Drop</a:t>
            </a:r>
          </a:p>
        </p:txBody>
      </p:sp>
      <p:sp>
        <p:nvSpPr>
          <p:cNvPr id="23" name="Rectangle 22">
            <a:extLst>
              <a:ext uri="{FF2B5EF4-FFF2-40B4-BE49-F238E27FC236}">
                <a16:creationId xmlns:a16="http://schemas.microsoft.com/office/drawing/2014/main" id="{0875F033-A33F-4C3D-B950-C3F2E9D4B0D7}"/>
              </a:ext>
            </a:extLst>
          </p:cNvPr>
          <p:cNvSpPr/>
          <p:nvPr/>
        </p:nvSpPr>
        <p:spPr>
          <a:xfrm>
            <a:off x="0" y="-7620"/>
            <a:ext cx="7772400" cy="400110"/>
          </a:xfrm>
          <a:prstGeom prst="rect">
            <a:avLst/>
          </a:prstGeom>
          <a:solidFill>
            <a:schemeClr val="tx1"/>
          </a:solidFill>
        </p:spPr>
        <p:txBody>
          <a:bodyPr wrap="square">
            <a:spAutoFit/>
          </a:bodyPr>
          <a:lstStyle/>
          <a:p>
            <a:pPr algn="ctr"/>
            <a:r>
              <a:rPr lang="en-US" sz="2000" b="1" i="1" dirty="0">
                <a:solidFill>
                  <a:srgbClr val="FFFF00"/>
                </a:solidFill>
                <a:effectLst>
                  <a:outerShdw blurRad="50800" dist="38100" dir="5400000" algn="t" rotWithShape="0">
                    <a:prstClr val="black">
                      <a:alpha val="67000"/>
                    </a:prstClr>
                  </a:outerShdw>
                </a:effectLst>
                <a:latin typeface="Palatino Linotype" panose="02040502050505030304" pitchFamily="18" charset="0"/>
                <a:cs typeface="Times New Roman" panose="02020603050405020304" pitchFamily="18" charset="0"/>
              </a:rPr>
              <a:t>Fabulous New Listing Under $600k</a:t>
            </a:r>
          </a:p>
        </p:txBody>
      </p:sp>
      <p:sp>
        <p:nvSpPr>
          <p:cNvPr id="4" name="Rectangle 3"/>
          <p:cNvSpPr/>
          <p:nvPr/>
        </p:nvSpPr>
        <p:spPr>
          <a:xfrm>
            <a:off x="1726"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400" dirty="0">
                <a:solidFill>
                  <a:schemeClr val="bg2">
                    <a:lumMod val="50000"/>
                  </a:schemeClr>
                </a:solidFill>
                <a:latin typeface="Palatino Linotype" panose="02040502050505030304" pitchFamily="18" charset="0"/>
              </a:rPr>
              <a:t>493 Woodspring Road</a:t>
            </a:r>
          </a:p>
          <a:p>
            <a:pPr algn="ctr"/>
            <a:r>
              <a:rPr lang="en-US" sz="1800" dirty="0">
                <a:solidFill>
                  <a:schemeClr val="bg2">
                    <a:lumMod val="50000"/>
                  </a:schemeClr>
                </a:solidFill>
                <a:latin typeface="Palatino Linotype" panose="02040502050505030304" pitchFamily="18" charset="0"/>
              </a:rPr>
              <a:t>Darrell Creek ~ Mount Pleasant, SC 29466 ~ MLS# 18027209 ~ $599,900</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356</TotalTime>
  <Words>781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2018-10-08T19:51:59Z</dcterms:modified>
</cp:coreProperties>
</file>