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10/6/2025</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hyperlink" Target="mailto:conniesross@aol.com"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mailto:RonnieNichols8@icloud.com" TargetMode="Externa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hyperlink" Target="mailto:hhashby@gmail.com" TargetMode="External"/><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940" b="940"/>
          <a:stretch/>
        </p:blipFill>
        <p:spPr>
          <a:xfrm>
            <a:off x="1366378" y="1118678"/>
            <a:ext cx="5948822" cy="3246809"/>
          </a:xfrm>
          <a:prstGeom prst="rect">
            <a:avLst/>
          </a:prstGeom>
          <a:ln>
            <a:noFill/>
          </a:ln>
        </p:spPr>
      </p:pic>
      <p:sp>
        <p:nvSpPr>
          <p:cNvPr id="5" name="Rectangle 4"/>
          <p:cNvSpPr/>
          <p:nvPr/>
        </p:nvSpPr>
        <p:spPr>
          <a:xfrm>
            <a:off x="1300094" y="5341269"/>
            <a:ext cx="6015106" cy="2569934"/>
          </a:xfrm>
          <a:prstGeom prst="rect">
            <a:avLst/>
          </a:prstGeom>
        </p:spPr>
        <p:txBody>
          <a:bodyPr wrap="square" anchor="ctr">
            <a:spAutoFit/>
          </a:bodyPr>
          <a:lstStyle/>
          <a:p>
            <a:pPr algn="ctr"/>
            <a:r>
              <a:rPr lang="en-US" sz="1400" b="1" i="1">
                <a:latin typeface="Adobe Caslon Pro" panose="0205050205050A020403" pitchFamily="18" charset="0"/>
              </a:rPr>
              <a:t>Seller willing to assist </a:t>
            </a:r>
            <a:r>
              <a:rPr lang="en-US" sz="1400" b="1" i="1" dirty="0">
                <a:latin typeface="Adobe Caslon Pro" panose="0205050205050A020403" pitchFamily="18" charset="0"/>
              </a:rPr>
              <a:t>with buyer financing!</a:t>
            </a:r>
          </a:p>
          <a:p>
            <a:pPr algn="ctr"/>
            <a:endParaRPr lang="en-US" sz="1050" dirty="0">
              <a:latin typeface="Adobe Caslon Pro" panose="0205050205050A020403" pitchFamily="18" charset="0"/>
            </a:endParaRPr>
          </a:p>
          <a:p>
            <a:pPr algn="ctr"/>
            <a:r>
              <a:rPr lang="en-US" sz="1050" dirty="0">
                <a:latin typeface="Adobe Caslon Pro" panose="0205050205050A020403" pitchFamily="18" charset="0"/>
              </a:rPr>
              <a:t>Amazing opportunity! </a:t>
            </a:r>
          </a:p>
          <a:p>
            <a:pPr algn="ctr"/>
            <a:r>
              <a:rPr lang="en-US" sz="1050" dirty="0">
                <a:latin typeface="Adobe Caslon Pro" panose="0205050205050A020403" pitchFamily="18" charset="0"/>
              </a:rPr>
              <a:t>Rare rectangular lot on the tip of the cul-de-sac on South Island Dr. of highly coveted Tidewater Plantation Resort is unexpectedly available for sale.  And, even more amazing, this highly sought-after location is right on the 8th hole of works-famous Tidewater Golf Course, named the best in the nation in 2022...  Tidewater amenities located on the Plantation side: Tidewater Clubhouse Grill and bar, golf shop, driving range, pools, hot tubs, fitness and amenity centers, hard and clay surface tennis courts and pickle ball court. Bocce and horseshoes are located on The Bluffs side of Tidewater. Motorcycles and golf carts are not permitted in Tidewater. However, there is a complimentary gated storage yard with 24 hour video monitoring for boats, kayaks, motorcycles, jet skis and small trailers etc. These items may be driven from the storage yard onto the public road. This motivated seller is also offering some owner-financing. </a:t>
            </a:r>
          </a:p>
          <a:p>
            <a:pPr algn="ctr"/>
            <a:endParaRPr lang="en-US" sz="1050" dirty="0">
              <a:latin typeface="Adobe Caslon Pro" panose="0205050205050A020403" pitchFamily="18" charset="0"/>
            </a:endParaRPr>
          </a:p>
          <a:p>
            <a:pPr algn="ctr"/>
            <a:r>
              <a:rPr lang="en-US" sz="1050" dirty="0">
                <a:latin typeface="Adobe Caslon Pro" panose="0205050205050A020403" pitchFamily="18" charset="0"/>
              </a:rPr>
              <a:t>When this lot is purchased, this Intracoastal Waterway with marsh- scenery neighborhood of South  Island Dr., will be all but built-out... Unique opportunity so do not delay.</a:t>
            </a:r>
          </a:p>
        </p:txBody>
      </p:sp>
      <p:sp>
        <p:nvSpPr>
          <p:cNvPr id="23" name="Rectangle 22"/>
          <p:cNvSpPr/>
          <p:nvPr/>
        </p:nvSpPr>
        <p:spPr>
          <a:xfrm>
            <a:off x="1366378" y="4458030"/>
            <a:ext cx="5948821" cy="707886"/>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4973 S. Island Drive</a:t>
            </a:r>
          </a:p>
          <a:p>
            <a:pPr algn="ctr"/>
            <a:r>
              <a:rPr lang="en-US" sz="1100" b="1" dirty="0">
                <a:ln w="3175">
                  <a:noFill/>
                </a:ln>
                <a:solidFill>
                  <a:sysClr val="windowText" lastClr="000000"/>
                </a:solidFill>
                <a:latin typeface="Adobe Caslon Pro" panose="0205050205050A020403" pitchFamily="18" charset="0"/>
              </a:rPr>
              <a:t>Tidewater Plantation Resort | North Myrtle Beach SC 29582</a:t>
            </a:r>
          </a:p>
          <a:p>
            <a:pPr algn="ctr"/>
            <a:r>
              <a:rPr lang="en-US" sz="1100" b="1" dirty="0">
                <a:ln w="3175">
                  <a:noFill/>
                </a:ln>
                <a:solidFill>
                  <a:sysClr val="windowText" lastClr="000000"/>
                </a:solidFill>
                <a:latin typeface="Adobe Caslon Pro" panose="0205050205050A020403" pitchFamily="18" charset="0"/>
              </a:rPr>
              <a:t>MLS# 2519832 | $124,000</a:t>
            </a:r>
          </a:p>
        </p:txBody>
      </p:sp>
      <p:sp>
        <p:nvSpPr>
          <p:cNvPr id="2" name="Rectangle 1"/>
          <p:cNvSpPr/>
          <p:nvPr/>
        </p:nvSpPr>
        <p:spPr>
          <a:xfrm>
            <a:off x="1366378" y="0"/>
            <a:ext cx="5948229" cy="877163"/>
          </a:xfrm>
          <a:prstGeom prst="rect">
            <a:avLst/>
          </a:prstGeom>
        </p:spPr>
        <p:txBody>
          <a:bodyPr wrap="square">
            <a:spAutoFit/>
          </a:bodyPr>
          <a:lstStyle/>
          <a:p>
            <a:pPr algn="ctr"/>
            <a:r>
              <a:rPr lang="en-US" sz="1700" b="1" dirty="0">
                <a:ln w="3175">
                  <a:solidFill>
                    <a:sysClr val="windowText" lastClr="000000"/>
                  </a:solidFill>
                </a:ln>
                <a:solidFill>
                  <a:schemeClr val="accent1">
                    <a:lumMod val="60000"/>
                    <a:lumOff val="40000"/>
                  </a:schemeClr>
                </a:solidFill>
                <a:latin typeface="Gisha" panose="020B0604020202020204" pitchFamily="34" charset="-79"/>
                <a:cs typeface="Gisha" panose="020B0604020202020204" pitchFamily="34" charset="-79"/>
              </a:rPr>
              <a:t>Rare Rectangular Lot On The Tip Of The Cul-de-sac On South Island Dr. Of Highly Coveted Tidewater Plantation Resort Is Unexpectedly Available For Sale.</a:t>
            </a:r>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561" y="8331392"/>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6061830" y="8286241"/>
            <a:ext cx="1253370" cy="677108"/>
          </a:xfrm>
          <a:prstGeom prst="rect">
            <a:avLst/>
          </a:prstGeom>
        </p:spPr>
        <p:txBody>
          <a:bodyPr wrap="square">
            <a:spAutoFit/>
          </a:bodyPr>
          <a:lstStyle/>
          <a:p>
            <a:r>
              <a:rPr lang="en-US" sz="1100" dirty="0">
                <a:solidFill>
                  <a:srgbClr val="000000"/>
                </a:solidFill>
                <a:latin typeface="Arial" panose="020B0604020202020204" pitchFamily="34" charset="0"/>
              </a:rPr>
              <a:t>Helen Ashby</a:t>
            </a:r>
          </a:p>
          <a:p>
            <a:r>
              <a:rPr lang="en-US" sz="900" dirty="0">
                <a:solidFill>
                  <a:srgbClr val="000000"/>
                </a:solidFill>
                <a:latin typeface="Arial" panose="020B0604020202020204" pitchFamily="34" charset="0"/>
              </a:rPr>
              <a:t>Realtor Agent</a:t>
            </a:r>
          </a:p>
          <a:p>
            <a:r>
              <a:rPr lang="en-US" sz="900" dirty="0">
                <a:solidFill>
                  <a:srgbClr val="000000"/>
                </a:solidFill>
                <a:latin typeface="Arial" panose="020B0604020202020204" pitchFamily="34" charset="0"/>
              </a:rPr>
              <a:t>804-426-7758</a:t>
            </a:r>
          </a:p>
          <a:p>
            <a:r>
              <a:rPr lang="en-US" sz="900" dirty="0">
                <a:solidFill>
                  <a:srgbClr val="000000"/>
                </a:solidFill>
                <a:latin typeface="Arial" panose="020B0604020202020204" pitchFamily="34" charset="0"/>
                <a:hlinkClick r:id="rId4"/>
              </a:rPr>
              <a:t>hhashby@gmail.com</a:t>
            </a:r>
            <a:r>
              <a:rPr lang="en-US" sz="900" dirty="0">
                <a:solidFill>
                  <a:srgbClr val="000000"/>
                </a:solidFill>
                <a:latin typeface="Arial" panose="020B0604020202020204" pitchFamily="34" charset="0"/>
              </a:rPr>
              <a:t> </a:t>
            </a:r>
            <a:endParaRPr lang="en-US" sz="10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a:extLst>
              <a:ext uri="{FF2B5EF4-FFF2-40B4-BE49-F238E27FC236}">
                <a16:creationId xmlns:a16="http://schemas.microsoft.com/office/drawing/2014/main" id="{AB96669B-7F8E-021F-9230-FF82E277726C}"/>
              </a:ext>
            </a:extLst>
          </p:cNvPr>
          <p:cNvPicPr>
            <a:picLocks noChangeAspect="1"/>
          </p:cNvPicPr>
          <p:nvPr/>
        </p:nvPicPr>
        <p:blipFill>
          <a:blip r:embed="rId5" cstate="print">
            <a:extLst>
              <a:ext uri="{28A0092B-C50C-407E-A947-70E740481C1C}">
                <a14:useLocalDpi xmlns:a14="http://schemas.microsoft.com/office/drawing/2010/main" val="0"/>
              </a:ext>
            </a:extLst>
          </a:blip>
          <a:srcRect l="936" r="936"/>
          <a:stretch/>
        </p:blipFill>
        <p:spPr>
          <a:xfrm>
            <a:off x="5471431" y="8306013"/>
            <a:ext cx="463853" cy="637564"/>
          </a:xfrm>
          <a:prstGeom prst="rect">
            <a:avLst/>
          </a:prstGeom>
        </p:spPr>
      </p:pic>
      <p:pic>
        <p:nvPicPr>
          <p:cNvPr id="3" name="Picture 2">
            <a:extLst>
              <a:ext uri="{FF2B5EF4-FFF2-40B4-BE49-F238E27FC236}">
                <a16:creationId xmlns:a16="http://schemas.microsoft.com/office/drawing/2014/main" id="{8132077F-45F0-96C7-BB2B-1AED15B00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572" y="6502727"/>
            <a:ext cx="714374" cy="586807"/>
          </a:xfrm>
          <a:prstGeom prst="rect">
            <a:avLst/>
          </a:prstGeom>
        </p:spPr>
      </p:pic>
      <p:sp>
        <p:nvSpPr>
          <p:cNvPr id="6" name="Rectangle 5">
            <a:extLst>
              <a:ext uri="{FF2B5EF4-FFF2-40B4-BE49-F238E27FC236}">
                <a16:creationId xmlns:a16="http://schemas.microsoft.com/office/drawing/2014/main" id="{76A5167C-895E-CCEF-E243-9C7FB16A4A03}"/>
              </a:ext>
            </a:extLst>
          </p:cNvPr>
          <p:cNvSpPr/>
          <p:nvPr/>
        </p:nvSpPr>
        <p:spPr>
          <a:xfrm>
            <a:off x="3776403" y="8355491"/>
            <a:ext cx="1695027" cy="538609"/>
          </a:xfrm>
          <a:prstGeom prst="rect">
            <a:avLst/>
          </a:prstGeom>
        </p:spPr>
        <p:txBody>
          <a:bodyPr wrap="square">
            <a:spAutoFit/>
          </a:bodyPr>
          <a:lstStyle/>
          <a:p>
            <a:r>
              <a:rPr lang="en-US" sz="1100" dirty="0">
                <a:solidFill>
                  <a:srgbClr val="000000"/>
                </a:solidFill>
                <a:latin typeface="Arial" panose="020B0604020202020204" pitchFamily="34" charset="0"/>
              </a:rPr>
              <a:t>Ronnie Nichols</a:t>
            </a:r>
          </a:p>
          <a:p>
            <a:r>
              <a:rPr lang="en-US" sz="900" dirty="0">
                <a:solidFill>
                  <a:srgbClr val="000000"/>
                </a:solidFill>
                <a:latin typeface="Arial" panose="020B0604020202020204" pitchFamily="34" charset="0"/>
              </a:rPr>
              <a:t>Realtor / BIC</a:t>
            </a:r>
          </a:p>
          <a:p>
            <a:r>
              <a:rPr lang="en-US" sz="900" dirty="0">
                <a:solidFill>
                  <a:srgbClr val="000000"/>
                </a:solidFill>
                <a:latin typeface="Arial" panose="020B0604020202020204" pitchFamily="34" charset="0"/>
                <a:hlinkClick r:id="rId6"/>
              </a:rPr>
              <a:t>RonnieNichols8@icloud</a:t>
            </a:r>
            <a:r>
              <a:rPr lang="en-US" sz="900">
                <a:solidFill>
                  <a:srgbClr val="000000"/>
                </a:solidFill>
                <a:latin typeface="Arial" panose="020B0604020202020204" pitchFamily="34" charset="0"/>
                <a:hlinkClick r:id="rId6"/>
              </a:rPr>
              <a:t>.com</a:t>
            </a:r>
            <a:r>
              <a:rPr lang="en-US" sz="900">
                <a:solidFill>
                  <a:srgbClr val="000000"/>
                </a:solidFill>
                <a:latin typeface="Arial" panose="020B0604020202020204" pitchFamily="34" charset="0"/>
              </a:rPr>
              <a:t>  </a:t>
            </a:r>
            <a:endParaRPr lang="en-US" sz="900" b="0" i="0" dirty="0">
              <a:solidFill>
                <a:srgbClr val="000000"/>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3E5B7E7-004A-855E-2759-A64656F75DD8}"/>
              </a:ext>
            </a:extLst>
          </p:cNvPr>
          <p:cNvSpPr/>
          <p:nvPr/>
        </p:nvSpPr>
        <p:spPr>
          <a:xfrm>
            <a:off x="550899" y="8286241"/>
            <a:ext cx="1417115" cy="677108"/>
          </a:xfrm>
          <a:prstGeom prst="rect">
            <a:avLst/>
          </a:prstGeom>
        </p:spPr>
        <p:txBody>
          <a:bodyPr wrap="square">
            <a:spAutoFit/>
          </a:bodyPr>
          <a:lstStyle/>
          <a:p>
            <a:r>
              <a:rPr lang="en-US" sz="1100" dirty="0">
                <a:solidFill>
                  <a:srgbClr val="000000"/>
                </a:solidFill>
                <a:latin typeface="Arial" panose="020B0604020202020204" pitchFamily="34" charset="0"/>
              </a:rPr>
              <a:t>Connie Ross-Karl</a:t>
            </a:r>
          </a:p>
          <a:p>
            <a:r>
              <a:rPr lang="en-US" sz="900" dirty="0">
                <a:solidFill>
                  <a:srgbClr val="000000"/>
                </a:solidFill>
                <a:latin typeface="Arial" panose="020B0604020202020204" pitchFamily="34" charset="0"/>
              </a:rPr>
              <a:t>Realtor Broker SC/NC</a:t>
            </a:r>
          </a:p>
          <a:p>
            <a:r>
              <a:rPr lang="en-US" sz="900" dirty="0">
                <a:solidFill>
                  <a:srgbClr val="000000"/>
                </a:solidFill>
                <a:latin typeface="Arial" panose="020B0604020202020204" pitchFamily="34" charset="0"/>
              </a:rPr>
              <a:t>702-306-2643</a:t>
            </a:r>
          </a:p>
          <a:p>
            <a:r>
              <a:rPr lang="en-US" sz="900" dirty="0">
                <a:solidFill>
                  <a:srgbClr val="093E6E"/>
                </a:solidFill>
                <a:latin typeface="Arial" panose="020B0604020202020204" pitchFamily="34" charset="0"/>
                <a:hlinkClick r:id="rId7"/>
              </a:rPr>
              <a:t>conniesross@aol.com</a:t>
            </a:r>
            <a:endParaRPr lang="en-US" sz="1000" b="0" i="0" dirty="0">
              <a:solidFill>
                <a:srgbClr val="000000"/>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D2AEF9B-FFB3-5182-25D2-26ADAC72D7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0" y="8306013"/>
            <a:ext cx="424352" cy="637564"/>
          </a:xfrm>
          <a:prstGeom prst="rect">
            <a:avLst/>
          </a:prstGeom>
        </p:spPr>
      </p:pic>
      <p:pic>
        <p:nvPicPr>
          <p:cNvPr id="20" name="Picture 19">
            <a:extLst>
              <a:ext uri="{FF2B5EF4-FFF2-40B4-BE49-F238E27FC236}">
                <a16:creationId xmlns:a16="http://schemas.microsoft.com/office/drawing/2014/main" id="{6A3D05B6-ED89-6521-1069-289DF0B51BE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935482" y="8306013"/>
            <a:ext cx="796955" cy="637564"/>
          </a:xfrm>
          <a:prstGeom prst="rect">
            <a:avLst/>
          </a:prstGeom>
        </p:spPr>
      </p:pic>
      <p:pic>
        <p:nvPicPr>
          <p:cNvPr id="21" name="Picture 20">
            <a:extLst>
              <a:ext uri="{FF2B5EF4-FFF2-40B4-BE49-F238E27FC236}">
                <a16:creationId xmlns:a16="http://schemas.microsoft.com/office/drawing/2014/main" id="{B7347A33-0330-9C8E-AF63-ACAC5953B2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931095"/>
            <a:ext cx="1280160" cy="684087"/>
          </a:xfrm>
          <a:prstGeom prst="rect">
            <a:avLst/>
          </a:prstGeom>
        </p:spPr>
      </p:pic>
      <p:pic>
        <p:nvPicPr>
          <p:cNvPr id="24" name="Picture 23">
            <a:extLst>
              <a:ext uri="{FF2B5EF4-FFF2-40B4-BE49-F238E27FC236}">
                <a16:creationId xmlns:a16="http://schemas.microsoft.com/office/drawing/2014/main" id="{088B507A-674B-33C5-CFF4-B1223F40274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615843"/>
            <a:ext cx="1280160" cy="712089"/>
          </a:xfrm>
          <a:prstGeom prst="rect">
            <a:avLst/>
          </a:prstGeom>
        </p:spPr>
      </p:pic>
      <p:pic>
        <p:nvPicPr>
          <p:cNvPr id="27" name="Picture 26">
            <a:extLst>
              <a:ext uri="{FF2B5EF4-FFF2-40B4-BE49-F238E27FC236}">
                <a16:creationId xmlns:a16="http://schemas.microsoft.com/office/drawing/2014/main" id="{5A832146-7537-04F0-60AA-3BCACC0094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7410922"/>
            <a:ext cx="1280160" cy="812103"/>
          </a:xfrm>
          <a:prstGeom prst="rect">
            <a:avLst/>
          </a:prstGeom>
        </p:spPr>
      </p:pic>
      <p:pic>
        <p:nvPicPr>
          <p:cNvPr id="29" name="Picture 28">
            <a:extLst>
              <a:ext uri="{FF2B5EF4-FFF2-40B4-BE49-F238E27FC236}">
                <a16:creationId xmlns:a16="http://schemas.microsoft.com/office/drawing/2014/main" id="{5A0C4A3F-3EA8-8BFE-B5EC-99E38090E9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1698171"/>
            <a:ext cx="1280160" cy="684087"/>
          </a:xfrm>
          <a:prstGeom prst="rect">
            <a:avLst/>
          </a:prstGeom>
        </p:spPr>
      </p:pic>
      <p:pic>
        <p:nvPicPr>
          <p:cNvPr id="33" name="Picture 32">
            <a:extLst>
              <a:ext uri="{FF2B5EF4-FFF2-40B4-BE49-F238E27FC236}">
                <a16:creationId xmlns:a16="http://schemas.microsoft.com/office/drawing/2014/main" id="{ABEAC499-5597-2476-DFA0-243526C938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2465248"/>
            <a:ext cx="1280160" cy="727268"/>
          </a:xfrm>
          <a:prstGeom prst="rect">
            <a:avLst/>
          </a:prstGeom>
        </p:spPr>
      </p:pic>
      <p:pic>
        <p:nvPicPr>
          <p:cNvPr id="35" name="Picture 34">
            <a:extLst>
              <a:ext uri="{FF2B5EF4-FFF2-40B4-BE49-F238E27FC236}">
                <a16:creationId xmlns:a16="http://schemas.microsoft.com/office/drawing/2014/main" id="{30C6A203-84CD-A7E1-00A3-C1E8EC1609A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009683"/>
            <a:ext cx="1280160" cy="720090"/>
          </a:xfrm>
          <a:prstGeom prst="rect">
            <a:avLst/>
          </a:prstGeom>
        </p:spPr>
      </p:pic>
      <p:pic>
        <p:nvPicPr>
          <p:cNvPr id="37" name="Picture 36">
            <a:extLst>
              <a:ext uri="{FF2B5EF4-FFF2-40B4-BE49-F238E27FC236}">
                <a16:creationId xmlns:a16="http://schemas.microsoft.com/office/drawing/2014/main" id="{68193326-425C-0024-E931-99DAFD0A78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1280160" cy="848106"/>
          </a:xfrm>
          <a:prstGeom prst="rect">
            <a:avLst/>
          </a:prstGeom>
        </p:spPr>
      </p:pic>
      <p:pic>
        <p:nvPicPr>
          <p:cNvPr id="39" name="Picture 38">
            <a:extLst>
              <a:ext uri="{FF2B5EF4-FFF2-40B4-BE49-F238E27FC236}">
                <a16:creationId xmlns:a16="http://schemas.microsoft.com/office/drawing/2014/main" id="{414A0A5B-11EA-DC46-CD70-797BC9684E1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3275506"/>
            <a:ext cx="1280160" cy="716091"/>
          </a:xfrm>
          <a:prstGeom prst="rect">
            <a:avLst/>
          </a:prstGeom>
        </p:spPr>
      </p:pic>
      <p:pic>
        <p:nvPicPr>
          <p:cNvPr id="41" name="Picture 40">
            <a:extLst>
              <a:ext uri="{FF2B5EF4-FFF2-40B4-BE49-F238E27FC236}">
                <a16:creationId xmlns:a16="http://schemas.microsoft.com/office/drawing/2014/main" id="{AEB2C27C-7FB2-CAD4-A922-B87C3D10998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0" y="5812763"/>
            <a:ext cx="1280160" cy="720090"/>
          </a:xfrm>
          <a:prstGeom prst="rect">
            <a:avLst/>
          </a:prstGeom>
        </p:spPr>
      </p:pic>
      <p:pic>
        <p:nvPicPr>
          <p:cNvPr id="43" name="Picture 42">
            <a:extLst>
              <a:ext uri="{FF2B5EF4-FFF2-40B4-BE49-F238E27FC236}">
                <a16:creationId xmlns:a16="http://schemas.microsoft.com/office/drawing/2014/main" id="{D7912CA1-2985-F3CC-58D6-0626F22AA1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4074587"/>
            <a:ext cx="1280160" cy="852107"/>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TotalTime>
  <Words>297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62</cp:revision>
  <dcterms:created xsi:type="dcterms:W3CDTF">2016-01-18T21:52:04Z</dcterms:created>
  <dcterms:modified xsi:type="dcterms:W3CDTF">2025-10-06T12:18:59Z</dcterms:modified>
</cp:coreProperties>
</file>