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29F54-7B6F-4567-9915-E0F74A9E1081}"/>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58C7B488-6F8E-49F1-B3A1-5BEC53AB6CC4}"/>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35B5A10B-80E2-494A-9A4E-5A2550C42BDB}"/>
              </a:ext>
            </a:extLst>
          </p:cNvPr>
          <p:cNvSpPr>
            <a:spLocks noGrp="1"/>
          </p:cNvSpPr>
          <p:nvPr>
            <p:ph type="dt" sz="half" idx="10"/>
          </p:nvPr>
        </p:nvSpPr>
        <p:spPr/>
        <p:txBody>
          <a:bodyPr/>
          <a:lstStyle/>
          <a:p>
            <a:fld id="{1D8BD707-D9CF-40AE-B4C6-C98DA3205C09}" type="datetimeFigureOut">
              <a:rPr lang="en-US" smtClean="0"/>
              <a:pPr/>
              <a:t>5/28/2019</a:t>
            </a:fld>
            <a:endParaRPr lang="en-US"/>
          </a:p>
        </p:txBody>
      </p:sp>
      <p:sp>
        <p:nvSpPr>
          <p:cNvPr id="5" name="Footer Placeholder 4">
            <a:extLst>
              <a:ext uri="{FF2B5EF4-FFF2-40B4-BE49-F238E27FC236}">
                <a16:creationId xmlns:a16="http://schemas.microsoft.com/office/drawing/2014/main" id="{19901DFA-488C-4FB3-9749-BFB997ACE2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DBE505-06A7-43DC-A376-F14A3125433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41692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57943-447A-44AC-8EC6-B72047CB9B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AC7CF9-4764-4C4E-8C1B-601F2AB89A4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239973-DF95-4C03-BAF3-8C5B8B785F5D}"/>
              </a:ext>
            </a:extLst>
          </p:cNvPr>
          <p:cNvSpPr>
            <a:spLocks noGrp="1"/>
          </p:cNvSpPr>
          <p:nvPr>
            <p:ph type="dt" sz="half" idx="10"/>
          </p:nvPr>
        </p:nvSpPr>
        <p:spPr/>
        <p:txBody>
          <a:bodyPr/>
          <a:lstStyle/>
          <a:p>
            <a:fld id="{1D8BD707-D9CF-40AE-B4C6-C98DA3205C09}" type="datetimeFigureOut">
              <a:rPr lang="en-US" smtClean="0"/>
              <a:pPr/>
              <a:t>5/28/2019</a:t>
            </a:fld>
            <a:endParaRPr lang="en-US"/>
          </a:p>
        </p:txBody>
      </p:sp>
      <p:sp>
        <p:nvSpPr>
          <p:cNvPr id="5" name="Footer Placeholder 4">
            <a:extLst>
              <a:ext uri="{FF2B5EF4-FFF2-40B4-BE49-F238E27FC236}">
                <a16:creationId xmlns:a16="http://schemas.microsoft.com/office/drawing/2014/main" id="{F42D6115-5DE5-4244-A9D6-62CC0170F9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B6659-4AB1-4FB3-81C2-54EE54D2365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0873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EBEA87-7FC4-467B-BAC1-D9AA95E0A4EC}"/>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E5D893-6A64-4DCF-A757-00EA3B4805A9}"/>
              </a:ext>
            </a:extLst>
          </p:cNvPr>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CB14D4-46FD-4EB6-B0AA-C23957E9B450}"/>
              </a:ext>
            </a:extLst>
          </p:cNvPr>
          <p:cNvSpPr>
            <a:spLocks noGrp="1"/>
          </p:cNvSpPr>
          <p:nvPr>
            <p:ph type="dt" sz="half" idx="10"/>
          </p:nvPr>
        </p:nvSpPr>
        <p:spPr/>
        <p:txBody>
          <a:bodyPr/>
          <a:lstStyle/>
          <a:p>
            <a:fld id="{1D8BD707-D9CF-40AE-B4C6-C98DA3205C09}" type="datetimeFigureOut">
              <a:rPr lang="en-US" smtClean="0"/>
              <a:pPr/>
              <a:t>5/28/2019</a:t>
            </a:fld>
            <a:endParaRPr lang="en-US"/>
          </a:p>
        </p:txBody>
      </p:sp>
      <p:sp>
        <p:nvSpPr>
          <p:cNvPr id="5" name="Footer Placeholder 4">
            <a:extLst>
              <a:ext uri="{FF2B5EF4-FFF2-40B4-BE49-F238E27FC236}">
                <a16:creationId xmlns:a16="http://schemas.microsoft.com/office/drawing/2014/main" id="{3C64F4F0-CB16-461C-9A3B-FE29770450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0124DB-5E86-498E-BD61-250E127A227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3028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1967B-1FEE-4D6F-B76F-ED32911DCC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7A947E-993F-4EBB-BC79-FE6DC7E69F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196882-1B12-4647-A76E-C146A9669F83}"/>
              </a:ext>
            </a:extLst>
          </p:cNvPr>
          <p:cNvSpPr>
            <a:spLocks noGrp="1"/>
          </p:cNvSpPr>
          <p:nvPr>
            <p:ph type="dt" sz="half" idx="10"/>
          </p:nvPr>
        </p:nvSpPr>
        <p:spPr/>
        <p:txBody>
          <a:bodyPr/>
          <a:lstStyle/>
          <a:p>
            <a:fld id="{1D8BD707-D9CF-40AE-B4C6-C98DA3205C09}" type="datetimeFigureOut">
              <a:rPr lang="en-US" smtClean="0"/>
              <a:pPr/>
              <a:t>5/28/2019</a:t>
            </a:fld>
            <a:endParaRPr lang="en-US"/>
          </a:p>
        </p:txBody>
      </p:sp>
      <p:sp>
        <p:nvSpPr>
          <p:cNvPr id="5" name="Footer Placeholder 4">
            <a:extLst>
              <a:ext uri="{FF2B5EF4-FFF2-40B4-BE49-F238E27FC236}">
                <a16:creationId xmlns:a16="http://schemas.microsoft.com/office/drawing/2014/main" id="{BCBC1708-7282-4935-94CE-BC494214D6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A0B14-1702-4501-946E-70C29AF2F3C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69284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ACC4C-7727-4AB7-A9AD-456878F43748}"/>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236532E9-38DC-4B3A-BAA1-828F1B6982F1}"/>
              </a:ext>
            </a:extLst>
          </p:cNvPr>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E3B7ECA-6773-4209-9D96-9B93C108CE43}"/>
              </a:ext>
            </a:extLst>
          </p:cNvPr>
          <p:cNvSpPr>
            <a:spLocks noGrp="1"/>
          </p:cNvSpPr>
          <p:nvPr>
            <p:ph type="dt" sz="half" idx="10"/>
          </p:nvPr>
        </p:nvSpPr>
        <p:spPr/>
        <p:txBody>
          <a:bodyPr/>
          <a:lstStyle/>
          <a:p>
            <a:fld id="{1D8BD707-D9CF-40AE-B4C6-C98DA3205C09}" type="datetimeFigureOut">
              <a:rPr lang="en-US" smtClean="0"/>
              <a:pPr/>
              <a:t>5/28/2019</a:t>
            </a:fld>
            <a:endParaRPr lang="en-US"/>
          </a:p>
        </p:txBody>
      </p:sp>
      <p:sp>
        <p:nvSpPr>
          <p:cNvPr id="5" name="Footer Placeholder 4">
            <a:extLst>
              <a:ext uri="{FF2B5EF4-FFF2-40B4-BE49-F238E27FC236}">
                <a16:creationId xmlns:a16="http://schemas.microsoft.com/office/drawing/2014/main" id="{30ECB23D-A065-4A4F-8B64-C1C36BE40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2812CD-E62C-4408-B7FD-9DC05557B21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62035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FDE13-206C-46A6-A90A-F0A8A7236E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0B0DDC-A317-4219-BF2A-E1DBD633C572}"/>
              </a:ext>
            </a:extLst>
          </p:cNvPr>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D86E09-0FDB-4989-A23B-03AB7A3D5CCE}"/>
              </a:ext>
            </a:extLst>
          </p:cNvPr>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03641F-EF06-439B-AA30-1DFEE6E5CB67}"/>
              </a:ext>
            </a:extLst>
          </p:cNvPr>
          <p:cNvSpPr>
            <a:spLocks noGrp="1"/>
          </p:cNvSpPr>
          <p:nvPr>
            <p:ph type="dt" sz="half" idx="10"/>
          </p:nvPr>
        </p:nvSpPr>
        <p:spPr/>
        <p:txBody>
          <a:bodyPr/>
          <a:lstStyle/>
          <a:p>
            <a:fld id="{1D8BD707-D9CF-40AE-B4C6-C98DA3205C09}" type="datetimeFigureOut">
              <a:rPr lang="en-US" smtClean="0"/>
              <a:pPr/>
              <a:t>5/28/2019</a:t>
            </a:fld>
            <a:endParaRPr lang="en-US"/>
          </a:p>
        </p:txBody>
      </p:sp>
      <p:sp>
        <p:nvSpPr>
          <p:cNvPr id="6" name="Footer Placeholder 5">
            <a:extLst>
              <a:ext uri="{FF2B5EF4-FFF2-40B4-BE49-F238E27FC236}">
                <a16:creationId xmlns:a16="http://schemas.microsoft.com/office/drawing/2014/main" id="{CD418E80-D5F9-4F53-873C-636571553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6A5F12-A9CA-4ECE-A337-A149AC09E63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6386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C12E7-3CD6-472A-9E35-24F8D4E08919}"/>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91E558-4AC9-44CF-B868-130079EBD689}"/>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a:extLst>
              <a:ext uri="{FF2B5EF4-FFF2-40B4-BE49-F238E27FC236}">
                <a16:creationId xmlns:a16="http://schemas.microsoft.com/office/drawing/2014/main" id="{A3567D34-87DB-44E2-8651-4E1E0C169D31}"/>
              </a:ext>
            </a:extLst>
          </p:cNvPr>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6B877-EDA9-41FF-8228-07AE44CA14CF}"/>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a:extLst>
              <a:ext uri="{FF2B5EF4-FFF2-40B4-BE49-F238E27FC236}">
                <a16:creationId xmlns:a16="http://schemas.microsoft.com/office/drawing/2014/main" id="{10BFEA76-8477-4128-9071-9C4851E73F3E}"/>
              </a:ext>
            </a:extLst>
          </p:cNvPr>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496250-4171-4736-9A15-00D3C3766779}"/>
              </a:ext>
            </a:extLst>
          </p:cNvPr>
          <p:cNvSpPr>
            <a:spLocks noGrp="1"/>
          </p:cNvSpPr>
          <p:nvPr>
            <p:ph type="dt" sz="half" idx="10"/>
          </p:nvPr>
        </p:nvSpPr>
        <p:spPr/>
        <p:txBody>
          <a:bodyPr/>
          <a:lstStyle/>
          <a:p>
            <a:fld id="{1D8BD707-D9CF-40AE-B4C6-C98DA3205C09}" type="datetimeFigureOut">
              <a:rPr lang="en-US" smtClean="0"/>
              <a:pPr/>
              <a:t>5/28/2019</a:t>
            </a:fld>
            <a:endParaRPr lang="en-US"/>
          </a:p>
        </p:txBody>
      </p:sp>
      <p:sp>
        <p:nvSpPr>
          <p:cNvPr id="8" name="Footer Placeholder 7">
            <a:extLst>
              <a:ext uri="{FF2B5EF4-FFF2-40B4-BE49-F238E27FC236}">
                <a16:creationId xmlns:a16="http://schemas.microsoft.com/office/drawing/2014/main" id="{39ED1F35-848E-4DC9-BEE7-FD84CD94A7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0A41A48-9240-4959-93CF-7FA9DEA02DD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78174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E0665-1646-4F77-AEF9-DC053B6357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C95C87-0DAA-4E4E-8C36-473A4C56A3AD}"/>
              </a:ext>
            </a:extLst>
          </p:cNvPr>
          <p:cNvSpPr>
            <a:spLocks noGrp="1"/>
          </p:cNvSpPr>
          <p:nvPr>
            <p:ph type="dt" sz="half" idx="10"/>
          </p:nvPr>
        </p:nvSpPr>
        <p:spPr/>
        <p:txBody>
          <a:bodyPr/>
          <a:lstStyle/>
          <a:p>
            <a:fld id="{1D8BD707-D9CF-40AE-B4C6-C98DA3205C09}" type="datetimeFigureOut">
              <a:rPr lang="en-US" smtClean="0"/>
              <a:pPr/>
              <a:t>5/28/2019</a:t>
            </a:fld>
            <a:endParaRPr lang="en-US"/>
          </a:p>
        </p:txBody>
      </p:sp>
      <p:sp>
        <p:nvSpPr>
          <p:cNvPr id="4" name="Footer Placeholder 3">
            <a:extLst>
              <a:ext uri="{FF2B5EF4-FFF2-40B4-BE49-F238E27FC236}">
                <a16:creationId xmlns:a16="http://schemas.microsoft.com/office/drawing/2014/main" id="{9F028BE7-9CE3-4FCB-883B-C2CDC311FE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68EA0B-4F63-4745-8959-9E9CEADBD88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27473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D4BFF8-62F0-4512-9890-C5BD7F0F04E8}"/>
              </a:ext>
            </a:extLst>
          </p:cNvPr>
          <p:cNvSpPr>
            <a:spLocks noGrp="1"/>
          </p:cNvSpPr>
          <p:nvPr>
            <p:ph type="dt" sz="half" idx="10"/>
          </p:nvPr>
        </p:nvSpPr>
        <p:spPr/>
        <p:txBody>
          <a:bodyPr/>
          <a:lstStyle/>
          <a:p>
            <a:fld id="{1D8BD707-D9CF-40AE-B4C6-C98DA3205C09}" type="datetimeFigureOut">
              <a:rPr lang="en-US" smtClean="0"/>
              <a:pPr/>
              <a:t>5/28/2019</a:t>
            </a:fld>
            <a:endParaRPr lang="en-US"/>
          </a:p>
        </p:txBody>
      </p:sp>
      <p:sp>
        <p:nvSpPr>
          <p:cNvPr id="3" name="Footer Placeholder 2">
            <a:extLst>
              <a:ext uri="{FF2B5EF4-FFF2-40B4-BE49-F238E27FC236}">
                <a16:creationId xmlns:a16="http://schemas.microsoft.com/office/drawing/2014/main" id="{5F247FDE-AB4B-476A-B854-8943F780A2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785675-024A-438E-AD07-64B3D7B81AA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5106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DC87D-1C1E-41A6-A671-5FCA9A3BF79A}"/>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14D792BB-CCCA-42A6-A545-B99360E9661A}"/>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E88FD4-A704-46A2-9C88-8BAEADD2FD42}"/>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6F3AC63B-A1B6-4211-A747-5AE9282B7A13}"/>
              </a:ext>
            </a:extLst>
          </p:cNvPr>
          <p:cNvSpPr>
            <a:spLocks noGrp="1"/>
          </p:cNvSpPr>
          <p:nvPr>
            <p:ph type="dt" sz="half" idx="10"/>
          </p:nvPr>
        </p:nvSpPr>
        <p:spPr/>
        <p:txBody>
          <a:bodyPr/>
          <a:lstStyle/>
          <a:p>
            <a:fld id="{1D8BD707-D9CF-40AE-B4C6-C98DA3205C09}" type="datetimeFigureOut">
              <a:rPr lang="en-US" smtClean="0"/>
              <a:pPr/>
              <a:t>5/28/2019</a:t>
            </a:fld>
            <a:endParaRPr lang="en-US"/>
          </a:p>
        </p:txBody>
      </p:sp>
      <p:sp>
        <p:nvSpPr>
          <p:cNvPr id="6" name="Footer Placeholder 5">
            <a:extLst>
              <a:ext uri="{FF2B5EF4-FFF2-40B4-BE49-F238E27FC236}">
                <a16:creationId xmlns:a16="http://schemas.microsoft.com/office/drawing/2014/main" id="{4D139476-D4E4-4EDB-9521-04E82D6A8C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8E10C-7292-41D2-9C0A-0BEC9739FA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73592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E7F2A-F67B-4E41-9F73-BCA0B99A6ADB}"/>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D7A055F3-08CB-4253-A387-F0B5C456F869}"/>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9B6F0AC7-5D37-4F65-BC8F-22ACD29A5BF8}"/>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4857E916-1426-4D5F-9B69-7F1C5BEF8E68}"/>
              </a:ext>
            </a:extLst>
          </p:cNvPr>
          <p:cNvSpPr>
            <a:spLocks noGrp="1"/>
          </p:cNvSpPr>
          <p:nvPr>
            <p:ph type="dt" sz="half" idx="10"/>
          </p:nvPr>
        </p:nvSpPr>
        <p:spPr/>
        <p:txBody>
          <a:bodyPr/>
          <a:lstStyle/>
          <a:p>
            <a:fld id="{1D8BD707-D9CF-40AE-B4C6-C98DA3205C09}" type="datetimeFigureOut">
              <a:rPr lang="en-US" smtClean="0"/>
              <a:pPr/>
              <a:t>5/28/2019</a:t>
            </a:fld>
            <a:endParaRPr lang="en-US"/>
          </a:p>
        </p:txBody>
      </p:sp>
      <p:sp>
        <p:nvSpPr>
          <p:cNvPr id="6" name="Footer Placeholder 5">
            <a:extLst>
              <a:ext uri="{FF2B5EF4-FFF2-40B4-BE49-F238E27FC236}">
                <a16:creationId xmlns:a16="http://schemas.microsoft.com/office/drawing/2014/main" id="{86ECCF08-4FF5-4B00-A298-3615E1FC19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8CE7F3-56EC-468F-A3CE-4066342CD60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4753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45342A-7AAA-4302-9BA8-FFD3E2BC4D31}"/>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6D4BD7-D758-42E4-827F-F7E7BF335F40}"/>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FE4797-1A5E-415C-A345-80587E66E3F1}"/>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pPr/>
              <a:t>5/28/2019</a:t>
            </a:fld>
            <a:endParaRPr lang="en-US"/>
          </a:p>
        </p:txBody>
      </p:sp>
      <p:sp>
        <p:nvSpPr>
          <p:cNvPr id="5" name="Footer Placeholder 4">
            <a:extLst>
              <a:ext uri="{FF2B5EF4-FFF2-40B4-BE49-F238E27FC236}">
                <a16:creationId xmlns:a16="http://schemas.microsoft.com/office/drawing/2014/main" id="{DC279A4E-D13C-40F6-872E-48D68AE21C78}"/>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29BEDE-F9C2-499D-BC55-C08149AE2180}"/>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5031071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image" Target="../media/image1.png"/><Relationship Id="rId16" Type="http://schemas.openxmlformats.org/officeDocument/2006/relationships/image" Target="../media/image14.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47000" r="-47000"/>
          </a:stretch>
        </a:blipFill>
        <a:effectLst/>
      </p:bgPr>
    </p:bg>
    <p:spTree>
      <p:nvGrpSpPr>
        <p:cNvPr id="1" name=""/>
        <p:cNvGrpSpPr/>
        <p:nvPr/>
      </p:nvGrpSpPr>
      <p:grpSpPr>
        <a:xfrm>
          <a:off x="0" y="0"/>
          <a:ext cx="0" cy="0"/>
          <a:chOff x="0" y="0"/>
          <a:chExt cx="0" cy="0"/>
        </a:xfrm>
      </p:grpSpPr>
      <p:pic>
        <p:nvPicPr>
          <p:cNvPr id="22" name="Picture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3349" y="8032806"/>
            <a:ext cx="1371600" cy="915671"/>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68779" y="8032806"/>
            <a:ext cx="1371600" cy="915672"/>
          </a:xfrm>
          <a:prstGeom prst="rect">
            <a:avLst/>
          </a:prstGeom>
          <a:ln>
            <a:no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04209" y="8032806"/>
            <a:ext cx="1371600" cy="915672"/>
          </a:xfrm>
          <a:prstGeom prst="rect">
            <a:avLst/>
          </a:prstGeom>
          <a:ln>
            <a:noFill/>
          </a:ln>
          <a:effectLst>
            <a:outerShdw blurRad="292100" dist="139700" dir="2700000" algn="tl" rotWithShape="0">
              <a:srgbClr val="333333">
                <a:alpha val="65000"/>
              </a:srgbClr>
            </a:outerShdw>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75068" y="8032806"/>
            <a:ext cx="1371600" cy="912790"/>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739639" y="8032806"/>
            <a:ext cx="1371600" cy="915672"/>
          </a:xfrm>
          <a:prstGeom prst="rect">
            <a:avLst/>
          </a:prstGeom>
          <a:ln>
            <a:noFill/>
          </a:ln>
          <a:effectLst>
            <a:outerShdw blurRad="292100" dist="139700" dir="2700000" algn="tl" rotWithShape="0">
              <a:srgbClr val="333333">
                <a:alpha val="65000"/>
              </a:srgbClr>
            </a:outerShdw>
          </a:effectLst>
        </p:spPr>
      </p:pic>
      <p:pic>
        <p:nvPicPr>
          <p:cNvPr id="5" name="Picture 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32398" y="838200"/>
            <a:ext cx="3486022" cy="2327246"/>
          </a:xfrm>
          <a:prstGeom prst="rect">
            <a:avLst/>
          </a:prstGeom>
          <a:ln>
            <a:noFill/>
          </a:ln>
          <a:effectLst>
            <a:outerShdw blurRad="292100" dist="139700" dir="2700000" algn="tl" rotWithShape="0">
              <a:srgbClr val="333333">
                <a:alpha val="65000"/>
              </a:srgbClr>
            </a:outerShdw>
          </a:effectLst>
        </p:spPr>
      </p:pic>
      <p:sp>
        <p:nvSpPr>
          <p:cNvPr id="12" name="Rectangle 11"/>
          <p:cNvSpPr/>
          <p:nvPr/>
        </p:nvSpPr>
        <p:spPr>
          <a:xfrm>
            <a:off x="8610600" y="5497917"/>
            <a:ext cx="3110006" cy="2031325"/>
          </a:xfrm>
          <a:prstGeom prst="rect">
            <a:avLst/>
          </a:prstGeom>
        </p:spPr>
        <p:txBody>
          <a:bodyPr wrap="square">
            <a:spAutoFit/>
          </a:bodyPr>
          <a:lstStyle/>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Asking $1,200,000</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MLS# 17023051</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3,692  </a:t>
            </a:r>
            <a:r>
              <a:rPr lang="en-US" sz="1800" dirty="0" err="1">
                <a:effectLst>
                  <a:outerShdw blurRad="38100" dist="38100" dir="2700000" algn="tl">
                    <a:srgbClr val="000000">
                      <a:alpha val="43137"/>
                    </a:srgbClr>
                  </a:outerShdw>
                </a:effectLst>
                <a:latin typeface="Century Gothic" pitchFamily="34" charset="0"/>
              </a:rPr>
              <a:t>SqFt</a:t>
            </a:r>
            <a:endParaRPr lang="en-US" sz="1800"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4 Bed/3½ Baths</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Short Drive to Historic Downtown Charleston &amp; Beaches</a:t>
            </a:r>
          </a:p>
        </p:txBody>
      </p:sp>
      <p:sp>
        <p:nvSpPr>
          <p:cNvPr id="29" name="Title 1"/>
          <p:cNvSpPr txBox="1">
            <a:spLocks/>
          </p:cNvSpPr>
          <p:nvPr/>
        </p:nvSpPr>
        <p:spPr>
          <a:xfrm>
            <a:off x="0" y="-1"/>
            <a:ext cx="7772400" cy="868659"/>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2800" i="1" dirty="0">
                <a:solidFill>
                  <a:schemeClr val="bg1"/>
                </a:solidFill>
                <a:latin typeface="Century Gothic" pitchFamily="34" charset="0"/>
              </a:rPr>
              <a:t>Stunning Waterfront Location!</a:t>
            </a:r>
          </a:p>
          <a:p>
            <a:pPr algn="ctr"/>
            <a:r>
              <a:rPr lang="en-US" sz="1700" i="1" dirty="0">
                <a:solidFill>
                  <a:schemeClr val="bg1"/>
                </a:solidFill>
                <a:latin typeface="Century Gothic" pitchFamily="34" charset="0"/>
              </a:rPr>
              <a:t>Own Your Piece Of Paradise On The Gorgeous 14 Acre Lake Palmetto</a:t>
            </a:r>
          </a:p>
        </p:txBody>
      </p:sp>
      <p:pic>
        <p:nvPicPr>
          <p:cNvPr id="38" name="Picture 37">
            <a:extLst>
              <a:ext uri="{FF2B5EF4-FFF2-40B4-BE49-F238E27FC236}">
                <a16:creationId xmlns:a16="http://schemas.microsoft.com/office/drawing/2014/main" id="{B75F0675-B56B-4711-B1F4-0745A6769097}"/>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3349" y="4038600"/>
            <a:ext cx="1371600" cy="915672"/>
          </a:xfrm>
          <a:prstGeom prst="rect">
            <a:avLst/>
          </a:prstGeom>
          <a:ln>
            <a:noFill/>
          </a:ln>
          <a:effectLst>
            <a:outerShdw blurRad="292100" dist="139700" dir="2700000" algn="tl" rotWithShape="0">
              <a:srgbClr val="333333">
                <a:alpha val="65000"/>
              </a:srgbClr>
            </a:outerShdw>
          </a:effectLst>
        </p:spPr>
      </p:pic>
      <p:pic>
        <p:nvPicPr>
          <p:cNvPr id="39" name="Picture 38">
            <a:extLst>
              <a:ext uri="{FF2B5EF4-FFF2-40B4-BE49-F238E27FC236}">
                <a16:creationId xmlns:a16="http://schemas.microsoft.com/office/drawing/2014/main" id="{2F3E5FA4-8B20-44BC-9FCE-48F5EEE1D25D}"/>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68779" y="4038600"/>
            <a:ext cx="1371600" cy="915672"/>
          </a:xfrm>
          <a:prstGeom prst="rect">
            <a:avLst/>
          </a:prstGeom>
          <a:ln>
            <a:noFill/>
          </a:ln>
          <a:effectLst>
            <a:outerShdw blurRad="292100" dist="139700" dir="2700000" algn="tl" rotWithShape="0">
              <a:srgbClr val="333333">
                <a:alpha val="65000"/>
              </a:srgbClr>
            </a:outerShdw>
          </a:effectLst>
        </p:spPr>
      </p:pic>
      <p:pic>
        <p:nvPicPr>
          <p:cNvPr id="40" name="Picture 39">
            <a:extLst>
              <a:ext uri="{FF2B5EF4-FFF2-40B4-BE49-F238E27FC236}">
                <a16:creationId xmlns:a16="http://schemas.microsoft.com/office/drawing/2014/main" id="{F19F2306-E48C-4EA1-9142-71A929438E9D}"/>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204209" y="4038600"/>
            <a:ext cx="1371600" cy="915671"/>
          </a:xfrm>
          <a:prstGeom prst="rect">
            <a:avLst/>
          </a:prstGeom>
          <a:ln>
            <a:noFill/>
          </a:ln>
          <a:effectLst>
            <a:outerShdw blurRad="292100" dist="139700" dir="2700000" algn="tl" rotWithShape="0">
              <a:srgbClr val="333333">
                <a:alpha val="65000"/>
              </a:srgbClr>
            </a:outerShdw>
          </a:effectLst>
        </p:spPr>
      </p:pic>
      <p:pic>
        <p:nvPicPr>
          <p:cNvPr id="41" name="Picture 40">
            <a:extLst>
              <a:ext uri="{FF2B5EF4-FFF2-40B4-BE49-F238E27FC236}">
                <a16:creationId xmlns:a16="http://schemas.microsoft.com/office/drawing/2014/main" id="{717DD0D3-A951-4124-941B-2F4858026720}"/>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75068" y="4038600"/>
            <a:ext cx="1371600" cy="915671"/>
          </a:xfrm>
          <a:prstGeom prst="rect">
            <a:avLst/>
          </a:prstGeom>
          <a:ln>
            <a:noFill/>
          </a:ln>
          <a:effectLst>
            <a:outerShdw blurRad="292100" dist="139700" dir="2700000" algn="tl" rotWithShape="0">
              <a:srgbClr val="333333">
                <a:alpha val="65000"/>
              </a:srgbClr>
            </a:outerShdw>
          </a:effectLst>
        </p:spPr>
      </p:pic>
      <p:pic>
        <p:nvPicPr>
          <p:cNvPr id="42" name="Picture 41">
            <a:extLst>
              <a:ext uri="{FF2B5EF4-FFF2-40B4-BE49-F238E27FC236}">
                <a16:creationId xmlns:a16="http://schemas.microsoft.com/office/drawing/2014/main" id="{8F6530CD-9846-45F3-B72D-F18BD576EDCA}"/>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739639" y="4038600"/>
            <a:ext cx="1371600" cy="915671"/>
          </a:xfrm>
          <a:prstGeom prst="rect">
            <a:avLst/>
          </a:prstGeom>
          <a:ln>
            <a:noFill/>
          </a:ln>
          <a:effectLst>
            <a:outerShdw blurRad="292100" dist="139700" dir="2700000" algn="tl" rotWithShape="0">
              <a:srgbClr val="333333">
                <a:alpha val="65000"/>
              </a:srgbClr>
            </a:outerShdw>
          </a:effectLst>
        </p:spPr>
      </p:pic>
      <p:pic>
        <p:nvPicPr>
          <p:cNvPr id="21" name="Picture 20">
            <a:extLst>
              <a:ext uri="{FF2B5EF4-FFF2-40B4-BE49-F238E27FC236}">
                <a16:creationId xmlns:a16="http://schemas.microsoft.com/office/drawing/2014/main" id="{4C07BEDB-1C9F-48A0-AE24-54164F5F3FF1}"/>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4153978" y="838200"/>
            <a:ext cx="3486022" cy="2327247"/>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1" y="3200400"/>
            <a:ext cx="7757718" cy="780009"/>
          </a:xfrm>
        </p:spPr>
        <p:txBody>
          <a:bodyPr anchor="ctr">
            <a:noAutofit/>
          </a:bodyPr>
          <a:lstStyle/>
          <a:p>
            <a:r>
              <a:rPr lang="pt-BR" sz="2800" b="1" dirty="0">
                <a:solidFill>
                  <a:schemeClr val="accent1">
                    <a:lumMod val="50000"/>
                  </a:schemeClr>
                </a:solidFill>
                <a:latin typeface="Century Gothic" pitchFamily="34" charset="0"/>
              </a:rPr>
              <a:t>4975 Lake Palmetto Lane</a:t>
            </a:r>
            <a:br>
              <a:rPr lang="pt-BR" sz="2400" dirty="0">
                <a:solidFill>
                  <a:schemeClr val="accent1">
                    <a:lumMod val="50000"/>
                  </a:schemeClr>
                </a:solidFill>
                <a:latin typeface="Century Gothic" pitchFamily="34" charset="0"/>
              </a:rPr>
            </a:br>
            <a:r>
              <a:rPr lang="en-US" sz="2000">
                <a:solidFill>
                  <a:schemeClr val="accent1">
                    <a:lumMod val="50000"/>
                  </a:schemeClr>
                </a:solidFill>
                <a:latin typeface="Century Gothic" pitchFamily="34" charset="0"/>
              </a:rPr>
              <a:t>North Charleston, SC 29418 ~ MLS# 19015440 ~ $235,000</a:t>
            </a:r>
            <a:endParaRPr lang="en-US" sz="2000" dirty="0">
              <a:solidFill>
                <a:schemeClr val="accent1">
                  <a:lumMod val="50000"/>
                </a:schemeClr>
              </a:solidFill>
              <a:latin typeface="Century Gothic" pitchFamily="34" charset="0"/>
            </a:endParaRPr>
          </a:p>
        </p:txBody>
      </p:sp>
      <p:sp>
        <p:nvSpPr>
          <p:cNvPr id="11" name="Rectangle 10"/>
          <p:cNvSpPr/>
          <p:nvPr/>
        </p:nvSpPr>
        <p:spPr>
          <a:xfrm>
            <a:off x="0" y="4953000"/>
            <a:ext cx="7772400" cy="3100849"/>
          </a:xfrm>
          <a:prstGeom prst="rect">
            <a:avLst/>
          </a:prstGeom>
          <a:noFill/>
          <a:ln>
            <a:noFill/>
          </a:ln>
        </p:spPr>
        <p:txBody>
          <a:bodyPr wrap="square">
            <a:spAutoFit/>
          </a:bodyPr>
          <a:lstStyle/>
          <a:p>
            <a:pPr algn="ctr"/>
            <a:r>
              <a:rPr lang="en-US" sz="1150" dirty="0">
                <a:solidFill>
                  <a:schemeClr val="bg1"/>
                </a:solidFill>
                <a:effectLst>
                  <a:outerShdw blurRad="38100" dist="38100" dir="2700000" algn="tl">
                    <a:srgbClr val="000000">
                      <a:alpha val="43137"/>
                    </a:srgbClr>
                  </a:outerShdw>
                </a:effectLst>
                <a:latin typeface="Century Gothic" panose="020B0502020202020204" pitchFamily="34" charset="0"/>
              </a:rPr>
              <a:t>The 3 bedroom (all masters) 3 1/2 bathroom home has it own private composite wood dock where you can keep your paddle boards, kayaks, or electric motor boat. (bass boat stays) You will love the beautiful first level open floor plan with views of the lake. The spacious living area includes beautiful crown molding and a cozy gas log fireplace. Newly re-finished wide plank bamboo floors throughout first level. Walking out back you will find a large extended deck with </a:t>
            </a:r>
            <a:r>
              <a:rPr lang="en-US" sz="1150" dirty="0" err="1">
                <a:solidFill>
                  <a:schemeClr val="bg1"/>
                </a:solidFill>
                <a:effectLst>
                  <a:outerShdw blurRad="38100" dist="38100" dir="2700000" algn="tl">
                    <a:srgbClr val="000000">
                      <a:alpha val="43137"/>
                    </a:srgbClr>
                  </a:outerShdw>
                </a:effectLst>
                <a:latin typeface="Century Gothic" panose="020B0502020202020204" pitchFamily="34" charset="0"/>
              </a:rPr>
              <a:t>sunsetter</a:t>
            </a:r>
            <a:r>
              <a:rPr lang="en-US" sz="1150" dirty="0">
                <a:solidFill>
                  <a:schemeClr val="bg1"/>
                </a:solidFill>
                <a:effectLst>
                  <a:outerShdw blurRad="38100" dist="38100" dir="2700000" algn="tl">
                    <a:srgbClr val="000000">
                      <a:alpha val="43137"/>
                    </a:srgbClr>
                  </a:outerShdw>
                </a:effectLst>
                <a:latin typeface="Century Gothic" panose="020B0502020202020204" pitchFamily="34" charset="0"/>
              </a:rPr>
              <a:t> awning, perfect for entertaining, grilling, or just sitting to enjoy watching the turtles swimming. The kitchen boasts tons of cabinets lots of counterspace, all stainless steel appliances, newer double oven with warming tray, brand new dishwasher and built in microwave (installed May 2019) Second level you will find two secondary master </a:t>
            </a:r>
            <a:r>
              <a:rPr lang="en-US" sz="1150" dirty="0" err="1">
                <a:solidFill>
                  <a:schemeClr val="bg1"/>
                </a:solidFill>
                <a:effectLst>
                  <a:outerShdw blurRad="38100" dist="38100" dir="2700000" algn="tl">
                    <a:srgbClr val="000000">
                      <a:alpha val="43137"/>
                    </a:srgbClr>
                  </a:outerShdw>
                </a:effectLst>
                <a:latin typeface="Century Gothic" panose="020B0502020202020204" pitchFamily="34" charset="0"/>
              </a:rPr>
              <a:t>en</a:t>
            </a:r>
            <a:r>
              <a:rPr lang="en-US" sz="1150" dirty="0">
                <a:solidFill>
                  <a:schemeClr val="bg1"/>
                </a:solidFill>
                <a:effectLst>
                  <a:outerShdw blurRad="38100" dist="38100" dir="2700000" algn="tl">
                    <a:srgbClr val="000000">
                      <a:alpha val="43137"/>
                    </a:srgbClr>
                  </a:outerShdw>
                </a:effectLst>
                <a:latin typeface="Century Gothic" panose="020B0502020202020204" pitchFamily="34" charset="0"/>
              </a:rPr>
              <a:t>-suites and the laundry room. Washer and Dryer convey. Back bedroom has a balcony affording expansive views of the lake. Enjoy waking up to the </a:t>
            </a:r>
            <a:r>
              <a:rPr lang="en-US" sz="1150" dirty="0" err="1">
                <a:solidFill>
                  <a:schemeClr val="bg1"/>
                </a:solidFill>
                <a:effectLst>
                  <a:outerShdw blurRad="38100" dist="38100" dir="2700000" algn="tl">
                    <a:srgbClr val="000000">
                      <a:alpha val="43137"/>
                    </a:srgbClr>
                  </a:outerShdw>
                </a:effectLst>
                <a:latin typeface="Century Gothic" panose="020B0502020202020204" pitchFamily="34" charset="0"/>
              </a:rPr>
              <a:t>waterview</a:t>
            </a:r>
            <a:r>
              <a:rPr lang="en-US" sz="1150" dirty="0">
                <a:solidFill>
                  <a:schemeClr val="bg1"/>
                </a:solidFill>
                <a:effectLst>
                  <a:outerShdw blurRad="38100" dist="38100" dir="2700000" algn="tl">
                    <a:srgbClr val="000000">
                      <a:alpha val="43137"/>
                    </a:srgbClr>
                  </a:outerShdw>
                </a:effectLst>
                <a:latin typeface="Century Gothic" panose="020B0502020202020204" pitchFamily="34" charset="0"/>
              </a:rPr>
              <a:t> from the enormous third floor master that spans the entire level. Spacious Master bath has jetted garden tub, separate shower and double sinks. TV stays. Set up your office or reading area in the attached sitting room. There is plenty of room for clothes and storing items with the huge walk in closet, two additional closets and attic storage space. Additional perks include freshly painted interior, new carpet, one car garage, two assigned parking spaces, outdoor finished shed, and much </a:t>
            </a:r>
            <a:r>
              <a:rPr lang="en-US" sz="1150" dirty="0" err="1">
                <a:solidFill>
                  <a:schemeClr val="bg1"/>
                </a:solidFill>
                <a:effectLst>
                  <a:outerShdw blurRad="38100" dist="38100" dir="2700000" algn="tl">
                    <a:srgbClr val="000000">
                      <a:alpha val="43137"/>
                    </a:srgbClr>
                  </a:outerShdw>
                </a:effectLst>
                <a:latin typeface="Century Gothic" panose="020B0502020202020204" pitchFamily="34" charset="0"/>
              </a:rPr>
              <a:t>much</a:t>
            </a:r>
            <a:r>
              <a:rPr lang="en-US" sz="1150" dirty="0">
                <a:solidFill>
                  <a:schemeClr val="bg1"/>
                </a:solidFill>
                <a:effectLst>
                  <a:outerShdw blurRad="38100" dist="38100" dir="2700000" algn="tl">
                    <a:srgbClr val="000000">
                      <a:alpha val="43137"/>
                    </a:srgbClr>
                  </a:outerShdw>
                </a:effectLst>
                <a:latin typeface="Century Gothic" panose="020B0502020202020204" pitchFamily="34" charset="0"/>
              </a:rPr>
              <a:t> more. One of the only units with a 220 </a:t>
            </a:r>
            <a:r>
              <a:rPr lang="en-US" sz="1150" dirty="0" err="1">
                <a:solidFill>
                  <a:schemeClr val="bg1"/>
                </a:solidFill>
                <a:effectLst>
                  <a:outerShdw blurRad="38100" dist="38100" dir="2700000" algn="tl">
                    <a:srgbClr val="000000">
                      <a:alpha val="43137"/>
                    </a:srgbClr>
                  </a:outerShdw>
                </a:effectLst>
                <a:latin typeface="Century Gothic" panose="020B0502020202020204" pitchFamily="34" charset="0"/>
              </a:rPr>
              <a:t>sq.ft</a:t>
            </a:r>
            <a:r>
              <a:rPr lang="en-US" sz="1150" dirty="0">
                <a:solidFill>
                  <a:schemeClr val="bg1"/>
                </a:solidFill>
                <a:effectLst>
                  <a:outerShdw blurRad="38100" dist="38100" dir="2700000" algn="tl">
                    <a:srgbClr val="000000">
                      <a:alpha val="43137"/>
                    </a:srgbClr>
                  </a:outerShdw>
                </a:effectLst>
                <a:latin typeface="Century Gothic" panose="020B0502020202020204" pitchFamily="34" charset="0"/>
              </a:rPr>
              <a:t>. 1 car garage and dock. Truly a one of a kind home in a convenient location near shopping, the airport, entertainment and easy highway access. Won't Last Long, Schedule Your Appointment Today!</a:t>
            </a:r>
          </a:p>
        </p:txBody>
      </p:sp>
      <p:pic>
        <p:nvPicPr>
          <p:cNvPr id="27" name="Picture 26">
            <a:extLst>
              <a:ext uri="{FF2B5EF4-FFF2-40B4-BE49-F238E27FC236}">
                <a16:creationId xmlns:a16="http://schemas.microsoft.com/office/drawing/2014/main" id="{62913E4D-21F8-4265-A593-ECF778ED2FEE}"/>
              </a:ext>
            </a:extLst>
          </p:cNvPr>
          <p:cNvPicPr>
            <a:picLocks noChangeAspect="1"/>
          </p:cNvPicPr>
          <p:nvPr/>
        </p:nvPicPr>
        <p:blipFill rotWithShape="1">
          <a:blip r:embed="rId16" cstate="print">
            <a:extLst>
              <a:ext uri="{28A0092B-C50C-407E-A947-70E740481C1C}">
                <a14:useLocalDpi xmlns:a14="http://schemas.microsoft.com/office/drawing/2010/main" val="0"/>
              </a:ext>
            </a:extLst>
          </a:blip>
          <a:srcRect l="19644" t="14001" r="14876"/>
          <a:stretch/>
        </p:blipFill>
        <p:spPr>
          <a:xfrm>
            <a:off x="161869" y="9160222"/>
            <a:ext cx="762000" cy="815627"/>
          </a:xfrm>
          <a:prstGeom prst="roundRect">
            <a:avLst/>
          </a:prstGeom>
        </p:spPr>
      </p:pic>
      <p:sp>
        <p:nvSpPr>
          <p:cNvPr id="28" name="Subtitle 2">
            <a:extLst>
              <a:ext uri="{FF2B5EF4-FFF2-40B4-BE49-F238E27FC236}">
                <a16:creationId xmlns:a16="http://schemas.microsoft.com/office/drawing/2014/main" id="{B97A171F-B7F0-46DA-8BD2-5D5BF6971EAA}"/>
              </a:ext>
            </a:extLst>
          </p:cNvPr>
          <p:cNvSpPr txBox="1">
            <a:spLocks/>
          </p:cNvSpPr>
          <p:nvPr/>
        </p:nvSpPr>
        <p:spPr>
          <a:xfrm>
            <a:off x="923869" y="9174197"/>
            <a:ext cx="2284141" cy="787676"/>
          </a:xfrm>
          <a:prstGeom prst="rect">
            <a:avLst/>
          </a:prstGeom>
        </p:spPr>
        <p:txBody>
          <a:bodyPr vert="horz" lIns="91440" tIns="45720" rIns="91440" bIns="45720" rtlCol="0" anchor="ctr">
            <a:normAutofit fontScale="700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pPr>
              <a:lnSpc>
                <a:spcPct val="120000"/>
              </a:lnSpc>
            </a:pPr>
            <a:r>
              <a:rPr lang="en-US" sz="1900" b="1" i="0" spc="0" dirty="0">
                <a:solidFill>
                  <a:schemeClr val="bg1"/>
                </a:solidFill>
                <a:latin typeface="Century Gothic" panose="020B0502020202020204" pitchFamily="34" charset="0"/>
              </a:rPr>
              <a:t>Jacqui Swain</a:t>
            </a:r>
            <a:br>
              <a:rPr lang="en-US" sz="1800" i="0" spc="0" dirty="0">
                <a:solidFill>
                  <a:schemeClr val="bg1"/>
                </a:solidFill>
                <a:latin typeface="Century Gothic" panose="020B0502020202020204" pitchFamily="34" charset="0"/>
              </a:rPr>
            </a:br>
            <a:r>
              <a:rPr lang="en-US" sz="1400" i="0" spc="0" dirty="0">
                <a:solidFill>
                  <a:schemeClr val="bg1"/>
                </a:solidFill>
                <a:latin typeface="Century Gothic" panose="020B0502020202020204" pitchFamily="34" charset="0"/>
                <a:cs typeface="Times New Roman" pitchFamily="18" charset="0"/>
              </a:rPr>
              <a:t>(843) 295-9484</a:t>
            </a:r>
            <a:br>
              <a:rPr lang="en-US" sz="1400" i="0" spc="0" dirty="0">
                <a:solidFill>
                  <a:schemeClr val="bg1"/>
                </a:solidFill>
                <a:latin typeface="Century Gothic" panose="020B0502020202020204" pitchFamily="34" charset="0"/>
                <a:cs typeface="Times New Roman" pitchFamily="18" charset="0"/>
              </a:rPr>
            </a:br>
            <a:r>
              <a:rPr lang="en-US" sz="1400" i="0" spc="0" dirty="0">
                <a:solidFill>
                  <a:schemeClr val="bg1"/>
                </a:solidFill>
                <a:latin typeface="Century Gothic" panose="020B0502020202020204" pitchFamily="34" charset="0"/>
                <a:cs typeface="Times New Roman" pitchFamily="18" charset="0"/>
              </a:rPr>
              <a:t>jacqui.swain@carolinaone.com</a:t>
            </a:r>
            <a:br>
              <a:rPr lang="en-US" sz="1400" i="0" spc="0" dirty="0">
                <a:solidFill>
                  <a:schemeClr val="bg1"/>
                </a:solidFill>
                <a:latin typeface="Century Gothic" panose="020B0502020202020204" pitchFamily="34" charset="0"/>
                <a:cs typeface="Times New Roman" pitchFamily="18" charset="0"/>
              </a:rPr>
            </a:br>
            <a:r>
              <a:rPr lang="en-US" sz="1400" i="0" spc="0" dirty="0">
                <a:solidFill>
                  <a:schemeClr val="bg1"/>
                </a:solidFill>
                <a:latin typeface="Century Gothic" panose="020B0502020202020204" pitchFamily="34" charset="0"/>
                <a:cs typeface="Times New Roman" pitchFamily="18" charset="0"/>
              </a:rPr>
              <a:t>www.jacquisellscharleston.com</a:t>
            </a:r>
            <a:endParaRPr lang="en-US" sz="1200" i="0" spc="0" dirty="0">
              <a:solidFill>
                <a:schemeClr val="bg1"/>
              </a:solidFill>
              <a:latin typeface="Century Gothic" panose="020B0502020202020204" pitchFamily="34" charset="0"/>
              <a:cs typeface="Times New Roman" pitchFamily="18" charset="0"/>
            </a:endParaRPr>
          </a:p>
        </p:txBody>
      </p:sp>
      <p:sp>
        <p:nvSpPr>
          <p:cNvPr id="31" name="Rectangle 30">
            <a:extLst>
              <a:ext uri="{FF2B5EF4-FFF2-40B4-BE49-F238E27FC236}">
                <a16:creationId xmlns:a16="http://schemas.microsoft.com/office/drawing/2014/main" id="{5F4A60D5-3260-4CE3-9765-07A3576A9D79}"/>
              </a:ext>
            </a:extLst>
          </p:cNvPr>
          <p:cNvSpPr/>
          <p:nvPr/>
        </p:nvSpPr>
        <p:spPr>
          <a:xfrm>
            <a:off x="6038996" y="9474824"/>
            <a:ext cx="1733404" cy="507831"/>
          </a:xfrm>
          <a:prstGeom prst="rect">
            <a:avLst/>
          </a:prstGeom>
        </p:spPr>
        <p:txBody>
          <a:bodyPr wrap="square">
            <a:spAutoFit/>
          </a:bodyPr>
          <a:lstStyle/>
          <a:p>
            <a:pPr algn="ctr"/>
            <a:r>
              <a:rPr lang="en-US" sz="900" dirty="0">
                <a:solidFill>
                  <a:schemeClr val="bg1"/>
                </a:solidFill>
                <a:latin typeface="Century Gothic" panose="020B0502020202020204" pitchFamily="34" charset="0"/>
                <a:cs typeface="Times New Roman" pitchFamily="18" charset="0"/>
              </a:rPr>
              <a:t>Carolina One Real Estate</a:t>
            </a:r>
          </a:p>
          <a:p>
            <a:pPr algn="ctr"/>
            <a:r>
              <a:rPr lang="en-US" sz="900" dirty="0">
                <a:solidFill>
                  <a:schemeClr val="bg1"/>
                </a:solidFill>
                <a:latin typeface="Century Gothic" panose="020B0502020202020204" pitchFamily="34" charset="0"/>
                <a:cs typeface="Times New Roman" pitchFamily="18" charset="0"/>
              </a:rPr>
              <a:t>1530 Old Trolley Road</a:t>
            </a:r>
          </a:p>
          <a:p>
            <a:pPr algn="ctr"/>
            <a:r>
              <a:rPr lang="en-US" sz="900" dirty="0">
                <a:solidFill>
                  <a:schemeClr val="bg1"/>
                </a:solidFill>
                <a:latin typeface="Century Gothic" panose="020B0502020202020204" pitchFamily="34" charset="0"/>
                <a:cs typeface="Times New Roman" pitchFamily="18" charset="0"/>
              </a:rPr>
              <a:t>Summerville, SC 29485</a:t>
            </a:r>
            <a:endParaRPr lang="en-US" sz="900" dirty="0">
              <a:solidFill>
                <a:schemeClr val="bg1"/>
              </a:solidFill>
              <a:latin typeface="Century Gothic" panose="020B0502020202020204" pitchFamily="34" charset="0"/>
            </a:endParaRPr>
          </a:p>
        </p:txBody>
      </p:sp>
      <p:pic>
        <p:nvPicPr>
          <p:cNvPr id="33" name="Picture 6">
            <a:extLst>
              <a:ext uri="{FF2B5EF4-FFF2-40B4-BE49-F238E27FC236}">
                <a16:creationId xmlns:a16="http://schemas.microsoft.com/office/drawing/2014/main" id="{D445BEDA-4A4E-4FD3-9D4C-4BCACACEFF35}"/>
              </a:ext>
            </a:extLst>
          </p:cNvPr>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498641" y="9160222"/>
            <a:ext cx="814114" cy="305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3303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349</TotalTime>
  <Words>381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4975 Lake Palmetto Lane North Charleston, SC 29418 ~ MLS# 19015440 ~ $235,000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55</cp:revision>
  <dcterms:created xsi:type="dcterms:W3CDTF">2006-08-16T00:00:00Z</dcterms:created>
  <dcterms:modified xsi:type="dcterms:W3CDTF">2019-05-28T10:49:29Z</dcterms:modified>
</cp:coreProperties>
</file>