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660"/>
  </p:normalViewPr>
  <p:slideViewPr>
    <p:cSldViewPr>
      <p:cViewPr>
        <p:scale>
          <a:sx n="75" d="100"/>
          <a:sy n="75" d="100"/>
        </p:scale>
        <p:origin x="1776" y="9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3/15/2021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3/15/2021</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676527" y="0"/>
            <a:ext cx="6553072" cy="3683226"/>
          </a:xfrm>
          <a:prstGeom prst="rect">
            <a:avLst/>
          </a:prstGeom>
          <a:ln>
            <a:noFill/>
          </a:ln>
          <a:effectLst>
            <a:softEdge rad="112500"/>
          </a:effectLst>
        </p:spPr>
      </p:pic>
      <p:sp>
        <p:nvSpPr>
          <p:cNvPr id="2" name="Title 1"/>
          <p:cNvSpPr>
            <a:spLocks noGrp="1"/>
          </p:cNvSpPr>
          <p:nvPr>
            <p:ph type="ctrTitle"/>
          </p:nvPr>
        </p:nvSpPr>
        <p:spPr>
          <a:xfrm>
            <a:off x="1828864" y="2590800"/>
            <a:ext cx="6400736" cy="1066799"/>
          </a:xfrm>
        </p:spPr>
        <p:txBody>
          <a:bodyPr anchor="ctr">
            <a:noAutofit/>
            <a:scene3d>
              <a:camera prst="orthographicFront"/>
              <a:lightRig rig="soft" dir="t">
                <a:rot lat="0" lon="0" rev="17220000"/>
              </a:lightRig>
            </a:scene3d>
            <a:sp3d prstMaterial="softEdge"/>
          </a:bodyPr>
          <a:lstStyle/>
          <a:p>
            <a:pPr algn="l"/>
            <a:r>
              <a:rPr lang="en-US" sz="2400" cap="none" dirty="0">
                <a:ln w="10541" cmpd="sng">
                  <a:noFill/>
                  <a:prstDash val="solid"/>
                </a:ln>
                <a:solidFill>
                  <a:schemeClr val="tx1"/>
                </a:solidFill>
                <a:effectLst/>
                <a:latin typeface="Trebuchet MS" panose="020B0603020202020204" pitchFamily="34" charset="0"/>
              </a:rPr>
              <a:t>497 Santee Drive</a:t>
            </a:r>
            <a:br>
              <a:rPr lang="en-US" sz="2400" cap="none" dirty="0">
                <a:ln w="10541" cmpd="sng">
                  <a:noFill/>
                  <a:prstDash val="solid"/>
                </a:ln>
                <a:solidFill>
                  <a:schemeClr val="tx1"/>
                </a:solidFill>
                <a:effectLst/>
                <a:latin typeface="Trebuchet MS" panose="020B0603020202020204" pitchFamily="34" charset="0"/>
              </a:rPr>
            </a:br>
            <a:r>
              <a:rPr lang="en-US" sz="1800" cap="none" dirty="0">
                <a:ln w="10541" cmpd="sng">
                  <a:noFill/>
                  <a:prstDash val="solid"/>
                </a:ln>
                <a:solidFill>
                  <a:schemeClr val="tx1"/>
                </a:solidFill>
                <a:effectLst/>
                <a:latin typeface="Trebuchet MS" panose="020B0603020202020204" pitchFamily="34" charset="0"/>
              </a:rPr>
              <a:t>Santee Cooper Resort | Santee, SC 29142</a:t>
            </a:r>
            <a:br>
              <a:rPr lang="en-US" sz="1800" cap="none" dirty="0">
                <a:ln w="10541" cmpd="sng">
                  <a:noFill/>
                  <a:prstDash val="solid"/>
                </a:ln>
                <a:solidFill>
                  <a:schemeClr val="tx1"/>
                </a:solidFill>
                <a:effectLst/>
                <a:latin typeface="Trebuchet MS" panose="020B0603020202020204" pitchFamily="34" charset="0"/>
              </a:rPr>
            </a:br>
            <a:r>
              <a:rPr lang="en-US" sz="1800" cap="none" dirty="0">
                <a:ln w="10541" cmpd="sng">
                  <a:noFill/>
                  <a:prstDash val="solid"/>
                </a:ln>
                <a:solidFill>
                  <a:schemeClr val="tx1"/>
                </a:solidFill>
                <a:effectLst/>
                <a:latin typeface="Trebuchet MS" panose="020B0603020202020204" pitchFamily="34" charset="0"/>
              </a:rPr>
              <a:t>MLS# 21005748 | $499,900</a:t>
            </a:r>
          </a:p>
        </p:txBody>
      </p:sp>
      <p:sp>
        <p:nvSpPr>
          <p:cNvPr id="17" name="Rectangle 16"/>
          <p:cNvSpPr/>
          <p:nvPr/>
        </p:nvSpPr>
        <p:spPr>
          <a:xfrm>
            <a:off x="2546985" y="8859411"/>
            <a:ext cx="3137694" cy="1077218"/>
          </a:xfrm>
          <a:prstGeom prst="rect">
            <a:avLst/>
          </a:prstGeom>
        </p:spPr>
        <p:txBody>
          <a:bodyPr wrap="square">
            <a:spAutoFit/>
          </a:bodyPr>
          <a:lstStyle/>
          <a:p>
            <a:pPr algn="ctr"/>
            <a:r>
              <a:rPr lang="en-US" dirty="0">
                <a:latin typeface="Trebuchet MS" panose="020B0603020202020204" pitchFamily="34" charset="0"/>
              </a:rPr>
              <a:t>Brandon Ray</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(843) 499-1928</a:t>
            </a:r>
          </a:p>
          <a:p>
            <a:pPr algn="ctr"/>
            <a:r>
              <a:rPr lang="en-US" sz="1100" dirty="0">
                <a:latin typeface="Trebuchet MS" panose="020B0603020202020204" pitchFamily="34" charset="0"/>
              </a:rPr>
              <a:t>brandon.ray@carolinaone.com</a:t>
            </a:r>
          </a:p>
          <a:p>
            <a:pPr algn="ctr"/>
            <a:r>
              <a:rPr lang="en-US" sz="1100" dirty="0">
                <a:latin typeface="Trebuchet MS" panose="020B0603020202020204" pitchFamily="34" charset="0"/>
              </a:rPr>
              <a:t>www.therightrayhome.com</a:t>
            </a:r>
          </a:p>
        </p:txBody>
      </p:sp>
      <p:grpSp>
        <p:nvGrpSpPr>
          <p:cNvPr id="23" name="Group 22"/>
          <p:cNvGrpSpPr/>
          <p:nvPr/>
        </p:nvGrpSpPr>
        <p:grpSpPr>
          <a:xfrm>
            <a:off x="304800" y="8965408"/>
            <a:ext cx="1139811" cy="865227"/>
            <a:chOff x="161012" y="8996026"/>
            <a:chExt cx="1139811" cy="865227"/>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8763000" y="2179016"/>
            <a:ext cx="1818703" cy="2677656"/>
          </a:xfrm>
          <a:prstGeom prst="rect">
            <a:avLst/>
          </a:prstGeom>
          <a:noFill/>
          <a:effectLst/>
        </p:spPr>
        <p:txBody>
          <a:bodyPr wrap="square">
            <a:spAutoFit/>
          </a:bodyPr>
          <a:lstStyle/>
          <a:p>
            <a:pPr algn="ctr"/>
            <a:r>
              <a:rPr lang="en-US" sz="2800" b="1" i="1" dirty="0">
                <a:ln w="3175">
                  <a:solidFill>
                    <a:srgbClr val="FFC000"/>
                  </a:solidFill>
                </a:ln>
                <a:solidFill>
                  <a:srgbClr val="FFFF00"/>
                </a:solidFill>
                <a:effectLst>
                  <a:outerShdw blurRad="38100" dist="38100" dir="2700000" algn="tl">
                    <a:srgbClr val="000000">
                      <a:alpha val="43137"/>
                    </a:srgbClr>
                  </a:outerShdw>
                </a:effectLst>
                <a:latin typeface="Trajan Pro" pitchFamily="18" charset="0"/>
              </a:rPr>
              <a:t>SCHEDULE YOUR SHOWING TODAY!</a:t>
            </a:r>
          </a:p>
        </p:txBody>
      </p:sp>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76200" y="3483497"/>
            <a:ext cx="1600200" cy="900464"/>
          </a:xfrm>
          <a:prstGeom prst="rect">
            <a:avLst/>
          </a:prstGeom>
          <a:ln>
            <a:noFill/>
          </a:ln>
          <a:effectLst>
            <a:outerShdw blurRad="292100" dist="139700" dir="2700000" algn="tl" rotWithShape="0">
              <a:srgbClr val="333333">
                <a:alpha val="65000"/>
              </a:srgbClr>
            </a:outerShdw>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76199" y="133142"/>
            <a:ext cx="1600197" cy="1066799"/>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6200" y="2422157"/>
            <a:ext cx="1600200" cy="900464"/>
          </a:xfrm>
          <a:prstGeom prst="rect">
            <a:avLst/>
          </a:prstGeom>
          <a:ln>
            <a:noFill/>
          </a:ln>
          <a:effectLst>
            <a:outerShdw blurRad="292100" dist="139700" dir="2700000" algn="tl" rotWithShape="0">
              <a:srgbClr val="333333">
                <a:alpha val="65000"/>
              </a:srgbClr>
            </a:outerShdw>
          </a:effectLst>
        </p:spPr>
      </p:pic>
      <p:pic>
        <p:nvPicPr>
          <p:cNvPr id="29" name="Picture 28"/>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76200" y="1360817"/>
            <a:ext cx="1600200" cy="900464"/>
          </a:xfrm>
          <a:prstGeom prst="rect">
            <a:avLst/>
          </a:prstGeom>
          <a:ln>
            <a:noFill/>
          </a:ln>
          <a:effectLst>
            <a:outerShdw blurRad="292100" dist="139700" dir="2700000" algn="tl" rotWithShape="0">
              <a:srgbClr val="333333">
                <a:alpha val="65000"/>
              </a:srgbClr>
            </a:outerShdw>
          </a:effectLst>
        </p:spPr>
      </p:pic>
      <p:sp>
        <p:nvSpPr>
          <p:cNvPr id="5" name="Rectangle 4"/>
          <p:cNvSpPr/>
          <p:nvPr/>
        </p:nvSpPr>
        <p:spPr>
          <a:xfrm>
            <a:off x="1828864" y="152400"/>
            <a:ext cx="6248399" cy="457200"/>
          </a:xfrm>
          <a:prstGeom prst="rect">
            <a:avLst/>
          </a:prstGeom>
        </p:spPr>
        <p:txBody>
          <a:bodyPr wrap="square">
            <a:spAutoFit/>
          </a:bodyPr>
          <a:lstStyle/>
          <a:p>
            <a:pPr algn="ctr"/>
            <a:r>
              <a:rPr lang="en-US" sz="2400" b="1" i="1" dirty="0">
                <a:solidFill>
                  <a:schemeClr val="bg2"/>
                </a:solidFill>
                <a:effectLst>
                  <a:outerShdw blurRad="38100" dist="38100" dir="2700000" algn="tl">
                    <a:srgbClr val="000000">
                      <a:alpha val="43137"/>
                    </a:srgbClr>
                  </a:outerShdw>
                </a:effectLst>
                <a:latin typeface="Trajan Pro" panose="02020502050506020301" pitchFamily="18" charset="0"/>
              </a:rPr>
              <a:t>On the Big Water of Lake Marion!</a:t>
            </a:r>
          </a:p>
        </p:txBody>
      </p:sp>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l="8069" r="14086"/>
          <a:stretch/>
        </p:blipFill>
        <p:spPr>
          <a:xfrm>
            <a:off x="6787053" y="8859411"/>
            <a:ext cx="1066800" cy="978408"/>
          </a:xfrm>
          <a:prstGeom prst="rect">
            <a:avLst/>
          </a:prstGeom>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76200" y="5606177"/>
            <a:ext cx="1600200" cy="900464"/>
          </a:xfrm>
          <a:prstGeom prst="rect">
            <a:avLst/>
          </a:prstGeom>
          <a:ln>
            <a:noFill/>
          </a:ln>
          <a:effectLst>
            <a:outerShdw blurRad="292100" dist="139700" dir="2700000" algn="tl" rotWithShape="0">
              <a:srgbClr val="333333">
                <a:alpha val="65000"/>
              </a:srgbClr>
            </a:outerShdw>
          </a:effectLst>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76200" y="6667517"/>
            <a:ext cx="1600200" cy="899409"/>
          </a:xfrm>
          <a:prstGeom prst="rect">
            <a:avLst/>
          </a:prstGeom>
          <a:ln>
            <a:noFill/>
          </a:ln>
          <a:effectLst>
            <a:outerShdw blurRad="292100" dist="139700" dir="2700000" algn="tl" rotWithShape="0">
              <a:srgbClr val="333333">
                <a:alpha val="65000"/>
              </a:srgbClr>
            </a:outerShdw>
          </a:effectLst>
        </p:spPr>
      </p:pic>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76201" y="7727802"/>
            <a:ext cx="1600198" cy="899409"/>
          </a:xfrm>
          <a:prstGeom prst="rect">
            <a:avLst/>
          </a:prstGeom>
          <a:ln>
            <a:noFill/>
          </a:ln>
          <a:effectLst>
            <a:outerShdw blurRad="292100" dist="139700" dir="2700000" algn="tl" rotWithShape="0">
              <a:srgbClr val="333333">
                <a:alpha val="65000"/>
              </a:srgbClr>
            </a:outerShdw>
          </a:effectLst>
        </p:spPr>
      </p:pic>
      <p:pic>
        <p:nvPicPr>
          <p:cNvPr id="20" name="Picture 19">
            <a:extLst>
              <a:ext uri="{FF2B5EF4-FFF2-40B4-BE49-F238E27FC236}">
                <a16:creationId xmlns:a16="http://schemas.microsoft.com/office/drawing/2014/main" id="{8655F83D-A36D-4128-BF05-2A4E47B52BC5}"/>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76200" y="4544837"/>
            <a:ext cx="1600199" cy="900464"/>
          </a:xfrm>
          <a:prstGeom prst="rect">
            <a:avLst/>
          </a:prstGeom>
          <a:ln>
            <a:noFill/>
          </a:ln>
          <a:effectLst>
            <a:outerShdw blurRad="292100" dist="139700" dir="2700000" algn="tl" rotWithShape="0">
              <a:srgbClr val="333333">
                <a:alpha val="65000"/>
              </a:srgbClr>
            </a:outerShdw>
          </a:effectLst>
        </p:spPr>
      </p:pic>
      <p:sp>
        <p:nvSpPr>
          <p:cNvPr id="3" name="Subtitle 2"/>
          <p:cNvSpPr>
            <a:spLocks noGrp="1"/>
          </p:cNvSpPr>
          <p:nvPr>
            <p:ph type="subTitle" idx="1"/>
          </p:nvPr>
        </p:nvSpPr>
        <p:spPr>
          <a:xfrm>
            <a:off x="1676525" y="3657600"/>
            <a:ext cx="6553075" cy="5105342"/>
          </a:xfrm>
        </p:spPr>
        <p:txBody>
          <a:bodyPr anchor="ctr">
            <a:noAutofit/>
          </a:bodyPr>
          <a:lstStyle/>
          <a:p>
            <a:r>
              <a:rPr lang="en-US" sz="1200" dirty="0">
                <a:effectLst>
                  <a:outerShdw blurRad="38100" dist="38100" dir="2700000" algn="tl">
                    <a:srgbClr val="000000">
                      <a:alpha val="43137"/>
                    </a:srgbClr>
                  </a:outerShdw>
                </a:effectLst>
                <a:latin typeface="Trebuchet MS" panose="020B0603020202020204" pitchFamily="34" charset="0"/>
              </a:rPr>
              <a:t>Imagine awakening every morning on 'Big Water' in the serene Santee Cooper Resort, a gated golf community on Lake Marion, South Carolina's largest lake! This beautiful brick ranch home is the definition of "The Lake Life." The home contains 3 bedrooms with an additional room for flex space, 2 full bathrooms, and 2382 </a:t>
            </a:r>
            <a:r>
              <a:rPr lang="en-US" sz="1200" dirty="0" err="1">
                <a:effectLst>
                  <a:outerShdw blurRad="38100" dist="38100" dir="2700000" algn="tl">
                    <a:srgbClr val="000000">
                      <a:alpha val="43137"/>
                    </a:srgbClr>
                  </a:outerShdw>
                </a:effectLst>
                <a:latin typeface="Trebuchet MS" panose="020B0603020202020204" pitchFamily="34" charset="0"/>
              </a:rPr>
              <a:t>sq.ft</a:t>
            </a:r>
            <a:r>
              <a:rPr lang="en-US" sz="1200" dirty="0">
                <a:effectLst>
                  <a:outerShdw blurRad="38100" dist="38100" dir="2700000" algn="tl">
                    <a:srgbClr val="000000">
                      <a:alpha val="43137"/>
                    </a:srgbClr>
                  </a:outerShdw>
                </a:effectLst>
                <a:latin typeface="Trebuchet MS" panose="020B0603020202020204" pitchFamily="34" charset="0"/>
              </a:rPr>
              <a:t>. of living space. A brand new roof was just installed in 2020 and the home took on a complete remodel in 2006. Lake homes are a magnet for guests and your new home is well-equipped for entertaining! The front tiled foyer exits to an open living room and dining area. Set the ambiance throughout the rooms with the wonderful brick fireplace which offers a propane connection.</a:t>
            </a:r>
          </a:p>
          <a:p>
            <a:r>
              <a:rPr lang="en-US" sz="1200" dirty="0">
                <a:effectLst>
                  <a:outerShdw blurRad="38100" dist="38100" dir="2700000" algn="tl">
                    <a:srgbClr val="000000">
                      <a:alpha val="43137"/>
                    </a:srgbClr>
                  </a:outerShdw>
                </a:effectLst>
                <a:latin typeface="Trebuchet MS" panose="020B0603020202020204" pitchFamily="34" charset="0"/>
              </a:rPr>
              <a:t>Open and airy, tall vaulted beamed ceilings are over the central common areas as well as low maintenance hardwood floors throughout. Two sliding glass doors open onto a spacious private courtyard (770 sq ft), perfect for family gatherings or the 19th hole for your golf gang. The kitchen, with its tasteful black granite countertop contrasting the blond cabinetry is the hub of this home. It overlooks the private courtyard, family room, solarium and a panoramic view of the lake, dock and boathouse for your fishing boat or runabout. You are immediately drawn to the large solarium with its glistening tiled floor, encased in glass which basks in the morning sun. This is the perfect spot for a quiet breakfast watching the ducks float down the lake. The spacious master suite, adjacent to the family room, has stunning views of the lake and an </a:t>
            </a:r>
            <a:r>
              <a:rPr lang="en-US" sz="1200" dirty="0" err="1">
                <a:effectLst>
                  <a:outerShdw blurRad="38100" dist="38100" dir="2700000" algn="tl">
                    <a:srgbClr val="000000">
                      <a:alpha val="43137"/>
                    </a:srgbClr>
                  </a:outerShdw>
                </a:effectLst>
                <a:latin typeface="Trebuchet MS" panose="020B0603020202020204" pitchFamily="34" charset="0"/>
              </a:rPr>
              <a:t>en</a:t>
            </a:r>
            <a:r>
              <a:rPr lang="en-US" sz="1200" dirty="0">
                <a:effectLst>
                  <a:outerShdw blurRad="38100" dist="38100" dir="2700000" algn="tl">
                    <a:srgbClr val="000000">
                      <a:alpha val="43137"/>
                    </a:srgbClr>
                  </a:outerShdw>
                </a:effectLst>
                <a:latin typeface="Trebuchet MS" panose="020B0603020202020204" pitchFamily="34" charset="0"/>
              </a:rPr>
              <a:t> suite with dual vanities. The sliding glass doors in the master bedroom lead to both the private courtyard and the patio overlooking the lake. Across the family room is the hallway leading to the other two bedrooms, both with breath taking views of the lake. An additional full bathroom with dual vanities is shared with the two bedrooms. A flex room is located at the end of the hall that could serve as an alternative 4th bedroom, office, studio, or whatever fits your lifestyle.</a:t>
            </a:r>
          </a:p>
          <a:p>
            <a:endParaRPr lang="en-US" sz="1200" dirty="0">
              <a:effectLst>
                <a:outerShdw blurRad="38100" dist="38100" dir="2700000" algn="tl">
                  <a:srgbClr val="000000">
                    <a:alpha val="43137"/>
                  </a:srgbClr>
                </a:outerShdw>
              </a:effectLst>
              <a:latin typeface="Trebuchet MS" panose="020B0603020202020204" pitchFamily="34" charset="0"/>
            </a:endParaRPr>
          </a:p>
          <a:p>
            <a:r>
              <a:rPr lang="en-US" sz="1200" dirty="0">
                <a:effectLst>
                  <a:outerShdw blurRad="38100" dist="38100" dir="2700000" algn="tl">
                    <a:srgbClr val="000000">
                      <a:alpha val="43137"/>
                    </a:srgbClr>
                  </a:outerShdw>
                </a:effectLst>
                <a:latin typeface="Trebuchet MS" panose="020B0603020202020204" pitchFamily="34" charset="0"/>
              </a:rPr>
              <a:t>Virtual Tour: https://my.matterport.com/show/?m=GzjEWBa9iWm</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181</TotalTime>
  <Words>467</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497 Santee Drive Santee Cooper Resort | Santee, SC 29142 MLS# 21005748 | $499,900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30</cp:revision>
  <dcterms:created xsi:type="dcterms:W3CDTF">2006-08-16T00:00:00Z</dcterms:created>
  <dcterms:modified xsi:type="dcterms:W3CDTF">2021-03-15T15:12:30Z</dcterms:modified>
</cp:coreProperties>
</file>