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DE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96" y="-320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8/25/2020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kwishneff@mattoneillteam.com" TargetMode="External"/><Relationship Id="rId7"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5826"/>
          <a:stretch/>
        </p:blipFill>
        <p:spPr bwMode="auto">
          <a:xfrm>
            <a:off x="0" y="0"/>
            <a:ext cx="8229600" cy="463096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3" name="Subtitle 2"/>
          <p:cNvSpPr>
            <a:spLocks noGrp="1"/>
          </p:cNvSpPr>
          <p:nvPr>
            <p:ph type="subTitle" idx="1"/>
          </p:nvPr>
        </p:nvSpPr>
        <p:spPr>
          <a:xfrm>
            <a:off x="0" y="4895458"/>
            <a:ext cx="6187053" cy="2576257"/>
          </a:xfrm>
        </p:spPr>
        <p:txBody>
          <a:bodyPr anchor="t">
            <a:noAutofit/>
          </a:bodyPr>
          <a:lstStyle/>
          <a:p>
            <a:r>
              <a:rPr lang="en-US" sz="1100" dirty="0">
                <a:solidFill>
                  <a:schemeClr val="bg2">
                    <a:lumMod val="25000"/>
                  </a:schemeClr>
                </a:solidFill>
                <a:latin typeface="Palatino Linotype" panose="02040502050505030304" pitchFamily="18" charset="0"/>
                <a:cs typeface="Times New Roman" panose="02020603050405020304" pitchFamily="18" charset="0"/>
              </a:rPr>
              <a:t>Resort style amenities, low-maintenance living, &amp; a location just minutes away from Downtown Charleston, the Marina, MUSC &amp; Roper Hospital are just a few highlights of this luxurious condo. This 4th floor condo has an open concept layout, a gourmet kitchen with an expansive Carrara marble counter &amp; seating area, new SS appliances, tile backsplash, &amp; a gas range. The stunning kitchen opens to the living and dining area where there's a cozy gas fireplace with Carrara marble trim &amp; a built-in desk area plus double-access from the guest room &amp; living area to the balcony with gorgeous views of the Ashley River and Ravenel Bridge. The spacious master suite has a coffered ceiling, two closets &amp; an </a:t>
            </a:r>
            <a:r>
              <a:rPr lang="en-US" sz="1100" dirty="0" err="1">
                <a:solidFill>
                  <a:schemeClr val="bg2">
                    <a:lumMod val="25000"/>
                  </a:schemeClr>
                </a:solidFill>
                <a:latin typeface="Palatino Linotype" panose="02040502050505030304" pitchFamily="18" charset="0"/>
                <a:cs typeface="Times New Roman" panose="02020603050405020304" pitchFamily="18" charset="0"/>
              </a:rPr>
              <a:t>en</a:t>
            </a:r>
            <a:r>
              <a:rPr lang="en-US" sz="1100" dirty="0">
                <a:solidFill>
                  <a:schemeClr val="bg2">
                    <a:lumMod val="25000"/>
                  </a:schemeClr>
                </a:solidFill>
                <a:latin typeface="Palatino Linotype" panose="02040502050505030304" pitchFamily="18" charset="0"/>
                <a:cs typeface="Times New Roman" panose="02020603050405020304" pitchFamily="18" charset="0"/>
              </a:rPr>
              <a:t>-suite bath with dual vanity, relaxing garden tub &amp; walk-in shower. Hardwood floors, crown molding &amp; wonderful natural light make this unit incredibly inviting. Extra shelving and large closets make for ample storage. There is covered parking available &amp; two elevators to bring you home.</a:t>
            </a:r>
          </a:p>
          <a:p>
            <a:endParaRPr lang="en-US" sz="1100" dirty="0">
              <a:solidFill>
                <a:schemeClr val="bg2">
                  <a:lumMod val="25000"/>
                </a:schemeClr>
              </a:solidFill>
              <a:latin typeface="Palatino Linotype" panose="02040502050505030304" pitchFamily="18" charset="0"/>
              <a:cs typeface="Times New Roman" panose="02020603050405020304" pitchFamily="18" charset="0"/>
            </a:endParaRPr>
          </a:p>
          <a:p>
            <a:r>
              <a:rPr lang="en-US" sz="1100" i="1" u="sng" dirty="0">
                <a:solidFill>
                  <a:schemeClr val="bg2">
                    <a:lumMod val="25000"/>
                  </a:schemeClr>
                </a:solidFill>
                <a:latin typeface="Palatino Linotype" panose="02040502050505030304" pitchFamily="18" charset="0"/>
              </a:rPr>
              <a:t>Additional features include:</a:t>
            </a:r>
          </a:p>
        </p:txBody>
      </p:sp>
      <p:sp>
        <p:nvSpPr>
          <p:cNvPr id="9" name="Rectangle 8"/>
          <p:cNvSpPr/>
          <p:nvPr/>
        </p:nvSpPr>
        <p:spPr>
          <a:xfrm>
            <a:off x="0" y="9771017"/>
            <a:ext cx="8229600" cy="28738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57" dirty="0">
                <a:solidFill>
                  <a:schemeClr val="tx1"/>
                </a:solidFill>
                <a:latin typeface="Palatino Linotype" panose="02040502050505030304" pitchFamily="18" charset="0"/>
              </a:rPr>
              <a:t>Katie </a:t>
            </a:r>
            <a:r>
              <a:rPr lang="en-US" sz="1257" dirty="0" err="1">
                <a:solidFill>
                  <a:schemeClr val="tx1"/>
                </a:solidFill>
                <a:latin typeface="Palatino Linotype" panose="02040502050505030304" pitchFamily="18" charset="0"/>
              </a:rPr>
              <a:t>Wishneff</a:t>
            </a:r>
            <a:r>
              <a:rPr lang="en-US" sz="1257" dirty="0">
                <a:solidFill>
                  <a:schemeClr val="tx1"/>
                </a:solidFill>
                <a:latin typeface="Palatino Linotype" panose="02040502050505030304" pitchFamily="18" charset="0"/>
              </a:rPr>
              <a:t>   </a:t>
            </a:r>
            <a:r>
              <a:rPr lang="en-US" sz="1257" dirty="0">
                <a:solidFill>
                  <a:schemeClr val="tx1"/>
                </a:solidFill>
                <a:latin typeface="Palatino Linotype" panose="02040502050505030304" pitchFamily="18" charset="0"/>
                <a:hlinkClick r:id="rId3"/>
              </a:rPr>
              <a:t>kwishneff@mattoneillteam.com</a:t>
            </a:r>
            <a:r>
              <a:rPr lang="en-US" sz="1257" dirty="0">
                <a:solidFill>
                  <a:schemeClr val="tx1"/>
                </a:solidFill>
                <a:latin typeface="Palatino Linotype" panose="02040502050505030304" pitchFamily="18" charset="0"/>
              </a:rPr>
              <a:t>   843-870-8784</a:t>
            </a:r>
            <a:endParaRPr lang="en-US" sz="1257" u="sng" dirty="0">
              <a:solidFill>
                <a:schemeClr val="tx1"/>
              </a:solidFill>
              <a:latin typeface="Palatino Linotype" panose="02040502050505030304" pitchFamily="18" charset="0"/>
            </a:endParaRPr>
          </a:p>
        </p:txBody>
      </p:sp>
      <p:sp>
        <p:nvSpPr>
          <p:cNvPr id="4" name="Rectangle 3"/>
          <p:cNvSpPr/>
          <p:nvPr/>
        </p:nvSpPr>
        <p:spPr>
          <a:xfrm>
            <a:off x="0" y="3711727"/>
            <a:ext cx="8229600" cy="919231"/>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200" dirty="0">
                <a:solidFill>
                  <a:schemeClr val="bg2">
                    <a:lumMod val="50000"/>
                  </a:schemeClr>
                </a:solidFill>
                <a:latin typeface="Palatino Linotype" panose="02040502050505030304" pitchFamily="18" charset="0"/>
              </a:rPr>
              <a:t>498 Albemarle Road #405</a:t>
            </a:r>
          </a:p>
          <a:p>
            <a:pPr algn="ctr"/>
            <a:r>
              <a:rPr lang="en-US" sz="1571" dirty="0">
                <a:solidFill>
                  <a:schemeClr val="bg2">
                    <a:lumMod val="50000"/>
                  </a:schemeClr>
                </a:solidFill>
                <a:latin typeface="Palatino Linotype" panose="02040502050505030304" pitchFamily="18" charset="0"/>
              </a:rPr>
              <a:t>Albemarle ~ Charleston, SC 29407 ~ MLS# 20021044 ~ $479,900</a:t>
            </a:r>
            <a:endParaRPr lang="en-US" sz="1571" i="1" dirty="0">
              <a:solidFill>
                <a:schemeClr val="bg2">
                  <a:lumMod val="50000"/>
                </a:schemeClr>
              </a:solidFill>
              <a:latin typeface="Palatino Linotype" panose="02040502050505030304" pitchFamily="18" charset="0"/>
            </a:endParaRPr>
          </a:p>
        </p:txBody>
      </p:sp>
      <p:sp>
        <p:nvSpPr>
          <p:cNvPr id="5" name="Rectangle 4"/>
          <p:cNvSpPr/>
          <p:nvPr/>
        </p:nvSpPr>
        <p:spPr>
          <a:xfrm>
            <a:off x="8349344" y="709104"/>
            <a:ext cx="3053443" cy="1107996"/>
          </a:xfrm>
          <a:prstGeom prst="rect">
            <a:avLst/>
          </a:prstGeom>
          <a:noFill/>
        </p:spPr>
        <p:txBody>
          <a:bodyPr wrap="square">
            <a:spAutoFit/>
          </a:bodyPr>
          <a:lstStyle/>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	Price Reduced</a:t>
            </a:r>
          </a:p>
          <a:p>
            <a:pPr algn="ctr"/>
            <a:r>
              <a:rPr lang="en-US" sz="2200" b="1" dirty="0">
                <a:ln w="3175">
                  <a:noFill/>
                </a:ln>
                <a:solidFill>
                  <a:schemeClr val="bg1"/>
                </a:solidFill>
                <a:effectLst>
                  <a:outerShdw blurRad="50800" dist="38100" dir="5400000" algn="t" rotWithShape="0">
                    <a:prstClr val="black">
                      <a:alpha val="40000"/>
                    </a:prstClr>
                  </a:outerShdw>
                  <a:reflection blurRad="6350" stA="60000" endA="900" endPos="58000" dir="5400000" sy="-100000" algn="bl" rotWithShape="0"/>
                </a:effectLst>
                <a:latin typeface="Palatino Linotype" panose="02040502050505030304" pitchFamily="18" charset="0"/>
                <a:cs typeface="Times New Roman" panose="02020603050405020304" pitchFamily="18" charset="0"/>
              </a:rPr>
              <a:t>For Quick Sale</a:t>
            </a:r>
          </a:p>
        </p:txBody>
      </p:sp>
      <p:pic>
        <p:nvPicPr>
          <p:cNvPr id="6" name="Picture 5"/>
          <p:cNvPicPr>
            <a:picLocks/>
          </p:cNvPicPr>
          <p:nvPr/>
        </p:nvPicPr>
        <p:blipFill>
          <a:blip r:embed="rId4" cstate="print">
            <a:extLst>
              <a:ext uri="{28A0092B-C50C-407E-A947-70E740481C1C}">
                <a14:useLocalDpi xmlns:a14="http://schemas.microsoft.com/office/drawing/2010/main" val="0"/>
              </a:ext>
            </a:extLst>
          </a:blip>
          <a:srcRect/>
          <a:stretch/>
        </p:blipFill>
        <p:spPr>
          <a:xfrm>
            <a:off x="6190488" y="8158714"/>
            <a:ext cx="2039112" cy="1333908"/>
          </a:xfrm>
          <a:prstGeom prst="rect">
            <a:avLst/>
          </a:prstGeom>
        </p:spPr>
      </p:pic>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190488" y="4906570"/>
            <a:ext cx="2039112" cy="1342625"/>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rcRect/>
          <a:stretch/>
        </p:blipFill>
        <p:spPr>
          <a:xfrm>
            <a:off x="6190488" y="6524807"/>
            <a:ext cx="2039112" cy="1358294"/>
          </a:xfrm>
          <a:prstGeom prst="rect">
            <a:avLst/>
          </a:prstGeom>
        </p:spPr>
      </p:pic>
      <p:sp>
        <p:nvSpPr>
          <p:cNvPr id="2" name="Rectangle 1"/>
          <p:cNvSpPr/>
          <p:nvPr/>
        </p:nvSpPr>
        <p:spPr>
          <a:xfrm>
            <a:off x="8349343" y="1859232"/>
            <a:ext cx="2694969" cy="370422"/>
          </a:xfrm>
          <a:prstGeom prst="rect">
            <a:avLst/>
          </a:prstGeom>
        </p:spPr>
        <p:txBody>
          <a:bodyPr wrap="none">
            <a:spAutoFit/>
          </a:bodyPr>
          <a:lstStyle/>
          <a:p>
            <a:r>
              <a:rPr lang="en-US" sz="1807" dirty="0"/>
              <a:t>Open House Saturday 12-3</a:t>
            </a:r>
          </a:p>
        </p:txBody>
      </p:sp>
      <p:sp>
        <p:nvSpPr>
          <p:cNvPr id="19" name="Rectangle 18"/>
          <p:cNvSpPr/>
          <p:nvPr/>
        </p:nvSpPr>
        <p:spPr>
          <a:xfrm>
            <a:off x="0" y="-2"/>
            <a:ext cx="6106207" cy="479234"/>
          </a:xfrm>
          <a:prstGeom prst="rect">
            <a:avLst/>
          </a:prstGeom>
          <a:noFill/>
        </p:spPr>
        <p:txBody>
          <a:bodyPr wrap="square">
            <a:spAutoFit/>
          </a:bodyPr>
          <a:lstStyle/>
          <a:p>
            <a:r>
              <a:rPr lang="en-US" sz="2514" b="1" i="1" dirty="0">
                <a:ln w="3175">
                  <a:noFill/>
                </a:ln>
                <a:solidFill>
                  <a:schemeClr val="bg1"/>
                </a:solidFill>
                <a:effectLst>
                  <a:outerShdw blurRad="38100" dist="38100" dir="2700000" algn="tl">
                    <a:srgbClr val="000000">
                      <a:alpha val="43137"/>
                    </a:srgbClr>
                  </a:outerShdw>
                </a:effectLst>
                <a:latin typeface="Palatino Linotype" panose="02040502050505030304" pitchFamily="18" charset="0"/>
                <a:cs typeface="Times New Roman" panose="02020603050405020304" pitchFamily="18" charset="0"/>
              </a:rPr>
              <a:t>Price Reduced!</a:t>
            </a:r>
          </a:p>
        </p:txBody>
      </p:sp>
      <p:sp>
        <p:nvSpPr>
          <p:cNvPr id="11" name="Rectangle 10">
            <a:extLst>
              <a:ext uri="{FF2B5EF4-FFF2-40B4-BE49-F238E27FC236}">
                <a16:creationId xmlns:a16="http://schemas.microsoft.com/office/drawing/2014/main" id="{F9F14B4D-34ED-4572-B4E9-2DACEC67EDCE}"/>
              </a:ext>
            </a:extLst>
          </p:cNvPr>
          <p:cNvSpPr/>
          <p:nvPr/>
        </p:nvSpPr>
        <p:spPr>
          <a:xfrm>
            <a:off x="1" y="7199055"/>
            <a:ext cx="6187052" cy="2438285"/>
          </a:xfrm>
          <a:prstGeom prst="rect">
            <a:avLst/>
          </a:prstGeom>
        </p:spPr>
        <p:txBody>
          <a:bodyPr wrap="square" numCol="2">
            <a:spAutoFit/>
          </a:bodyPr>
          <a:lstStyle/>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New GE appliances in 2020 (stainless steel dishwasher, gas range, microwave, &amp; refrigerator, &amp; a new washer &amp; dryer)</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Lighting under kitchen counters and in cabinets</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Ceiling fans in all rooms &amp; porch</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8 ft ceilings and crown molding</a:t>
            </a:r>
          </a:p>
          <a:p>
            <a:pPr marL="171450" indent="-171450">
              <a:buFont typeface="Arial" panose="020B0604020202020204" pitchFamily="34" charset="0"/>
              <a:buChar char="•"/>
            </a:pPr>
            <a:r>
              <a:rPr lang="en-US" sz="1000" dirty="0" err="1">
                <a:solidFill>
                  <a:schemeClr val="bg2">
                    <a:lumMod val="25000"/>
                  </a:schemeClr>
                </a:solidFill>
                <a:latin typeface="Palatino Linotype" panose="02040502050505030304" pitchFamily="18" charset="0"/>
              </a:rPr>
              <a:t>Echobeat</a:t>
            </a:r>
            <a:r>
              <a:rPr lang="en-US" sz="1000" dirty="0">
                <a:solidFill>
                  <a:schemeClr val="bg2">
                    <a:lumMod val="25000"/>
                  </a:schemeClr>
                </a:solidFill>
                <a:latin typeface="Palatino Linotype" panose="02040502050505030304" pitchFamily="18" charset="0"/>
              </a:rPr>
              <a:t> thermostat with </a:t>
            </a:r>
            <a:r>
              <a:rPr lang="en-US" sz="1000" dirty="0" err="1">
                <a:solidFill>
                  <a:schemeClr val="bg2">
                    <a:lumMod val="25000"/>
                  </a:schemeClr>
                </a:solidFill>
                <a:latin typeface="Palatino Linotype" panose="02040502050505030304" pitchFamily="18" charset="0"/>
              </a:rPr>
              <a:t>wifi</a:t>
            </a:r>
            <a:endParaRPr lang="en-US" sz="1000" dirty="0">
              <a:solidFill>
                <a:schemeClr val="bg2">
                  <a:lumMod val="25000"/>
                </a:schemeClr>
              </a:solidFill>
              <a:latin typeface="Palatino Linotype" panose="02040502050505030304" pitchFamily="18" charset="0"/>
            </a:endParaRP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Freshly painted</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Gas outlet on balcony for grill</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New HVAC</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Garbage shoot on each floor and recycling in garage</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Sellers have low heating bills in the winter months (</a:t>
            </a:r>
            <a:r>
              <a:rPr lang="en-US" sz="1000" dirty="0" err="1">
                <a:solidFill>
                  <a:schemeClr val="bg2">
                    <a:lumMod val="25000"/>
                  </a:schemeClr>
                </a:solidFill>
                <a:latin typeface="Palatino Linotype" panose="02040502050505030304" pitchFamily="18" charset="0"/>
              </a:rPr>
              <a:t>approx</a:t>
            </a:r>
            <a:r>
              <a:rPr lang="en-US" sz="1000" dirty="0">
                <a:solidFill>
                  <a:schemeClr val="bg2">
                    <a:lumMod val="25000"/>
                  </a:schemeClr>
                </a:solidFill>
                <a:latin typeface="Palatino Linotype" panose="02040502050505030304" pitchFamily="18" charset="0"/>
              </a:rPr>
              <a:t> $50 and under/month) and low cooling bills in the summer (</a:t>
            </a:r>
            <a:r>
              <a:rPr lang="en-US" sz="1000" dirty="0" err="1">
                <a:solidFill>
                  <a:schemeClr val="bg2">
                    <a:lumMod val="25000"/>
                  </a:schemeClr>
                </a:solidFill>
                <a:latin typeface="Palatino Linotype" panose="02040502050505030304" pitchFamily="18" charset="0"/>
              </a:rPr>
              <a:t>approx</a:t>
            </a:r>
            <a:r>
              <a:rPr lang="en-US" sz="1000" dirty="0">
                <a:solidFill>
                  <a:schemeClr val="bg2">
                    <a:lumMod val="25000"/>
                  </a:schemeClr>
                </a:solidFill>
                <a:latin typeface="Palatino Linotype" panose="02040502050505030304" pitchFamily="18" charset="0"/>
              </a:rPr>
              <a:t> $70/month). Regime fee covers the gas for the range and fire place- so no heating cost in the cooler months when using the fireplace.</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Gated community</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Sparkling pool</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Fitness center with a sauna</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The Albemarle amenities include pool, fitness center, meeting/club room and elevator</a:t>
            </a:r>
          </a:p>
          <a:p>
            <a:pPr marL="171450" indent="-171450">
              <a:buFont typeface="Arial" panose="020B0604020202020204" pitchFamily="34" charset="0"/>
              <a:buChar char="•"/>
            </a:pPr>
            <a:r>
              <a:rPr lang="en-US" sz="1000" dirty="0">
                <a:solidFill>
                  <a:schemeClr val="bg2">
                    <a:lumMod val="25000"/>
                  </a:schemeClr>
                </a:solidFill>
                <a:latin typeface="Palatino Linotype" panose="02040502050505030304" pitchFamily="18" charset="0"/>
              </a:rPr>
              <a:t>Regime fee covers water, gas, common area maintenance, building/flood insurance, gym, spa, amenities, landscaping and termite bond. Common areas have just been redone. Assessment in 2018 paid for roof repairs, new gym flooring, new gym equipment and hall, common areas upgrades on each floor.</a:t>
            </a:r>
          </a:p>
        </p:txBody>
      </p:sp>
      <p:sp>
        <p:nvSpPr>
          <p:cNvPr id="12" name="Rectangle 11">
            <a:extLst>
              <a:ext uri="{FF2B5EF4-FFF2-40B4-BE49-F238E27FC236}">
                <a16:creationId xmlns:a16="http://schemas.microsoft.com/office/drawing/2014/main" id="{0614247D-26DF-42B7-94A7-3D206C979827}"/>
              </a:ext>
            </a:extLst>
          </p:cNvPr>
          <p:cNvSpPr/>
          <p:nvPr/>
        </p:nvSpPr>
        <p:spPr>
          <a:xfrm>
            <a:off x="8458200" y="9056908"/>
            <a:ext cx="2165978" cy="292388"/>
          </a:xfrm>
          <a:prstGeom prst="rect">
            <a:avLst/>
          </a:prstGeom>
        </p:spPr>
        <p:txBody>
          <a:bodyPr wrap="none">
            <a:spAutoFit/>
          </a:bodyPr>
          <a:lstStyle/>
          <a:p>
            <a:r>
              <a:rPr lang="en-US" sz="1300" b="1" i="1" dirty="0">
                <a:solidFill>
                  <a:schemeClr val="bg2">
                    <a:lumMod val="25000"/>
                  </a:schemeClr>
                </a:solidFill>
                <a:latin typeface="Palatino Linotype" panose="02040502050505030304" pitchFamily="18" charset="0"/>
              </a:rPr>
              <a:t>Book your showing today!</a:t>
            </a:r>
          </a:p>
        </p:txBody>
      </p:sp>
      <p:pic>
        <p:nvPicPr>
          <p:cNvPr id="21" name="Picture 20" descr="A close up of a logo&#10;&#10;Description automatically generated">
            <a:extLst>
              <a:ext uri="{FF2B5EF4-FFF2-40B4-BE49-F238E27FC236}">
                <a16:creationId xmlns:a16="http://schemas.microsoft.com/office/drawing/2014/main" id="{237765BB-55F5-490F-B750-3D580053EC6C}"/>
              </a:ext>
            </a:extLst>
          </p:cNvPr>
          <p:cNvPicPr>
            <a:picLocks noChangeAspect="1"/>
          </p:cNvPicPr>
          <p:nvPr/>
        </p:nvPicPr>
        <p:blipFill>
          <a:blip r:embed="rId7" cstate="print">
            <a:lum bright="70000" contrast="-70000"/>
            <a:extLst>
              <a:ext uri="{28A0092B-C50C-407E-A947-70E740481C1C}">
                <a14:useLocalDpi xmlns:a14="http://schemas.microsoft.com/office/drawing/2010/main" val="0"/>
              </a:ext>
            </a:extLst>
          </a:blip>
          <a:stretch>
            <a:fillRect/>
          </a:stretch>
        </p:blipFill>
        <p:spPr>
          <a:xfrm>
            <a:off x="6293926" y="2836979"/>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485</TotalTime>
  <Words>436</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Palatino Linotype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71</cp:revision>
  <dcterms:created xsi:type="dcterms:W3CDTF">2006-08-16T00:00:00Z</dcterms:created>
  <dcterms:modified xsi:type="dcterms:W3CDTF">2020-08-25T15:29:57Z</dcterms:modified>
</cp:coreProperties>
</file>