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12/4/2015</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12/4/2015</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12/4/2015</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12/4/2015</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12/4/2015</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12/4/2015</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12/4/2015</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g"/><Relationship Id="rId7" Type="http://schemas.openxmlformats.org/officeDocument/2006/relationships/image" Target="../media/image8.jpe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pn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623" y="426917"/>
            <a:ext cx="7772399" cy="4373683"/>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76200" y="8839200"/>
            <a:ext cx="7924800" cy="1143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2" name="Title 1"/>
          <p:cNvSpPr>
            <a:spLocks noGrp="1"/>
          </p:cNvSpPr>
          <p:nvPr>
            <p:ph type="ctrTitle"/>
          </p:nvPr>
        </p:nvSpPr>
        <p:spPr>
          <a:xfrm>
            <a:off x="-3809" y="3627442"/>
            <a:ext cx="7772771" cy="1267524"/>
          </a:xfrm>
          <a:ln>
            <a:noFill/>
          </a:ln>
        </p:spPr>
        <p:txBody>
          <a:bodyPr anchor="ctr">
            <a:noAutofit/>
          </a:bodyPr>
          <a:lstStyle/>
          <a:p>
            <a:pPr algn="ctr"/>
            <a:r>
              <a:rPr lang="en-US" sz="2800" dirty="0">
                <a:solidFill>
                  <a:schemeClr val="tx1"/>
                </a:solidFill>
                <a:effectLst>
                  <a:outerShdw blurRad="38100" dist="38100" dir="2700000" algn="tl">
                    <a:srgbClr val="000000">
                      <a:alpha val="43137"/>
                    </a:srgbClr>
                  </a:outerShdw>
                </a:effectLst>
              </a:rPr>
              <a:t>4994 Ballantine </a:t>
            </a:r>
            <a:r>
              <a:rPr lang="en-US" sz="2800" dirty="0" smtClean="0">
                <a:solidFill>
                  <a:schemeClr val="tx1"/>
                </a:solidFill>
                <a:effectLst>
                  <a:outerShdw blurRad="38100" dist="38100" dir="2700000" algn="tl">
                    <a:srgbClr val="000000">
                      <a:alpha val="43137"/>
                    </a:srgbClr>
                  </a:outerShdw>
                </a:effectLst>
              </a:rPr>
              <a:t>Drive</a:t>
            </a:r>
            <a:r>
              <a:rPr lang="en-US" sz="2800" dirty="0">
                <a:solidFill>
                  <a:schemeClr val="tx1"/>
                </a:solidFill>
                <a:effectLst>
                  <a:outerShdw blurRad="38100" dist="38100" dir="2700000" algn="tl">
                    <a:srgbClr val="000000">
                      <a:alpha val="43137"/>
                    </a:srgbClr>
                  </a:outerShdw>
                </a:effectLst>
              </a:rPr>
              <a:t/>
            </a:r>
            <a:br>
              <a:rPr lang="en-US" sz="2800" dirty="0">
                <a:solidFill>
                  <a:schemeClr val="tx1"/>
                </a:solidFill>
                <a:effectLst>
                  <a:outerShdw blurRad="38100" dist="38100" dir="2700000" algn="tl">
                    <a:srgbClr val="000000">
                      <a:alpha val="43137"/>
                    </a:srgbClr>
                  </a:outerShdw>
                </a:effectLst>
              </a:rPr>
            </a:br>
            <a:r>
              <a:rPr lang="da-DK" sz="1800" dirty="0">
                <a:solidFill>
                  <a:schemeClr val="tx1"/>
                </a:solidFill>
                <a:effectLst>
                  <a:outerShdw blurRad="38100" dist="38100" dir="2700000" algn="tl">
                    <a:srgbClr val="000000">
                      <a:alpha val="43137"/>
                    </a:srgbClr>
                  </a:outerShdw>
                </a:effectLst>
              </a:rPr>
              <a:t>Summerville, SC </a:t>
            </a:r>
            <a:r>
              <a:rPr lang="da-DK" sz="1800" dirty="0" smtClean="0">
                <a:solidFill>
                  <a:schemeClr val="tx1"/>
                </a:solidFill>
                <a:effectLst>
                  <a:outerShdw blurRad="38100" dist="38100" dir="2700000" algn="tl">
                    <a:srgbClr val="000000">
                      <a:alpha val="43137"/>
                    </a:srgbClr>
                  </a:outerShdw>
                </a:effectLst>
              </a:rPr>
              <a:t>29485 ~ MLS</a:t>
            </a:r>
            <a:r>
              <a:rPr lang="da-DK" sz="1800" dirty="0">
                <a:solidFill>
                  <a:schemeClr val="tx1"/>
                </a:solidFill>
                <a:effectLst>
                  <a:outerShdw blurRad="38100" dist="38100" dir="2700000" algn="tl">
                    <a:srgbClr val="000000">
                      <a:alpha val="43137"/>
                    </a:srgbClr>
                  </a:outerShdw>
                </a:effectLst>
              </a:rPr>
              <a:t># </a:t>
            </a:r>
            <a:r>
              <a:rPr lang="da-DK" sz="1800" dirty="0">
                <a:solidFill>
                  <a:schemeClr val="tx1"/>
                </a:solidFill>
                <a:effectLst>
                  <a:outerShdw blurRad="38100" dist="38100" dir="2700000" algn="tl">
                    <a:srgbClr val="000000">
                      <a:alpha val="43137"/>
                    </a:srgbClr>
                  </a:outerShdw>
                </a:effectLst>
              </a:rPr>
              <a:t>15027235 </a:t>
            </a:r>
            <a:r>
              <a:rPr lang="da-DK" sz="1800" dirty="0" smtClean="0">
                <a:solidFill>
                  <a:schemeClr val="tx1"/>
                </a:solidFill>
                <a:effectLst>
                  <a:outerShdw blurRad="38100" dist="38100" dir="2700000" algn="tl">
                    <a:srgbClr val="000000">
                      <a:alpha val="43137"/>
                    </a:srgbClr>
                  </a:outerShdw>
                </a:effectLst>
              </a:rPr>
              <a:t>~ </a:t>
            </a:r>
            <a:r>
              <a:rPr lang="da-DK" sz="1800" dirty="0">
                <a:solidFill>
                  <a:schemeClr val="tx1"/>
                </a:solidFill>
                <a:effectLst>
                  <a:outerShdw blurRad="38100" dist="38100" dir="2700000" algn="tl">
                    <a:srgbClr val="000000">
                      <a:alpha val="43137"/>
                    </a:srgbClr>
                  </a:outerShdw>
                </a:effectLst>
              </a:rPr>
              <a:t>$239,900</a:t>
            </a:r>
            <a:endParaRPr lang="en-US" sz="1200" b="1" i="1" dirty="0">
              <a:solidFill>
                <a:srgbClr val="FFFF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3438" y="8887230"/>
            <a:ext cx="7780020" cy="1036320"/>
          </a:xfrm>
        </p:spPr>
        <p:txBody>
          <a:bodyPr>
            <a:normAutofit fontScale="70000" lnSpcReduction="20000"/>
          </a:bodyPr>
          <a:lstStyle/>
          <a:p>
            <a:pPr algn="ctr"/>
            <a:r>
              <a:rPr lang="it-IT" sz="3400" b="1" dirty="0" smtClean="0">
                <a:solidFill>
                  <a:schemeClr val="tx1"/>
                </a:solidFill>
              </a:rPr>
              <a:t>Randy Spear</a:t>
            </a:r>
            <a:endParaRPr lang="it-IT" sz="3400" b="1" dirty="0">
              <a:solidFill>
                <a:schemeClr val="tx1"/>
              </a:solidFill>
            </a:endParaRPr>
          </a:p>
          <a:p>
            <a:pPr algn="ctr"/>
            <a:r>
              <a:rPr lang="it-IT" sz="2500" dirty="0" smtClean="0">
                <a:solidFill>
                  <a:schemeClr val="tx1"/>
                </a:solidFill>
              </a:rPr>
              <a:t>843-568-2800 </a:t>
            </a:r>
            <a:r>
              <a:rPr lang="it-IT" sz="2500" dirty="0">
                <a:solidFill>
                  <a:schemeClr val="tx1"/>
                </a:solidFill>
              </a:rPr>
              <a:t>M</a:t>
            </a:r>
          </a:p>
          <a:p>
            <a:pPr algn="ctr"/>
            <a:r>
              <a:rPr lang="it-IT" sz="2500" smtClean="0">
                <a:solidFill>
                  <a:schemeClr val="tx1"/>
                </a:solidFill>
              </a:rPr>
              <a:t>rspear@carolinaone.com</a:t>
            </a:r>
            <a:endParaRPr lang="it-IT" sz="2500" dirty="0">
              <a:solidFill>
                <a:schemeClr val="tx1"/>
              </a:solidFill>
            </a:endParaRPr>
          </a:p>
        </p:txBody>
      </p:sp>
      <p:sp>
        <p:nvSpPr>
          <p:cNvPr id="4" name="Rectangle 3"/>
          <p:cNvSpPr/>
          <p:nvPr/>
        </p:nvSpPr>
        <p:spPr>
          <a:xfrm>
            <a:off x="-3624" y="0"/>
            <a:ext cx="7772400" cy="492443"/>
          </a:xfrm>
          <a:prstGeom prst="rect">
            <a:avLst/>
          </a:prstGeom>
        </p:spPr>
        <p:txBody>
          <a:bodyPr wrap="square">
            <a:spAutoFit/>
          </a:bodyPr>
          <a:lstStyle/>
          <a:p>
            <a:pPr algn="ctr"/>
            <a:r>
              <a:rPr lang="en-US" sz="2600" i="1" dirty="0">
                <a:solidFill>
                  <a:srgbClr val="FFFF00"/>
                </a:solidFill>
                <a:effectLst>
                  <a:outerShdw blurRad="38100" dist="38100" dir="2700000" algn="tl">
                    <a:srgbClr val="000000">
                      <a:alpha val="43137"/>
                    </a:srgbClr>
                  </a:outerShdw>
                </a:effectLst>
              </a:rPr>
              <a:t>REDUCED FOR QUICK </a:t>
            </a:r>
            <a:r>
              <a:rPr lang="en-US" sz="2600" i="1" dirty="0" smtClean="0">
                <a:solidFill>
                  <a:srgbClr val="FFFF00"/>
                </a:solidFill>
                <a:effectLst>
                  <a:outerShdw blurRad="38100" dist="38100" dir="2700000" algn="tl">
                    <a:srgbClr val="000000">
                      <a:alpha val="43137"/>
                    </a:srgbClr>
                  </a:outerShdw>
                </a:effectLst>
              </a:rPr>
              <a:t>SALE</a:t>
            </a:r>
            <a:r>
              <a:rPr lang="en-US" sz="2600" i="1" dirty="0">
                <a:solidFill>
                  <a:srgbClr val="FFFF00"/>
                </a:solidFill>
                <a:effectLst>
                  <a:outerShdw blurRad="38100" dist="38100" dir="2700000" algn="tl">
                    <a:srgbClr val="000000">
                      <a:alpha val="43137"/>
                    </a:srgbClr>
                  </a:outerShdw>
                </a:effectLst>
              </a:rPr>
              <a:t> </a:t>
            </a:r>
            <a:r>
              <a:rPr lang="en-US" sz="2600" i="1" dirty="0" smtClean="0">
                <a:solidFill>
                  <a:srgbClr val="FFFF00"/>
                </a:solidFill>
                <a:effectLst>
                  <a:outerShdw blurRad="38100" dist="38100" dir="2700000" algn="tl">
                    <a:srgbClr val="000000">
                      <a:alpha val="43137"/>
                    </a:srgbClr>
                  </a:outerShdw>
                </a:effectLst>
              </a:rPr>
              <a:t>IN WESCOTT PLANTATION</a:t>
            </a:r>
            <a:endParaRPr lang="en-US" sz="2600" i="1" dirty="0">
              <a:solidFill>
                <a:srgbClr val="FFFF00"/>
              </a:solidFill>
              <a:effectLst>
                <a:outerShdw blurRad="38100" dist="38100" dir="2700000" algn="tl">
                  <a:srgbClr val="000000">
                    <a:alpha val="43137"/>
                  </a:srgbClr>
                </a:outerShdw>
              </a:effectLst>
            </a:endParaRPr>
          </a:p>
        </p:txBody>
      </p:sp>
      <p:sp>
        <p:nvSpPr>
          <p:cNvPr id="5" name="Rectangle 4"/>
          <p:cNvSpPr/>
          <p:nvPr/>
        </p:nvSpPr>
        <p:spPr>
          <a:xfrm>
            <a:off x="-7434" y="4784544"/>
            <a:ext cx="7780020" cy="2062103"/>
          </a:xfrm>
          <a:prstGeom prst="rect">
            <a:avLst/>
          </a:prstGeom>
        </p:spPr>
        <p:txBody>
          <a:bodyPr wrap="square">
            <a:spAutoFit/>
          </a:bodyPr>
          <a:lstStyle/>
          <a:p>
            <a:pPr algn="ctr"/>
            <a:r>
              <a:rPr lang="en-US" sz="1600" dirty="0"/>
              <a:t>Super clean and organized with </a:t>
            </a:r>
            <a:r>
              <a:rPr lang="en-US" sz="1600" dirty="0" smtClean="0"/>
              <a:t>terrific </a:t>
            </a:r>
            <a:r>
              <a:rPr lang="en-US" sz="1600" dirty="0"/>
              <a:t>floor plan that flows openly. This home is spacious with a formal dining room living room combo. The large kitchen with eating area overlooks the large family room that is equipped with a great fireplace for those cool nights. Off the family room is a screened porch and large fenced yard. The master bedroom with garden tub and walk in shower is located on the first floor and this home has an additional 3 bedrooms and bath with a large loft on the second floor. The home is equipped with many nice features to include beautiful laminate flooring and chair rail. This home is perfect for the family and has all that you could possibly need. You will love this home!</a:t>
            </a:r>
            <a:endParaRPr lang="en-US" sz="1600" dirty="0"/>
          </a:p>
        </p:txBody>
      </p:sp>
      <p:pic>
        <p:nvPicPr>
          <p:cNvPr id="1033" name="Picture 9"/>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984220" y="8893326"/>
            <a:ext cx="679730" cy="1024128"/>
          </a:xfrm>
          <a:prstGeom prst="rect">
            <a:avLst/>
          </a:prstGeom>
          <a:noFill/>
          <a:ln w="9525">
            <a:solidFill>
              <a:schemeClr val="tx1">
                <a:lumMod val="65000"/>
              </a:schemeClr>
            </a:solidFill>
            <a:miter lim="800000"/>
            <a:headEnd/>
            <a:tailEnd/>
          </a:ln>
          <a:extLst>
            <a:ext uri="{909E8E84-426E-40DD-AFC4-6F175D3DCCD1}">
              <a14:hiddenFill xmlns:a14="http://schemas.microsoft.com/office/drawing/2010/main">
                <a:solidFill>
                  <a:schemeClr val="accent1"/>
                </a:solidFill>
              </a14:hiddenFill>
            </a:ext>
          </a:extLst>
        </p:spPr>
      </p:pic>
      <p:grpSp>
        <p:nvGrpSpPr>
          <p:cNvPr id="9" name="Group 8"/>
          <p:cNvGrpSpPr/>
          <p:nvPr/>
        </p:nvGrpSpPr>
        <p:grpSpPr>
          <a:xfrm>
            <a:off x="-7620" y="8914711"/>
            <a:ext cx="1943100" cy="981358"/>
            <a:chOff x="-7620" y="8899073"/>
            <a:chExt cx="1943100" cy="981358"/>
          </a:xfrm>
        </p:grpSpPr>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830" y="8899073"/>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372600"/>
              <a:ext cx="1943100" cy="507831"/>
            </a:xfrm>
            <a:prstGeom prst="rect">
              <a:avLst/>
            </a:prstGeom>
          </p:spPr>
          <p:txBody>
            <a:bodyPr anchor="b">
              <a:spAutoFit/>
            </a:bodyPr>
            <a:lstStyle/>
            <a:p>
              <a:pPr lvl="0" algn="ctr"/>
              <a:r>
                <a:rPr lang="en-US" sz="900" dirty="0"/>
                <a:t>Carolina One Real Estate</a:t>
              </a:r>
            </a:p>
            <a:p>
              <a:pPr lvl="0" algn="ctr"/>
              <a:r>
                <a:rPr lang="en-US" sz="900" dirty="0"/>
                <a:t>1530 Trolley Road</a:t>
              </a:r>
            </a:p>
            <a:p>
              <a:pPr lvl="0" algn="ctr"/>
              <a:r>
                <a:rPr lang="en-US" sz="900" dirty="0"/>
                <a:t>Summerville, SC 29485</a:t>
              </a:r>
            </a:p>
          </p:txBody>
        </p:sp>
      </p:grpSp>
      <p:cxnSp>
        <p:nvCxnSpPr>
          <p:cNvPr id="10" name="Straight Connector 9"/>
          <p:cNvCxnSpPr/>
          <p:nvPr/>
        </p:nvCxnSpPr>
        <p:spPr>
          <a:xfrm>
            <a:off x="8001000" y="2362200"/>
            <a:ext cx="4572000" cy="0"/>
          </a:xfrm>
          <a:prstGeom prst="line">
            <a:avLst/>
          </a:prstGeom>
          <a:ln w="9525">
            <a:solidFill>
              <a:schemeClr val="tx1">
                <a:lumMod val="8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8077200" y="3037790"/>
            <a:ext cx="3886200" cy="646331"/>
          </a:xfrm>
          <a:prstGeom prst="rect">
            <a:avLst/>
          </a:prstGeom>
        </p:spPr>
        <p:txBody>
          <a:bodyPr>
            <a:spAutoFit/>
          </a:bodyPr>
          <a:lstStyle/>
          <a:p>
            <a:r>
              <a:rPr lang="en-US" dirty="0">
                <a:effectLst>
                  <a:outerShdw blurRad="38100" dist="38100" dir="2700000" algn="tl">
                    <a:srgbClr val="000000">
                      <a:alpha val="43137"/>
                    </a:srgbClr>
                  </a:outerShdw>
                </a:effectLst>
              </a:rPr>
              <a:t>4 BEDROOMS | 3½ BATHS | 3,600 SQ FT</a:t>
            </a:r>
            <a:endParaRPr lang="en-US" dirty="0"/>
          </a:p>
        </p:txBody>
      </p:sp>
      <p:pic>
        <p:nvPicPr>
          <p:cNvPr id="25" name="Picture 7"/>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8001000" y="4945488"/>
            <a:ext cx="1836615" cy="1033499"/>
          </a:xfrm>
          <a:prstGeom prst="rect">
            <a:avLst/>
          </a:prstGeom>
          <a:noFill/>
          <a:ln w="317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grpSp>
        <p:nvGrpSpPr>
          <p:cNvPr id="11" name="Group 10"/>
          <p:cNvGrpSpPr/>
          <p:nvPr/>
        </p:nvGrpSpPr>
        <p:grpSpPr>
          <a:xfrm>
            <a:off x="181723" y="7041566"/>
            <a:ext cx="7401706" cy="1602715"/>
            <a:chOff x="195571" y="7041566"/>
            <a:chExt cx="7401706" cy="1602715"/>
          </a:xfrm>
        </p:grpSpPr>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95571" y="7041566"/>
              <a:ext cx="900063" cy="1602715"/>
            </a:xfrm>
            <a:prstGeom prst="rect">
              <a:avLst/>
            </a:prstGeom>
            <a:noFill/>
            <a:ln w="317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335075" y="7041566"/>
              <a:ext cx="900063" cy="1602715"/>
            </a:xfrm>
            <a:prstGeom prst="rect">
              <a:avLst/>
            </a:prstGeom>
            <a:noFill/>
            <a:ln w="317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7"/>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474579" y="7041566"/>
              <a:ext cx="2843691" cy="1600200"/>
            </a:xfrm>
            <a:prstGeom prst="rect">
              <a:avLst/>
            </a:prstGeom>
            <a:noFill/>
            <a:ln w="317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697214" y="7041566"/>
              <a:ext cx="900063" cy="1602714"/>
            </a:xfrm>
            <a:prstGeom prst="rect">
              <a:avLst/>
            </a:prstGeom>
            <a:noFill/>
            <a:ln w="317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7"/>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557711" y="7041566"/>
              <a:ext cx="900063" cy="1602714"/>
            </a:xfrm>
            <a:prstGeom prst="rect">
              <a:avLst/>
            </a:prstGeom>
            <a:noFill/>
            <a:ln w="317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38003766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165</TotalTime>
  <Words>171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Tw Cen MT</vt:lpstr>
      <vt:lpstr>Wingdings</vt:lpstr>
      <vt:lpstr>Wingdings 2</vt:lpstr>
      <vt:lpstr>Median</vt:lpstr>
      <vt:lpstr>4994 Ballantine Drive Summerville, SC 29485 ~ MLS# 15027235 ~ $239,900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327 Double Churchs Rd Ruffin, SC  MLS# 1408450 Reduced to $389,000  4 Bedrooms | 3½ Baths | 3,600 Sq Ft</dc:title>
  <dc:creator>CVH360</dc:creator>
  <cp:lastModifiedBy>A. Thomas Price</cp:lastModifiedBy>
  <cp:revision>23</cp:revision>
  <dcterms:created xsi:type="dcterms:W3CDTF">2006-08-16T00:00:00Z</dcterms:created>
  <dcterms:modified xsi:type="dcterms:W3CDTF">2015-12-04T17:22:10Z</dcterms:modified>
</cp:coreProperties>
</file>