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8229600" cy="10058400"/>
  <p:notesSz cx="6858000" cy="9144000"/>
  <p:defaultTextStyle>
    <a:defPPr>
      <a:defRPr lang="en-US"/>
    </a:defPPr>
    <a:lvl1pPr marL="0" algn="l" defTabSz="992764" rtl="0" eaLnBrk="1" latinLnBrk="0" hangingPunct="1">
      <a:defRPr sz="2000" kern="1200">
        <a:solidFill>
          <a:schemeClr val="tx1"/>
        </a:solidFill>
        <a:latin typeface="+mn-lt"/>
        <a:ea typeface="+mn-ea"/>
        <a:cs typeface="+mn-cs"/>
      </a:defRPr>
    </a:lvl1pPr>
    <a:lvl2pPr marL="496382" algn="l" defTabSz="992764" rtl="0" eaLnBrk="1" latinLnBrk="0" hangingPunct="1">
      <a:defRPr sz="2000" kern="1200">
        <a:solidFill>
          <a:schemeClr val="tx1"/>
        </a:solidFill>
        <a:latin typeface="+mn-lt"/>
        <a:ea typeface="+mn-ea"/>
        <a:cs typeface="+mn-cs"/>
      </a:defRPr>
    </a:lvl2pPr>
    <a:lvl3pPr marL="992764" algn="l" defTabSz="992764" rtl="0" eaLnBrk="1" latinLnBrk="0" hangingPunct="1">
      <a:defRPr sz="2000" kern="1200">
        <a:solidFill>
          <a:schemeClr val="tx1"/>
        </a:solidFill>
        <a:latin typeface="+mn-lt"/>
        <a:ea typeface="+mn-ea"/>
        <a:cs typeface="+mn-cs"/>
      </a:defRPr>
    </a:lvl3pPr>
    <a:lvl4pPr marL="1489146" algn="l" defTabSz="992764" rtl="0" eaLnBrk="1" latinLnBrk="0" hangingPunct="1">
      <a:defRPr sz="2000" kern="1200">
        <a:solidFill>
          <a:schemeClr val="tx1"/>
        </a:solidFill>
        <a:latin typeface="+mn-lt"/>
        <a:ea typeface="+mn-ea"/>
        <a:cs typeface="+mn-cs"/>
      </a:defRPr>
    </a:lvl4pPr>
    <a:lvl5pPr marL="1985528" algn="l" defTabSz="992764" rtl="0" eaLnBrk="1" latinLnBrk="0" hangingPunct="1">
      <a:defRPr sz="2000" kern="1200">
        <a:solidFill>
          <a:schemeClr val="tx1"/>
        </a:solidFill>
        <a:latin typeface="+mn-lt"/>
        <a:ea typeface="+mn-ea"/>
        <a:cs typeface="+mn-cs"/>
      </a:defRPr>
    </a:lvl5pPr>
    <a:lvl6pPr marL="2481910" algn="l" defTabSz="992764" rtl="0" eaLnBrk="1" latinLnBrk="0" hangingPunct="1">
      <a:defRPr sz="2000" kern="1200">
        <a:solidFill>
          <a:schemeClr val="tx1"/>
        </a:solidFill>
        <a:latin typeface="+mn-lt"/>
        <a:ea typeface="+mn-ea"/>
        <a:cs typeface="+mn-cs"/>
      </a:defRPr>
    </a:lvl6pPr>
    <a:lvl7pPr marL="2978292" algn="l" defTabSz="992764" rtl="0" eaLnBrk="1" latinLnBrk="0" hangingPunct="1">
      <a:defRPr sz="2000" kern="1200">
        <a:solidFill>
          <a:schemeClr val="tx1"/>
        </a:solidFill>
        <a:latin typeface="+mn-lt"/>
        <a:ea typeface="+mn-ea"/>
        <a:cs typeface="+mn-cs"/>
      </a:defRPr>
    </a:lvl7pPr>
    <a:lvl8pPr marL="3474674" algn="l" defTabSz="992764" rtl="0" eaLnBrk="1" latinLnBrk="0" hangingPunct="1">
      <a:defRPr sz="2000" kern="1200">
        <a:solidFill>
          <a:schemeClr val="tx1"/>
        </a:solidFill>
        <a:latin typeface="+mn-lt"/>
        <a:ea typeface="+mn-ea"/>
        <a:cs typeface="+mn-cs"/>
      </a:defRPr>
    </a:lvl8pPr>
    <a:lvl9pPr marL="3971056" algn="l" defTabSz="99276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5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p:scale>
          <a:sx n="100" d="100"/>
          <a:sy n="100" d="100"/>
        </p:scale>
        <p:origin x="1236" y="138"/>
      </p:cViewPr>
      <p:guideLst>
        <p:guide orient="horz" pos="3168"/>
        <p:guide pos="259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379828" y="2011680"/>
            <a:ext cx="7406640" cy="268224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a:t>Click to edit Master title style</a:t>
            </a:r>
          </a:p>
        </p:txBody>
      </p:sp>
      <p:sp>
        <p:nvSpPr>
          <p:cNvPr id="28" name="Date Placeholder 27"/>
          <p:cNvSpPr>
            <a:spLocks noGrp="1"/>
          </p:cNvSpPr>
          <p:nvPr>
            <p:ph type="dt" sz="half" idx="10"/>
          </p:nvPr>
        </p:nvSpPr>
        <p:spPr/>
        <p:txBody>
          <a:bodyPr/>
          <a:lstStyle/>
          <a:p>
            <a:fld id="{1D8BD707-D9CF-40AE-B4C6-C98DA3205C09}" type="datetimeFigureOut">
              <a:rPr lang="en-US" smtClean="0"/>
              <a:pPr/>
              <a:t>2/13/2020</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B6F15528-21DE-4FAA-801E-634DDDAF4B2B}" type="slidenum">
              <a:rPr lang="en-US" smtClean="0"/>
              <a:pPr/>
              <a:t>‹#›</a:t>
            </a:fld>
            <a:endParaRPr lang="en-US"/>
          </a:p>
        </p:txBody>
      </p:sp>
      <p:sp>
        <p:nvSpPr>
          <p:cNvPr id="9" name="Subtitle 8"/>
          <p:cNvSpPr>
            <a:spLocks noGrp="1"/>
          </p:cNvSpPr>
          <p:nvPr>
            <p:ph type="subTitle" idx="1"/>
          </p:nvPr>
        </p:nvSpPr>
        <p:spPr>
          <a:xfrm>
            <a:off x="1234440" y="4886490"/>
            <a:ext cx="5760720" cy="2570480"/>
          </a:xfrm>
        </p:spPr>
        <p:txBody>
          <a:bodyPr/>
          <a:lstStyle>
            <a:lvl1pPr marL="0" indent="0" algn="ctr">
              <a:buNone/>
              <a:defRPr>
                <a:solidFill>
                  <a:schemeClr val="tx1"/>
                </a:solidFill>
              </a:defRPr>
            </a:lvl1pPr>
            <a:lvl2pPr marL="457169" indent="0" algn="ctr">
              <a:buNone/>
            </a:lvl2pPr>
            <a:lvl3pPr marL="914336" indent="0" algn="ctr">
              <a:buNone/>
            </a:lvl3pPr>
            <a:lvl4pPr marL="1371505" indent="0" algn="ctr">
              <a:buNone/>
            </a:lvl4pPr>
            <a:lvl5pPr marL="1828674" indent="0" algn="ctr">
              <a:buNone/>
            </a:lvl5pPr>
            <a:lvl6pPr marL="2285841" indent="0" algn="ctr">
              <a:buNone/>
            </a:lvl6pPr>
            <a:lvl7pPr marL="2743010" indent="0" algn="ctr">
              <a:buNone/>
            </a:lvl7pPr>
            <a:lvl8pPr marL="3200179" indent="0" algn="ctr">
              <a:buNone/>
            </a:lvl8pPr>
            <a:lvl9pPr marL="3657346" indent="0" algn="ctr">
              <a:buNone/>
            </a:lvl9pPr>
          </a:lstStyle>
          <a:p>
            <a:r>
              <a:rPr kumimoji="0"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2/13/2020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66460" y="402808"/>
            <a:ext cx="1851660" cy="8582237"/>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11480" y="402808"/>
            <a:ext cx="5417820" cy="8582237"/>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2/13/2020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2/13/2020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0180" y="894080"/>
            <a:ext cx="6377940" cy="268224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1440180" y="3678086"/>
            <a:ext cx="6377940" cy="2214244"/>
          </a:xfrm>
        </p:spPr>
        <p:txBody>
          <a:bodyPr anchor="t"/>
          <a:lstStyle>
            <a:lvl1pPr marL="73147"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132320" y="9411129"/>
            <a:ext cx="685800" cy="535517"/>
          </a:xfrm>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11480" y="2346966"/>
            <a:ext cx="3634740" cy="6638079"/>
          </a:xfrm>
        </p:spPr>
        <p:txBody>
          <a:bodyPr/>
          <a:lstStyle>
            <a:lvl1pPr>
              <a:defRPr sz="2599"/>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183380" y="2346966"/>
            <a:ext cx="3634740" cy="6638079"/>
          </a:xfrm>
        </p:spPr>
        <p:txBody>
          <a:bodyPr/>
          <a:lstStyle>
            <a:lvl1pPr>
              <a:defRPr sz="2599"/>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2/13/2020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11480" y="400473"/>
            <a:ext cx="7406640" cy="16764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11481" y="2251500"/>
            <a:ext cx="3636169" cy="1101301"/>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180523" y="2251500"/>
            <a:ext cx="3637598" cy="1101301"/>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11481" y="3464566"/>
            <a:ext cx="3636169" cy="5520479"/>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180523" y="3464566"/>
            <a:ext cx="3637598" cy="5520479"/>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2/13/2020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2/13/2020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2/13/2020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1482" y="400473"/>
            <a:ext cx="2707481" cy="170434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a:t>Click to edit Master title style</a:t>
            </a:r>
          </a:p>
        </p:txBody>
      </p:sp>
      <p:sp>
        <p:nvSpPr>
          <p:cNvPr id="3" name="Text Placeholder 2"/>
          <p:cNvSpPr>
            <a:spLocks noGrp="1"/>
          </p:cNvSpPr>
          <p:nvPr>
            <p:ph type="body" idx="2"/>
          </p:nvPr>
        </p:nvSpPr>
        <p:spPr>
          <a:xfrm>
            <a:off x="411482" y="2235206"/>
            <a:ext cx="2707481" cy="6749839"/>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217546" y="400474"/>
            <a:ext cx="4600576" cy="8584566"/>
          </a:xfrm>
        </p:spPr>
        <p:txBody>
          <a:bodyPr/>
          <a:lstStyle>
            <a:lvl1pPr>
              <a:defRPr sz="2599"/>
            </a:lvl1pPr>
            <a:lvl2pPr>
              <a:defRPr sz="2400"/>
            </a:lvl2pPr>
            <a:lvl3pPr>
              <a:defRPr sz="22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2/13/2020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45920" y="894080"/>
            <a:ext cx="4937760" cy="766022"/>
          </a:xfrm>
        </p:spPr>
        <p:txBody>
          <a:bodyPr lIns="45720" rIns="45720" bIns="0" anchor="b">
            <a:sp3d prstMaterial="softEdge"/>
          </a:bodyPr>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1645920" y="2686897"/>
            <a:ext cx="4937760" cy="581152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marL="0" indent="0" algn="l" rtl="0" eaLnBrk="1" latinLnBrk="0" hangingPunct="1">
              <a:buNone/>
              <a:defRPr sz="3200"/>
            </a:lvl1pPr>
          </a:lstStyle>
          <a:p>
            <a:pPr marL="0" algn="l" rtl="0" eaLnBrk="1" latinLnBrk="0" hangingPunct="1"/>
            <a:r>
              <a:rPr kumimoji="0" lang="en-US">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645920" y="1711287"/>
            <a:ext cx="4937760" cy="777850"/>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11480" y="402802"/>
            <a:ext cx="7406640" cy="16764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a:t>Click to edit Master title style</a:t>
            </a:r>
          </a:p>
        </p:txBody>
      </p:sp>
      <p:sp>
        <p:nvSpPr>
          <p:cNvPr id="13" name="Text Placeholder 12"/>
          <p:cNvSpPr>
            <a:spLocks noGrp="1"/>
          </p:cNvSpPr>
          <p:nvPr>
            <p:ph type="body" idx="1"/>
          </p:nvPr>
        </p:nvSpPr>
        <p:spPr>
          <a:xfrm>
            <a:off x="411480" y="2346960"/>
            <a:ext cx="7406640" cy="6906768"/>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411480" y="9411129"/>
            <a:ext cx="1920240" cy="535517"/>
          </a:xfrm>
          <a:prstGeom prst="rect">
            <a:avLst/>
          </a:prstGeom>
        </p:spPr>
        <p:txBody>
          <a:bodyPr vert="horz" anchor="b"/>
          <a:lstStyle>
            <a:lvl1pPr algn="l" eaLnBrk="1" latinLnBrk="0" hangingPunct="1">
              <a:defRPr kumimoji="0" sz="1200">
                <a:solidFill>
                  <a:schemeClr val="tx1">
                    <a:shade val="50000"/>
                  </a:schemeClr>
                </a:solidFill>
              </a:defRPr>
            </a:lvl1pPr>
          </a:lstStyle>
          <a:p>
            <a:fld id="{1D8BD707-D9CF-40AE-B4C6-C98DA3205C09}" type="datetimeFigureOut">
              <a:rPr lang="en-US" smtClean="0"/>
              <a:pPr/>
              <a:t>2/13/2020</a:t>
            </a:fld>
            <a:endParaRPr lang="en-US"/>
          </a:p>
        </p:txBody>
      </p:sp>
      <p:sp>
        <p:nvSpPr>
          <p:cNvPr id="3" name="Footer Placeholder 2"/>
          <p:cNvSpPr>
            <a:spLocks noGrp="1"/>
          </p:cNvSpPr>
          <p:nvPr>
            <p:ph type="ftr" sz="quarter" idx="3"/>
          </p:nvPr>
        </p:nvSpPr>
        <p:spPr>
          <a:xfrm>
            <a:off x="2811780" y="9411129"/>
            <a:ext cx="2606040" cy="535517"/>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132320" y="9411129"/>
            <a:ext cx="685800" cy="535517"/>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02" indent="-411452" algn="l" rtl="0" eaLnBrk="1" latinLnBrk="0" hangingPunct="1">
        <a:spcBef>
          <a:spcPct val="20000"/>
        </a:spcBef>
        <a:buClr>
          <a:schemeClr val="tx1">
            <a:shade val="95000"/>
          </a:schemeClr>
        </a:buClr>
        <a:buSzPct val="65000"/>
        <a:buFont typeface="Wingdings 2"/>
        <a:buChar char=""/>
        <a:defRPr kumimoji="0" sz="2799" kern="1200">
          <a:solidFill>
            <a:schemeClr val="tx1"/>
          </a:solidFill>
          <a:latin typeface="+mn-lt"/>
          <a:ea typeface="+mn-ea"/>
          <a:cs typeface="+mn-cs"/>
        </a:defRPr>
      </a:lvl1pPr>
      <a:lvl2pPr marL="868619" indent="-28344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778" indent="-228584"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218" indent="-182867"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229" indent="-182867"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670" indent="-182867"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824" indent="-182867"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6978" indent="-182867"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132" indent="-182867"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169" algn="l" rtl="0" eaLnBrk="1" latinLnBrk="0" hangingPunct="1">
        <a:defRPr kumimoji="0" kern="1200">
          <a:solidFill>
            <a:schemeClr val="tx1"/>
          </a:solidFill>
          <a:latin typeface="+mn-lt"/>
          <a:ea typeface="+mn-ea"/>
          <a:cs typeface="+mn-cs"/>
        </a:defRPr>
      </a:lvl2pPr>
      <a:lvl3pPr marL="914336" algn="l" rtl="0" eaLnBrk="1" latinLnBrk="0" hangingPunct="1">
        <a:defRPr kumimoji="0" kern="1200">
          <a:solidFill>
            <a:schemeClr val="tx1"/>
          </a:solidFill>
          <a:latin typeface="+mn-lt"/>
          <a:ea typeface="+mn-ea"/>
          <a:cs typeface="+mn-cs"/>
        </a:defRPr>
      </a:lvl3pPr>
      <a:lvl4pPr marL="1371505" algn="l" rtl="0" eaLnBrk="1" latinLnBrk="0" hangingPunct="1">
        <a:defRPr kumimoji="0" kern="1200">
          <a:solidFill>
            <a:schemeClr val="tx1"/>
          </a:solidFill>
          <a:latin typeface="+mn-lt"/>
          <a:ea typeface="+mn-ea"/>
          <a:cs typeface="+mn-cs"/>
        </a:defRPr>
      </a:lvl4pPr>
      <a:lvl5pPr marL="1828674" algn="l" rtl="0" eaLnBrk="1" latinLnBrk="0" hangingPunct="1">
        <a:defRPr kumimoji="0" kern="1200">
          <a:solidFill>
            <a:schemeClr val="tx1"/>
          </a:solidFill>
          <a:latin typeface="+mn-lt"/>
          <a:ea typeface="+mn-ea"/>
          <a:cs typeface="+mn-cs"/>
        </a:defRPr>
      </a:lvl5pPr>
      <a:lvl6pPr marL="2285841" algn="l" rtl="0" eaLnBrk="1" latinLnBrk="0" hangingPunct="1">
        <a:defRPr kumimoji="0" kern="1200">
          <a:solidFill>
            <a:schemeClr val="tx1"/>
          </a:solidFill>
          <a:latin typeface="+mn-lt"/>
          <a:ea typeface="+mn-ea"/>
          <a:cs typeface="+mn-cs"/>
        </a:defRPr>
      </a:lvl6pPr>
      <a:lvl7pPr marL="2743010" algn="l" rtl="0" eaLnBrk="1" latinLnBrk="0" hangingPunct="1">
        <a:defRPr kumimoji="0" kern="1200">
          <a:solidFill>
            <a:schemeClr val="tx1"/>
          </a:solidFill>
          <a:latin typeface="+mn-lt"/>
          <a:ea typeface="+mn-ea"/>
          <a:cs typeface="+mn-cs"/>
        </a:defRPr>
      </a:lvl7pPr>
      <a:lvl8pPr marL="3200179" algn="l" rtl="0" eaLnBrk="1" latinLnBrk="0" hangingPunct="1">
        <a:defRPr kumimoji="0" kern="1200">
          <a:solidFill>
            <a:schemeClr val="tx1"/>
          </a:solidFill>
          <a:latin typeface="+mn-lt"/>
          <a:ea typeface="+mn-ea"/>
          <a:cs typeface="+mn-cs"/>
        </a:defRPr>
      </a:lvl8pPr>
      <a:lvl9pPr marL="3657346"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5.jpeg"/><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p:blipFill>
        <p:spPr bwMode="auto">
          <a:xfrm>
            <a:off x="0" y="0"/>
            <a:ext cx="8229600" cy="5486907"/>
          </a:xfrm>
          <a:prstGeom prst="rect">
            <a:avLst/>
          </a:prstGeom>
          <a:ln w="9525">
            <a:noFill/>
            <a:miter lim="800000"/>
            <a:headEnd/>
            <a:tailEnd/>
          </a:ln>
          <a:effectLst/>
          <a:extLst>
            <a:ext uri="{909E8E84-426E-40DD-AFC4-6F175D3DCCD1}">
              <a14:hiddenFill xmlns:a14="http://schemas.microsoft.com/office/drawing/2010/main">
                <a:solidFill>
                  <a:schemeClr val="accent1"/>
                </a:solidFill>
              </a14:hiddenFill>
            </a:ext>
          </a:extLst>
        </p:spPr>
      </p:pic>
      <p:sp>
        <p:nvSpPr>
          <p:cNvPr id="21" name="Rectangle 20"/>
          <p:cNvSpPr/>
          <p:nvPr/>
        </p:nvSpPr>
        <p:spPr>
          <a:xfrm>
            <a:off x="457201" y="9075886"/>
            <a:ext cx="7315198" cy="985839"/>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2123813" y="6336656"/>
            <a:ext cx="5952581" cy="2667730"/>
          </a:xfrm>
        </p:spPr>
        <p:txBody>
          <a:bodyPr anchor="ctr">
            <a:noAutofit/>
          </a:bodyPr>
          <a:lstStyle/>
          <a:p>
            <a:r>
              <a:rPr lang="en-US" sz="1400" dirty="0">
                <a:solidFill>
                  <a:schemeClr val="tx2">
                    <a:lumMod val="75000"/>
                  </a:schemeClr>
                </a:solidFill>
                <a:latin typeface="Century Gothic" panose="020B0502020202020204" pitchFamily="34" charset="0"/>
              </a:rPr>
              <a:t>Prestigious brick home with soaring porch columns in Otranto. Own a 4-bedroom home with traditional formal living, formal dining, family room with fire place and eat in kitchen. Original hard wood floors are on both first and second story. Kitchen is modern with granite and stainless appliances with French doors leading to the backyard deck. Master bathroom had a complete remodel with new tile, new shower, new vanity, new mirror, new closet and barn doors. Secondary bathroom upstairs had a face lift as well as the half bath downstairs. New roof in 2017 &amp; AC replaced 2014. This home has been in the same family since it was originally built. Own a piece of history in Otranto!</a:t>
            </a:r>
          </a:p>
        </p:txBody>
      </p:sp>
      <p:sp>
        <p:nvSpPr>
          <p:cNvPr id="23" name="Rectangle 22"/>
          <p:cNvSpPr/>
          <p:nvPr/>
        </p:nvSpPr>
        <p:spPr>
          <a:xfrm>
            <a:off x="457200" y="6637"/>
            <a:ext cx="7315200" cy="707886"/>
          </a:xfrm>
          <a:prstGeom prst="rect">
            <a:avLst/>
          </a:prstGeom>
          <a:noFill/>
        </p:spPr>
        <p:txBody>
          <a:bodyPr wrap="square">
            <a:spAutoFit/>
          </a:bodyPr>
          <a:lstStyle/>
          <a:p>
            <a:r>
              <a:rPr lang="en-US" sz="4000" b="1" dirty="0">
                <a:ln w="3175">
                  <a:noFill/>
                </a:ln>
                <a:solidFill>
                  <a:schemeClr val="bg1"/>
                </a:solidFill>
                <a:latin typeface="Freestyle Script" panose="030804020302050B0404" pitchFamily="66" charset="0"/>
              </a:rPr>
              <a:t>Otranto Beauty</a:t>
            </a:r>
          </a:p>
        </p:txBody>
      </p:sp>
      <p:sp>
        <p:nvSpPr>
          <p:cNvPr id="2" name="Title 1"/>
          <p:cNvSpPr>
            <a:spLocks noGrp="1"/>
          </p:cNvSpPr>
          <p:nvPr>
            <p:ph type="ctrTitle"/>
          </p:nvPr>
        </p:nvSpPr>
        <p:spPr>
          <a:xfrm>
            <a:off x="2123813" y="4995918"/>
            <a:ext cx="5952415" cy="1385427"/>
          </a:xfrm>
        </p:spPr>
        <p:txBody>
          <a:bodyPr anchor="ctr">
            <a:noAutofit/>
            <a:scene3d>
              <a:camera prst="orthographicFront"/>
              <a:lightRig rig="soft" dir="t">
                <a:rot lat="0" lon="0" rev="17220000"/>
              </a:lightRig>
            </a:scene3d>
            <a:sp3d prstMaterial="softEdge"/>
          </a:bodyPr>
          <a:lstStyle/>
          <a:p>
            <a:r>
              <a:rPr lang="en-US" sz="2799" cap="none" dirty="0">
                <a:ln w="10541" cmpd="sng">
                  <a:noFill/>
                  <a:prstDash val="solid"/>
                </a:ln>
                <a:solidFill>
                  <a:schemeClr val="bg1"/>
                </a:solidFill>
                <a:effectLst/>
                <a:latin typeface="Century Gothic" panose="020B0502020202020204" pitchFamily="34" charset="0"/>
              </a:rPr>
              <a:t>4 S Basilica Avenue</a:t>
            </a:r>
            <a:br>
              <a:rPr lang="en-US" sz="2799" b="0" cap="none" dirty="0">
                <a:ln w="10541" cmpd="sng">
                  <a:noFill/>
                  <a:prstDash val="solid"/>
                </a:ln>
                <a:solidFill>
                  <a:schemeClr val="tx2"/>
                </a:solidFill>
                <a:effectLst/>
                <a:latin typeface="Century Gothic" panose="020B0502020202020204" pitchFamily="34" charset="0"/>
              </a:rPr>
            </a:br>
            <a:r>
              <a:rPr lang="es-ES" sz="1800" b="0" cap="none" dirty="0">
                <a:ln w="10541" cmpd="sng">
                  <a:noFill/>
                  <a:prstDash val="solid"/>
                </a:ln>
                <a:solidFill>
                  <a:schemeClr val="tx2"/>
                </a:solidFill>
                <a:effectLst/>
                <a:latin typeface="Century Gothic" panose="020B0502020202020204" pitchFamily="34" charset="0"/>
              </a:rPr>
              <a:t>Otranto :: Hanahan, SC 29410</a:t>
            </a:r>
            <a:br>
              <a:rPr lang="es-ES" sz="1800" b="0" cap="none" dirty="0">
                <a:ln w="10541" cmpd="sng">
                  <a:noFill/>
                  <a:prstDash val="solid"/>
                </a:ln>
                <a:solidFill>
                  <a:schemeClr val="tx2"/>
                </a:solidFill>
                <a:effectLst/>
                <a:latin typeface="Century Gothic" panose="020B0502020202020204" pitchFamily="34" charset="0"/>
              </a:rPr>
            </a:br>
            <a:r>
              <a:rPr lang="es-ES" sz="1800" b="0" cap="none" dirty="0">
                <a:ln w="10541" cmpd="sng">
                  <a:noFill/>
                  <a:prstDash val="solid"/>
                </a:ln>
                <a:solidFill>
                  <a:schemeClr val="tx2"/>
                </a:solidFill>
                <a:effectLst/>
                <a:latin typeface="Century Gothic" panose="020B0502020202020204" pitchFamily="34" charset="0"/>
              </a:rPr>
              <a:t>MLS# 19033645 :: $350,000</a:t>
            </a:r>
            <a:br>
              <a:rPr lang="en-US" sz="1800" b="0" cap="none" dirty="0">
                <a:ln w="10541" cmpd="sng">
                  <a:noFill/>
                  <a:prstDash val="solid"/>
                </a:ln>
                <a:solidFill>
                  <a:schemeClr val="tx2"/>
                </a:solidFill>
                <a:effectLst/>
                <a:latin typeface="Century Gothic" panose="020B0502020202020204" pitchFamily="34" charset="0"/>
              </a:rPr>
            </a:br>
            <a:r>
              <a:rPr lang="en-US" sz="1800" b="0" cap="none" dirty="0">
                <a:ln w="10541" cmpd="sng">
                  <a:noFill/>
                  <a:prstDash val="solid"/>
                </a:ln>
                <a:solidFill>
                  <a:schemeClr val="tx2"/>
                </a:solidFill>
                <a:effectLst/>
                <a:latin typeface="Century Gothic" panose="020B0502020202020204" pitchFamily="34" charset="0"/>
              </a:rPr>
              <a:t>4 Bed / 2½ Bath</a:t>
            </a:r>
            <a:endParaRPr lang="en-US" sz="1200" b="0" cap="none" dirty="0">
              <a:ln w="10541" cmpd="sng">
                <a:noFill/>
                <a:prstDash val="solid"/>
              </a:ln>
              <a:solidFill>
                <a:schemeClr val="tx2"/>
              </a:solidFill>
              <a:effectLst/>
              <a:latin typeface="Century Gothic" panose="020B0502020202020204" pitchFamily="34" charset="0"/>
            </a:endParaRPr>
          </a:p>
        </p:txBody>
      </p:sp>
      <p:sp>
        <p:nvSpPr>
          <p:cNvPr id="5" name="Diagonal Stripe 4"/>
          <p:cNvSpPr/>
          <p:nvPr/>
        </p:nvSpPr>
        <p:spPr>
          <a:xfrm rot="5400000">
            <a:off x="6401644" y="-845"/>
            <a:ext cx="1827110" cy="1828800"/>
          </a:xfrm>
          <a:prstGeom prst="diagStripe">
            <a:avLst/>
          </a:prstGeom>
          <a:solidFill>
            <a:srgbClr val="FF0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solidFill>
                <a:schemeClr val="bg1"/>
              </a:solidFill>
            </a:endParaRPr>
          </a:p>
        </p:txBody>
      </p:sp>
      <p:sp>
        <p:nvSpPr>
          <p:cNvPr id="6" name="TextBox 5"/>
          <p:cNvSpPr txBox="1"/>
          <p:nvPr/>
        </p:nvSpPr>
        <p:spPr>
          <a:xfrm rot="2643472">
            <a:off x="6772103" y="467172"/>
            <a:ext cx="1479893" cy="400110"/>
          </a:xfrm>
          <a:prstGeom prst="rect">
            <a:avLst/>
          </a:prstGeom>
          <a:noFill/>
        </p:spPr>
        <p:txBody>
          <a:bodyPr wrap="none" rtlCol="0">
            <a:spAutoFit/>
          </a:bodyPr>
          <a:lstStyle/>
          <a:p>
            <a:pPr algn="ctr"/>
            <a:r>
              <a:rPr lang="en-US" b="1" i="1">
                <a:solidFill>
                  <a:srgbClr val="FFFF00"/>
                </a:solidFill>
                <a:effectLst>
                  <a:outerShdw blurRad="38100" dist="38100" dir="2700000" algn="tl">
                    <a:srgbClr val="000000">
                      <a:alpha val="43137"/>
                    </a:srgbClr>
                  </a:outerShdw>
                </a:effectLst>
                <a:latin typeface="Trebuchet MS" panose="020B0603020202020204" pitchFamily="34" charset="0"/>
              </a:rPr>
              <a:t>New Price!</a:t>
            </a:r>
            <a:endParaRPr lang="en-US" b="1" i="1" dirty="0">
              <a:solidFill>
                <a:srgbClr val="FFFF00"/>
              </a:solidFill>
              <a:effectLst>
                <a:outerShdw blurRad="38100" dist="38100" dir="2700000" algn="tl">
                  <a:srgbClr val="000000">
                    <a:alpha val="43137"/>
                  </a:srgbClr>
                </a:outerShdw>
              </a:effectLst>
              <a:latin typeface="Trebuchet MS" panose="020B0603020202020204" pitchFamily="34" charset="0"/>
            </a:endParaRPr>
          </a:p>
        </p:txBody>
      </p:sp>
      <p:pic>
        <p:nvPicPr>
          <p:cNvPr id="24" name="Picture 23"/>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52400" y="6333853"/>
            <a:ext cx="1818831" cy="1212778"/>
          </a:xfrm>
          <a:prstGeom prst="rect">
            <a:avLst/>
          </a:prstGeom>
          <a:ln>
            <a:noFill/>
          </a:ln>
        </p:spPr>
      </p:pic>
      <p:pic>
        <p:nvPicPr>
          <p:cNvPr id="27" name="Picture 26"/>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53206" y="7792521"/>
            <a:ext cx="1817632" cy="1211865"/>
          </a:xfrm>
          <a:prstGeom prst="rect">
            <a:avLst/>
          </a:prstGeom>
          <a:ln>
            <a:noFill/>
          </a:ln>
        </p:spPr>
      </p:pic>
      <p:pic>
        <p:nvPicPr>
          <p:cNvPr id="19" name="Picture 18"/>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53372" y="4876800"/>
            <a:ext cx="1817069" cy="1211163"/>
          </a:xfrm>
          <a:prstGeom prst="rect">
            <a:avLst/>
          </a:prstGeom>
          <a:ln>
            <a:noFill/>
          </a:ln>
        </p:spPr>
      </p:pic>
      <p:sp>
        <p:nvSpPr>
          <p:cNvPr id="16" name="Rectangle 15">
            <a:extLst>
              <a:ext uri="{FF2B5EF4-FFF2-40B4-BE49-F238E27FC236}">
                <a16:creationId xmlns:a16="http://schemas.microsoft.com/office/drawing/2014/main" id="{35702A6A-03A4-4667-9B6F-9FB8A7C247C8}"/>
              </a:ext>
            </a:extLst>
          </p:cNvPr>
          <p:cNvSpPr/>
          <p:nvPr/>
        </p:nvSpPr>
        <p:spPr>
          <a:xfrm>
            <a:off x="457201" y="9075886"/>
            <a:ext cx="7315198" cy="985839"/>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E661ACE6-6C4C-4499-9CED-E3DE4F3AD8BB}"/>
              </a:ext>
            </a:extLst>
          </p:cNvPr>
          <p:cNvSpPr/>
          <p:nvPr/>
        </p:nvSpPr>
        <p:spPr>
          <a:xfrm>
            <a:off x="457205" y="9198118"/>
            <a:ext cx="7315199" cy="646331"/>
          </a:xfrm>
          <a:prstGeom prst="rect">
            <a:avLst/>
          </a:prstGeom>
        </p:spPr>
        <p:txBody>
          <a:bodyPr wrap="square">
            <a:spAutoFit/>
          </a:bodyPr>
          <a:lstStyle/>
          <a:p>
            <a:pPr algn="ctr"/>
            <a:r>
              <a:rPr lang="en-US" sz="1400" dirty="0">
                <a:solidFill>
                  <a:srgbClr val="00325C"/>
                </a:solidFill>
                <a:latin typeface="Century Gothic" panose="020B0502020202020204" pitchFamily="34" charset="0"/>
              </a:rPr>
              <a:t>Connie White, Broker</a:t>
            </a:r>
          </a:p>
          <a:p>
            <a:pPr algn="ctr"/>
            <a:r>
              <a:rPr lang="en-US" sz="1100" dirty="0">
                <a:solidFill>
                  <a:srgbClr val="00325C"/>
                </a:solidFill>
                <a:latin typeface="Century Gothic" panose="020B0502020202020204" pitchFamily="34" charset="0"/>
              </a:rPr>
              <a:t>843-532-3356</a:t>
            </a:r>
          </a:p>
          <a:p>
            <a:pPr algn="ctr"/>
            <a:r>
              <a:rPr lang="en-US" sz="1100" dirty="0">
                <a:solidFill>
                  <a:srgbClr val="00325C"/>
                </a:solidFill>
                <a:latin typeface="Century Gothic" panose="020B0502020202020204" pitchFamily="34" charset="0"/>
              </a:rPr>
              <a:t>connie@chrepros.com · conniewhiterealestate.com</a:t>
            </a:r>
            <a:endParaRPr lang="en-US" sz="1000" dirty="0">
              <a:solidFill>
                <a:srgbClr val="00325C"/>
              </a:solidFill>
              <a:latin typeface="Century Gothic" panose="020B0502020202020204" pitchFamily="34" charset="0"/>
            </a:endParaRPr>
          </a:p>
        </p:txBody>
      </p:sp>
      <p:sp>
        <p:nvSpPr>
          <p:cNvPr id="26" name="Rectangle 25">
            <a:extLst>
              <a:ext uri="{FF2B5EF4-FFF2-40B4-BE49-F238E27FC236}">
                <a16:creationId xmlns:a16="http://schemas.microsoft.com/office/drawing/2014/main" id="{378C3E41-8891-4776-A15C-2CB9AF1CD422}"/>
              </a:ext>
            </a:extLst>
          </p:cNvPr>
          <p:cNvSpPr/>
          <p:nvPr/>
        </p:nvSpPr>
        <p:spPr>
          <a:xfrm>
            <a:off x="444500" y="9856537"/>
            <a:ext cx="7327903" cy="200055"/>
          </a:xfrm>
          <a:prstGeom prst="rect">
            <a:avLst/>
          </a:prstGeom>
        </p:spPr>
        <p:txBody>
          <a:bodyPr wrap="square" anchor="ctr">
            <a:spAutoFit/>
          </a:bodyPr>
          <a:lstStyle/>
          <a:p>
            <a:pPr algn="ctr"/>
            <a:r>
              <a:rPr lang="en-US" sz="700" dirty="0">
                <a:solidFill>
                  <a:schemeClr val="accent1">
                    <a:lumMod val="50000"/>
                  </a:schemeClr>
                </a:solidFill>
                <a:latin typeface="Century Gothic" panose="020B0502020202020204" pitchFamily="34" charset="0"/>
              </a:rPr>
              <a:t>Charleston Homes · 597 Old Mt. Holly Road · Suite 301 · Goose Creek, SC 29445</a:t>
            </a:r>
          </a:p>
        </p:txBody>
      </p:sp>
      <p:pic>
        <p:nvPicPr>
          <p:cNvPr id="28" name="Picture 27">
            <a:extLst>
              <a:ext uri="{FF2B5EF4-FFF2-40B4-BE49-F238E27FC236}">
                <a16:creationId xmlns:a16="http://schemas.microsoft.com/office/drawing/2014/main" id="{867F4767-2401-4E25-9CB0-E3E47AA1FE2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3206" y="9250276"/>
            <a:ext cx="849342" cy="643440"/>
          </a:xfrm>
          <a:prstGeom prst="rect">
            <a:avLst/>
          </a:prstGeom>
          <a:ln w="12700">
            <a:noFill/>
          </a:ln>
          <a:effectLst/>
        </p:spPr>
      </p:pic>
      <p:pic>
        <p:nvPicPr>
          <p:cNvPr id="29" name="Picture 28">
            <a:extLst>
              <a:ext uri="{FF2B5EF4-FFF2-40B4-BE49-F238E27FC236}">
                <a16:creationId xmlns:a16="http://schemas.microsoft.com/office/drawing/2014/main" id="{8492DED7-BD0A-4511-9144-B35AC2B46AC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825899" y="9250278"/>
            <a:ext cx="1250495" cy="661447"/>
          </a:xfrm>
          <a:prstGeom prst="rect">
            <a:avLst/>
          </a:prstGeom>
        </p:spPr>
      </p:pic>
    </p:spTree>
    <p:extLst>
      <p:ext uri="{BB962C8B-B14F-4D97-AF65-F5344CB8AC3E}">
        <p14:creationId xmlns:p14="http://schemas.microsoft.com/office/powerpoint/2010/main" val="412795034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424</TotalTime>
  <Words>194</Words>
  <Application>Microsoft Office PowerPoint</Application>
  <PresentationFormat>Custom</PresentationFormat>
  <Paragraphs>8</Paragraphs>
  <Slides>1</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vt:i4>
      </vt:variant>
    </vt:vector>
  </HeadingPairs>
  <TitlesOfParts>
    <vt:vector size="10" baseType="lpstr">
      <vt:lpstr>Book Antiqua</vt:lpstr>
      <vt:lpstr>Century Gothic</vt:lpstr>
      <vt:lpstr>Freestyle Script</vt:lpstr>
      <vt:lpstr>Lucida Sans</vt:lpstr>
      <vt:lpstr>Trebuchet MS</vt:lpstr>
      <vt:lpstr>Wingdings</vt:lpstr>
      <vt:lpstr>Wingdings 2</vt:lpstr>
      <vt:lpstr>Wingdings 3</vt:lpstr>
      <vt:lpstr>Apex</vt:lpstr>
      <vt:lpstr>4 S Basilica Avenue Otranto :: Hanahan, SC 29410 MLS# 19033645 :: $350,000 4 Bed / 2½ Bath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89</cp:revision>
  <dcterms:created xsi:type="dcterms:W3CDTF">2006-08-16T00:00:00Z</dcterms:created>
  <dcterms:modified xsi:type="dcterms:W3CDTF">2020-02-13T14:42:03Z</dcterms:modified>
</cp:coreProperties>
</file>