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2" y="-3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1DEE1867-B3D7-4709-9A5D-B88D860BAE96}"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9033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E1867-B3D7-4709-9A5D-B88D860BAE96}"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48310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1593" y="535517"/>
            <a:ext cx="1256943"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0765" y="535517"/>
            <a:ext cx="3673674"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E1867-B3D7-4709-9A5D-B88D860BAE96}"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371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E1867-B3D7-4709-9A5D-B88D860BAE96}"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70601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84652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0764" y="2677584"/>
            <a:ext cx="2465309"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63228" y="2677584"/>
            <a:ext cx="2465309"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EE1867-B3D7-4709-9A5D-B88D860BAE96}"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55474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E1867-B3D7-4709-9A5D-B88D860BAE96}" type="datetimeFigureOut">
              <a:rPr lang="en-US" smtClean="0"/>
              <a:t>7/24/2017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25582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EE1867-B3D7-4709-9A5D-B88D860BAE96}" type="datetimeFigureOut">
              <a:rPr lang="en-US" smtClean="0"/>
              <a:t>7/24/2017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38538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7/24/2017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25517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3351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52527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EE1867-B3D7-4709-9A5D-B88D860BAE96}" type="datetimeFigureOut">
              <a:rPr lang="en-US" smtClean="0"/>
              <a:t>7/24/2017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3380594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hyperlink" Target="mailto:conniesross@aol.com" TargetMode="External"/><Relationship Id="rId17" Type="http://schemas.openxmlformats.org/officeDocument/2006/relationships/image" Target="../media/image13.jpeg"/><Relationship Id="rId2" Type="http://schemas.openxmlformats.org/officeDocument/2006/relationships/image" Target="../media/image1.jpg"/><Relationship Id="rId16" Type="http://schemas.openxmlformats.org/officeDocument/2006/relationships/image" Target="../media/image12.jpe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hyperlink" Target="mailto:dctidewater@yahoo.com" TargetMode="External"/><Relationship Id="rId5" Type="http://schemas.openxmlformats.org/officeDocument/2006/relationships/image" Target="../media/image4.png"/><Relationship Id="rId15" Type="http://schemas.openxmlformats.org/officeDocument/2006/relationships/image" Target="../media/image11.jpeg"/><Relationship Id="rId10" Type="http://schemas.openxmlformats.org/officeDocument/2006/relationships/image" Target="../media/image8.jpg"/><Relationship Id="rId4" Type="http://schemas.openxmlformats.org/officeDocument/2006/relationships/image" Target="../media/image3.jpg"/><Relationship Id="rId9" Type="http://schemas.openxmlformats.org/officeDocument/2006/relationships/image" Target="../media/image7.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 y="-1395"/>
            <a:ext cx="7771686" cy="4444433"/>
          </a:xfrm>
          <a:prstGeom prst="rect">
            <a:avLst/>
          </a:prstGeom>
        </p:spPr>
      </p:pic>
      <p:sp>
        <p:nvSpPr>
          <p:cNvPr id="5" name="Rectangle 4"/>
          <p:cNvSpPr/>
          <p:nvPr/>
        </p:nvSpPr>
        <p:spPr>
          <a:xfrm>
            <a:off x="0" y="5452776"/>
            <a:ext cx="7764481" cy="2723823"/>
          </a:xfrm>
          <a:prstGeom prst="rect">
            <a:avLst/>
          </a:prstGeom>
        </p:spPr>
        <p:txBody>
          <a:bodyPr wrap="square">
            <a:spAutoFit/>
          </a:bodyPr>
          <a:lstStyle/>
          <a:p>
            <a:pPr algn="ctr"/>
            <a:r>
              <a:rPr lang="en-US" sz="1050" b="1" dirty="0">
                <a:latin typeface="Adobe Caslon Pro" panose="0205050205050A020403" pitchFamily="18" charset="0"/>
              </a:rPr>
              <a:t>It is rare to find a custom-built 4 bedroom, 3 1/2 bath impeccably-maintained home on the </a:t>
            </a:r>
            <a:r>
              <a:rPr lang="en-US" sz="1050" b="1">
                <a:latin typeface="Adobe Caslon Pro" panose="0205050205050A020403" pitchFamily="18" charset="0"/>
              </a:rPr>
              <a:t>golf course</a:t>
            </a:r>
            <a:br>
              <a:rPr lang="en-US" sz="1050" b="1">
                <a:latin typeface="Adobe Caslon Pro" panose="0205050205050A020403" pitchFamily="18" charset="0"/>
              </a:rPr>
            </a:br>
            <a:r>
              <a:rPr lang="en-US" sz="1050" b="1">
                <a:latin typeface="Adobe Caslon Pro" panose="0205050205050A020403" pitchFamily="18" charset="0"/>
              </a:rPr>
              <a:t>in </a:t>
            </a:r>
            <a:r>
              <a:rPr lang="en-US" sz="1050" b="1" dirty="0">
                <a:latin typeface="Adobe Caslon Pro" panose="0205050205050A020403" pitchFamily="18" charset="0"/>
              </a:rPr>
              <a:t>this price range in Tidewater today. </a:t>
            </a:r>
          </a:p>
          <a:p>
            <a:pPr algn="ctr"/>
            <a:endParaRPr lang="en-US" sz="800" b="1" dirty="0">
              <a:latin typeface="Adobe Caslon Pro" panose="0205050205050A020403" pitchFamily="18" charset="0"/>
            </a:endParaRPr>
          </a:p>
          <a:p>
            <a:pPr algn="ctr"/>
            <a:r>
              <a:rPr lang="en-US" sz="1050" dirty="0">
                <a:latin typeface="Adobe Caslon Pro" panose="0205050205050A020403" pitchFamily="18" charset="0"/>
              </a:rPr>
              <a:t>Amenity-rich Tidewater is a 24-hour, manned gated community on a tree-lined road to oceanfront Anne </a:t>
            </a:r>
            <a:r>
              <a:rPr lang="en-US" sz="1050" dirty="0" err="1">
                <a:latin typeface="Adobe Caslon Pro" panose="0205050205050A020403" pitchFamily="18" charset="0"/>
              </a:rPr>
              <a:t>Tilghman</a:t>
            </a:r>
            <a:r>
              <a:rPr lang="en-US" sz="1050" dirty="0">
                <a:latin typeface="Adobe Caslon Pro" panose="0205050205050A020403" pitchFamily="18" charset="0"/>
              </a:rPr>
              <a:t> Boyce Coastal Reserve, a nature conservancy, including </a:t>
            </a:r>
            <a:r>
              <a:rPr lang="en-US" sz="1050" dirty="0" err="1">
                <a:latin typeface="Adobe Caslon Pro" panose="0205050205050A020403" pitchFamily="18" charset="0"/>
              </a:rPr>
              <a:t>Waities</a:t>
            </a:r>
            <a:r>
              <a:rPr lang="en-US" sz="1050" dirty="0">
                <a:latin typeface="Adobe Caslon Pro" panose="0205050205050A020403" pitchFamily="18" charset="0"/>
              </a:rPr>
              <a:t> Island, with access for managed recreational use. Tidewater itself is on an elevated peninsula of live oaks and southern pines between the </a:t>
            </a:r>
            <a:r>
              <a:rPr lang="en-US" sz="1050" dirty="0" err="1">
                <a:latin typeface="Adobe Caslon Pro" panose="0205050205050A020403" pitchFamily="18" charset="0"/>
              </a:rPr>
              <a:t>Intracoatal</a:t>
            </a:r>
            <a:r>
              <a:rPr lang="en-US" sz="1050" dirty="0">
                <a:latin typeface="Adobe Caslon Pro" panose="0205050205050A020403" pitchFamily="18" charset="0"/>
              </a:rPr>
              <a:t> Waterway and the Cherry Grove Inlet to the Atlantic Ocean. The plantation also preserves the singular look of its own historic origins. It is minutes from the beach, shopping, entertainment and access to major highways. The development boasts a private owners' beach cabana on the wide, white sands of the Cherry Grove Beach.</a:t>
            </a:r>
          </a:p>
          <a:p>
            <a:pPr algn="ctr"/>
            <a:endParaRPr lang="en-US" sz="800" dirty="0">
              <a:latin typeface="Adobe Caslon Pro" panose="0205050205050A020403" pitchFamily="18" charset="0"/>
            </a:endParaRPr>
          </a:p>
          <a:p>
            <a:pPr algn="ctr"/>
            <a:r>
              <a:rPr lang="en-US" sz="1050" b="1" dirty="0">
                <a:latin typeface="Adobe Caslon Pro" panose="0205050205050A020403" pitchFamily="18" charset="0"/>
              </a:rPr>
              <a:t>Well cared for, big value, comfort and location, this Tidewater home on nearly a half acre is the perfect choice for a traditional,</a:t>
            </a:r>
            <a:br>
              <a:rPr lang="en-US" sz="1050" b="1" dirty="0">
                <a:latin typeface="Adobe Caslon Pro" panose="0205050205050A020403" pitchFamily="18" charset="0"/>
              </a:rPr>
            </a:br>
            <a:r>
              <a:rPr lang="en-US" sz="1050" b="1" dirty="0">
                <a:latin typeface="Adobe Caslon Pro" panose="0205050205050A020403" pitchFamily="18" charset="0"/>
              </a:rPr>
              <a:t>high-style, easy-living beach house.</a:t>
            </a:r>
          </a:p>
          <a:p>
            <a:pPr algn="ctr"/>
            <a:endParaRPr lang="en-US" sz="800" dirty="0">
              <a:latin typeface="Adobe Caslon Pro" panose="0205050205050A020403" pitchFamily="18" charset="0"/>
            </a:endParaRPr>
          </a:p>
          <a:p>
            <a:pPr algn="ctr"/>
            <a:r>
              <a:rPr lang="en-US" sz="1050" dirty="0">
                <a:latin typeface="Adobe Caslon Pro" panose="0205050205050A020403" pitchFamily="18" charset="0"/>
              </a:rPr>
              <a:t>Tidewater amenities at surprisingly low HOA fees include that oceanfront beach cabana for owners' use with open/screened porches, bathrooms, showers and kitchen. Residents of The Bluffs enjoy the use of 3 pools/hot tubs -- one of which is specific only to Bluffs' residents. Other amenities include driving range, golf shop, clubhouse with bar and dining overlooking the 18th hole, clay and hard-surface tennis courts, pickle ball court, fitness center, bocce courts and amenity center. Activities include concert series, workout &amp; art classes, Happy Hours &amp; clubs. There is a gated storage yard. Tidewater Plantation truly reflects a "way of life." Welcome! </a:t>
            </a:r>
          </a:p>
        </p:txBody>
      </p:sp>
      <p:sp>
        <p:nvSpPr>
          <p:cNvPr id="23" name="Rectangle 22"/>
          <p:cNvSpPr/>
          <p:nvPr/>
        </p:nvSpPr>
        <p:spPr>
          <a:xfrm>
            <a:off x="3791" y="6225"/>
            <a:ext cx="7760691" cy="861774"/>
          </a:xfrm>
          <a:prstGeom prst="rect">
            <a:avLst/>
          </a:prstGeom>
          <a:noFill/>
        </p:spPr>
        <p:txBody>
          <a:bodyPr wrap="square" anchor="b">
            <a:spAutoFit/>
          </a:bodyPr>
          <a:lstStyle/>
          <a:p>
            <a:pPr algn="ctr"/>
            <a:r>
              <a:rPr lang="en-US" dirty="0">
                <a:ln w="3175">
                  <a:noFill/>
                </a:ln>
                <a:solidFill>
                  <a:schemeClr val="bg1"/>
                </a:solidFill>
                <a:effectLst>
                  <a:outerShdw blurRad="50800" dist="38100" dir="2700000" algn="tl" rotWithShape="0">
                    <a:prstClr val="black">
                      <a:alpha val="40000"/>
                    </a:prstClr>
                  </a:outerShdw>
                </a:effectLst>
                <a:latin typeface="Adobe Caslon Pro Bold" panose="0205070206050A020403" pitchFamily="18" charset="0"/>
              </a:rPr>
              <a:t>5002 Gilbert Lane</a:t>
            </a:r>
          </a:p>
          <a:p>
            <a:pPr algn="ctr"/>
            <a:r>
              <a:rPr lang="en-US" sz="1600" dirty="0">
                <a:ln w="3175">
                  <a:noFill/>
                </a:ln>
                <a:solidFill>
                  <a:schemeClr val="bg1"/>
                </a:solidFill>
                <a:effectLst>
                  <a:outerShdw blurRad="50800" dist="38100" dir="2700000" algn="tl" rotWithShape="0">
                    <a:prstClr val="black">
                      <a:alpha val="40000"/>
                    </a:prstClr>
                  </a:outerShdw>
                </a:effectLst>
                <a:latin typeface="Adobe Caslon Pro" panose="0205050205050A020403" pitchFamily="18" charset="0"/>
              </a:rPr>
              <a:t>Tidewater Plantation ~ North Myrtle Beach</a:t>
            </a:r>
          </a:p>
          <a:p>
            <a:pPr algn="ctr"/>
            <a:r>
              <a:rPr lang="en-US" sz="1600" dirty="0">
                <a:ln w="3175">
                  <a:noFill/>
                </a:ln>
                <a:solidFill>
                  <a:schemeClr val="bg1"/>
                </a:solidFill>
                <a:effectLst>
                  <a:outerShdw blurRad="50800" dist="38100" dir="2700000" algn="tl" rotWithShape="0">
                    <a:prstClr val="black">
                      <a:alpha val="40000"/>
                    </a:prstClr>
                  </a:outerShdw>
                </a:effectLst>
                <a:latin typeface="Adobe Caslon Pro" panose="0205050205050A020403" pitchFamily="18" charset="0"/>
              </a:rPr>
              <a:t>MLS# 1715432 ~ $429,900</a:t>
            </a:r>
          </a:p>
        </p:txBody>
      </p:sp>
      <p:sp>
        <p:nvSpPr>
          <p:cNvPr id="25" name="Rectangle 24"/>
          <p:cNvSpPr/>
          <p:nvPr/>
        </p:nvSpPr>
        <p:spPr>
          <a:xfrm>
            <a:off x="8104533" y="1719992"/>
            <a:ext cx="2584174" cy="933941"/>
          </a:xfrm>
          <a:prstGeom prst="rect">
            <a:avLst/>
          </a:prstGeom>
          <a:gradFill>
            <a:gsLst>
              <a:gs pos="0">
                <a:schemeClr val="accent1">
                  <a:lumMod val="5000"/>
                  <a:lumOff val="95000"/>
                  <a:alpha val="0"/>
                </a:schemeClr>
              </a:gs>
              <a:gs pos="82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8" y="4549391"/>
            <a:ext cx="1360393" cy="903385"/>
          </a:xfrm>
          <a:prstGeom prst="rect">
            <a:avLst/>
          </a:prstGeom>
          <a:ln>
            <a:noFill/>
          </a:ln>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 y="8167385"/>
            <a:ext cx="1370343" cy="905256"/>
          </a:xfrm>
          <a:prstGeom prst="rect">
            <a:avLst/>
          </a:prstGeom>
          <a:ln>
            <a:noFill/>
          </a:ln>
          <a:effectLst/>
        </p:spPr>
      </p:pic>
      <p:pic>
        <p:nvPicPr>
          <p:cNvPr id="15" name="Picture 14"/>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6411710" y="4549392"/>
            <a:ext cx="1360393" cy="903384"/>
          </a:xfrm>
          <a:prstGeom prst="rect">
            <a:avLst/>
          </a:prstGeom>
          <a:ln>
            <a:noFill/>
          </a:ln>
          <a:effec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7169" y="4549391"/>
            <a:ext cx="1360393" cy="903385"/>
          </a:xfrm>
          <a:prstGeom prst="rect">
            <a:avLst/>
          </a:prstGeom>
          <a:ln>
            <a:noFill/>
          </a:ln>
          <a:effectLst/>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9440" y="4549391"/>
            <a:ext cx="1360393" cy="903385"/>
          </a:xfrm>
          <a:prstGeom prst="rect">
            <a:avLst/>
          </a:prstGeom>
          <a:ln>
            <a:noFill/>
          </a:ln>
          <a:effectLst/>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947" y="9227540"/>
            <a:ext cx="904875" cy="682162"/>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2269" y="9224361"/>
            <a:ext cx="838198" cy="688520"/>
          </a:xfrm>
          <a:prstGeom prst="rect">
            <a:avLst/>
          </a:prstGeom>
        </p:spPr>
      </p:pic>
      <p:sp>
        <p:nvSpPr>
          <p:cNvPr id="30" name="Rectangle 29"/>
          <p:cNvSpPr/>
          <p:nvPr/>
        </p:nvSpPr>
        <p:spPr>
          <a:xfrm>
            <a:off x="1722928" y="9245456"/>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Deborah Collins</a:t>
            </a:r>
          </a:p>
          <a:p>
            <a:pPr algn="ctr"/>
            <a:r>
              <a:rPr lang="en-US" sz="1100" dirty="0">
                <a:solidFill>
                  <a:srgbClr val="000000"/>
                </a:solidFill>
                <a:latin typeface="Arial" panose="020B0604020202020204" pitchFamily="34" charset="0"/>
              </a:rPr>
              <a:t>843-424-9013</a:t>
            </a:r>
          </a:p>
          <a:p>
            <a:pPr algn="ctr"/>
            <a:r>
              <a:rPr lang="en-US" sz="1100" dirty="0">
                <a:solidFill>
                  <a:srgbClr val="093E6E"/>
                </a:solidFill>
                <a:latin typeface="Arial" panose="020B0604020202020204" pitchFamily="34" charset="0"/>
                <a:hlinkClick r:id="rId11"/>
              </a:rPr>
              <a:t>dctidewater@yahoo.com</a:t>
            </a:r>
            <a:endParaRPr lang="en-US" sz="1100" b="0" i="0" dirty="0">
              <a:solidFill>
                <a:srgbClr val="000000"/>
              </a:solidFill>
              <a:effectLst/>
              <a:latin typeface="Arial" panose="020B0604020202020204" pitchFamily="34" charset="0"/>
            </a:endParaRPr>
          </a:p>
        </p:txBody>
      </p:sp>
      <p:sp>
        <p:nvSpPr>
          <p:cNvPr id="34" name="Rectangle 33"/>
          <p:cNvSpPr/>
          <p:nvPr/>
        </p:nvSpPr>
        <p:spPr>
          <a:xfrm>
            <a:off x="4206408" y="9245456"/>
            <a:ext cx="1913756"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Connie Ross-Karl</a:t>
            </a:r>
          </a:p>
          <a:p>
            <a:pPr algn="ctr"/>
            <a:r>
              <a:rPr lang="en-US" sz="1100" dirty="0">
                <a:solidFill>
                  <a:srgbClr val="000000"/>
                </a:solidFill>
                <a:latin typeface="Arial" panose="020B0604020202020204" pitchFamily="34" charset="0"/>
              </a:rPr>
              <a:t>702-306-2643</a:t>
            </a:r>
          </a:p>
          <a:p>
            <a:pPr algn="ctr"/>
            <a:r>
              <a:rPr lang="en-US" sz="1100" dirty="0">
                <a:solidFill>
                  <a:srgbClr val="093E6E"/>
                </a:solidFill>
                <a:latin typeface="Arial" panose="020B0604020202020204" pitchFamily="34" charset="0"/>
                <a:hlinkClick r:id="rId12"/>
              </a:rPr>
              <a:t>conniesross@aol.com</a:t>
            </a:r>
            <a:endParaRPr lang="en-US" sz="1100" b="0" i="0" dirty="0">
              <a:solidFill>
                <a:srgbClr val="000000"/>
              </a:solidFill>
              <a:effectLst/>
              <a:latin typeface="Arial" panose="020B0604020202020204" pitchFamily="34" charset="0"/>
            </a:endParaRPr>
          </a:p>
        </p:txBody>
      </p:sp>
      <p:sp>
        <p:nvSpPr>
          <p:cNvPr id="35" name="Rectangle 34"/>
          <p:cNvSpPr/>
          <p:nvPr/>
        </p:nvSpPr>
        <p:spPr>
          <a:xfrm>
            <a:off x="0" y="9837384"/>
            <a:ext cx="7772400" cy="215444"/>
          </a:xfrm>
          <a:prstGeom prst="rect">
            <a:avLst/>
          </a:prstGeom>
        </p:spPr>
        <p:txBody>
          <a:bodyPr wrap="square">
            <a:spAutoFit/>
          </a:bodyPr>
          <a:lstStyle/>
          <a:p>
            <a:pPr algn="ctr"/>
            <a:r>
              <a:rPr lang="en-US" sz="800" dirty="0">
                <a:solidFill>
                  <a:srgbClr val="000000"/>
                </a:solidFill>
                <a:latin typeface="Arial" panose="020B0604020202020204" pitchFamily="34" charset="0"/>
              </a:rPr>
              <a:t>NEW WAY PROPERTIES MYRTLE BEACH</a:t>
            </a:r>
            <a:r>
              <a:rPr lang="en-US" sz="800" dirty="0">
                <a:solidFill>
                  <a:srgbClr val="093E6E"/>
                </a:solidFill>
                <a:latin typeface="Arial" panose="020B0604020202020204" pitchFamily="34" charset="0"/>
              </a:rPr>
              <a:t> </a:t>
            </a:r>
            <a:endParaRPr lang="en-US" sz="800" dirty="0"/>
          </a:p>
        </p:txBody>
      </p:sp>
      <p:pic>
        <p:nvPicPr>
          <p:cNvPr id="37" name="Picture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09909" y="8167385"/>
            <a:ext cx="1363208" cy="905256"/>
          </a:xfrm>
          <a:prstGeom prst="rect">
            <a:avLst/>
          </a:prstGeom>
          <a:ln>
            <a:noFill/>
          </a:ln>
          <a:effectLst/>
        </p:spPr>
      </p:pic>
      <p:pic>
        <p:nvPicPr>
          <p:cNvPr id="38" name="Pictur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12091" y="8167386"/>
            <a:ext cx="1360012" cy="905256"/>
          </a:xfrm>
          <a:prstGeom prst="rect">
            <a:avLst/>
          </a:prstGeom>
          <a:ln>
            <a:noFill/>
          </a:ln>
          <a:effectLst/>
        </p:spPr>
      </p:pic>
      <p:pic>
        <p:nvPicPr>
          <p:cNvPr id="40" name="Pictur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1944" y="8167386"/>
            <a:ext cx="1360008" cy="905256"/>
          </a:xfrm>
          <a:prstGeom prst="rect">
            <a:avLst/>
          </a:prstGeom>
          <a:ln>
            <a:noFill/>
          </a:ln>
          <a:effectLst/>
        </p:spPr>
      </p:pic>
      <p:pic>
        <p:nvPicPr>
          <p:cNvPr id="41" name="Picture 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10926" y="8167385"/>
            <a:ext cx="1360009" cy="905256"/>
          </a:xfrm>
          <a:prstGeom prst="rect">
            <a:avLst/>
          </a:prstGeom>
          <a:ln>
            <a:noFill/>
          </a:ln>
          <a:effectLst/>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27" y="4549391"/>
            <a:ext cx="1360393" cy="903385"/>
          </a:xfrm>
          <a:prstGeom prst="rect">
            <a:avLst/>
          </a:prstGeom>
          <a:ln>
            <a:noFill/>
          </a:ln>
          <a:effectLst/>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47</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Caslon Pro</vt:lpstr>
      <vt:lpstr>Adobe Caslon Pro Bold</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21</cp:revision>
  <dcterms:created xsi:type="dcterms:W3CDTF">2016-01-18T21:52:04Z</dcterms:created>
  <dcterms:modified xsi:type="dcterms:W3CDTF">2017-07-24T11:26:12Z</dcterms:modified>
</cp:coreProperties>
</file>