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B32C"/>
    <a:srgbClr val="15294C"/>
    <a:srgbClr val="DF531B"/>
    <a:srgbClr val="3883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221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149576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122739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66687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B31330-197B-4966-B63E-91DC1E73CAD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37905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B31330-197B-4966-B63E-91DC1E73CADF}"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50514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B31330-197B-4966-B63E-91DC1E73CAD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2072216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B31330-197B-4966-B63E-91DC1E73CADF}"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337234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B31330-197B-4966-B63E-91DC1E73CADF}"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89678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B31330-197B-4966-B63E-91DC1E73CADF}"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1463544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B31330-197B-4966-B63E-91DC1E73CAD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019896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B31330-197B-4966-B63E-91DC1E73CADF}"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479EF-2421-4B87-A841-45346D51E992}" type="slidenum">
              <a:rPr lang="en-US" smtClean="0"/>
              <a:t>‹#›</a:t>
            </a:fld>
            <a:endParaRPr lang="en-US"/>
          </a:p>
        </p:txBody>
      </p:sp>
    </p:spTree>
    <p:extLst>
      <p:ext uri="{BB962C8B-B14F-4D97-AF65-F5344CB8AC3E}">
        <p14:creationId xmlns:p14="http://schemas.microsoft.com/office/powerpoint/2010/main" val="4075121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91B31330-197B-4966-B63E-91DC1E73CADF}" type="datetimeFigureOut">
              <a:rPr lang="en-US" smtClean="0"/>
              <a:t>1/29/2025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CB2479EF-2421-4B87-A841-45346D51E992}" type="slidenum">
              <a:rPr lang="en-US" smtClean="0"/>
              <a:t>‹#›</a:t>
            </a:fld>
            <a:endParaRPr lang="en-US"/>
          </a:p>
        </p:txBody>
      </p:sp>
    </p:spTree>
    <p:extLst>
      <p:ext uri="{BB962C8B-B14F-4D97-AF65-F5344CB8AC3E}">
        <p14:creationId xmlns:p14="http://schemas.microsoft.com/office/powerpoint/2010/main" val="12568403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8780"/>
            <a:ext cx="8229600" cy="690659"/>
          </a:xfrm>
          <a:effectLst/>
        </p:spPr>
        <p:txBody>
          <a:bodyPr anchor="ctr">
            <a:noAutofit/>
          </a:bodyPr>
          <a:lstStyle/>
          <a:p>
            <a:r>
              <a:rPr lang="en-US" sz="3200" b="1" dirty="0">
                <a:solidFill>
                  <a:srgbClr val="15294C"/>
                </a:solidFill>
                <a:latin typeface="Freestyle Script" panose="030804020302050B0404" pitchFamily="66" charset="0"/>
              </a:rPr>
              <a:t>Buyer Agent Commission! 3000+sqft in Wescott, Like New!</a:t>
            </a:r>
          </a:p>
        </p:txBody>
      </p:sp>
      <p:sp>
        <p:nvSpPr>
          <p:cNvPr id="3" name="Subtitle 2"/>
          <p:cNvSpPr>
            <a:spLocks noGrp="1"/>
          </p:cNvSpPr>
          <p:nvPr>
            <p:ph type="subTitle" idx="1"/>
          </p:nvPr>
        </p:nvSpPr>
        <p:spPr>
          <a:xfrm>
            <a:off x="92765" y="5252331"/>
            <a:ext cx="5201260" cy="3534133"/>
          </a:xfrm>
        </p:spPr>
        <p:txBody>
          <a:bodyPr numCol="1" anchor="ctr">
            <a:noAutofit/>
          </a:bodyPr>
          <a:lstStyle/>
          <a:p>
            <a:r>
              <a:rPr lang="en-US" sz="1050" dirty="0">
                <a:solidFill>
                  <a:srgbClr val="15294C"/>
                </a:solidFill>
              </a:rPr>
              <a:t>Beautiful well cared for home, freshly painted throughout, with every upgrade imaginable! Located at </a:t>
            </a:r>
            <a:r>
              <a:rPr lang="en-US" sz="1050" dirty="0" err="1">
                <a:solidFill>
                  <a:srgbClr val="15294C"/>
                </a:solidFill>
              </a:rPr>
              <a:t>Sandpines</a:t>
            </a:r>
            <a:r>
              <a:rPr lang="en-US" sz="1050" dirty="0">
                <a:solidFill>
                  <a:srgbClr val="15294C"/>
                </a:solidFill>
              </a:rPr>
              <a:t> in Wescott Plantation, Wescott's best kept secret! Additionally, it's in the sought-after Dorchester 2 School District! Originally the builder's model home featuring wood floors in great room, kitchen, breakfast area, formal dining room &amp; spacious foyer. Approximately 40 recessed lights throughout home! Architectural arches, crown molding, wainscoting, trey ceilings &amp; fireplace all contribute to the elegant feel of this home. The study (potential 5th Bedroom) has added touches such as wainscoting, a built-in bookcase and a great closet for storage. Other amenities include a great master bath with a five-foot walk-in shower featuring thermostat controlled dual shower heads and ceramic tile, bronze fixtures, and a linen closet. The large master suite contains a trey ceiling, crown molding, recessed lighting, a separate sitting area, and an extremely large walk-in closet. The remainder of the upstairs has a loft area and three other bedrooms. One of which comes with its own full bathroom making it a great guest room! There is a 3rd full bathroom with double sink vanity and bronze fixtures conveniently located in the hall between the 3rd and 4th bedroom. Additionally, the home is wired for sound, intercom, security system and has 2 programmable thermostats. The screen porch (</a:t>
            </a:r>
            <a:r>
              <a:rPr lang="en-US" sz="1050" dirty="0" err="1">
                <a:solidFill>
                  <a:srgbClr val="15294C"/>
                </a:solidFill>
              </a:rPr>
              <a:t>apprx</a:t>
            </a:r>
            <a:r>
              <a:rPr lang="en-US" sz="1050" dirty="0">
                <a:solidFill>
                  <a:srgbClr val="15294C"/>
                </a:solidFill>
              </a:rPr>
              <a:t> 17' x 8') on the rear of the home has speakers and ceramic tile. Yard was professionally landscaped with several palm trees, numerous shrubs, pampas grasses, various plants and includes an irrigation system. The backyard has a brick paved walkway and grilling area. This property also backs up to a wooded buffer (owned by HOA) for added privacy and is centrally located to Summerville, Joint Base Charleston, Boeing, Bosch and much more. The Golf Club of Wescott is very close by and has 27 holes, driving range, &amp; pro-shop. The beautiful clubhouse has a full restaurant and is open to the public. This is a great home for family or entertaining! Just professionally cleaned &amp; gleaming like new, once you see inside, you are sure to fall in love!</a:t>
            </a:r>
          </a:p>
        </p:txBody>
      </p:sp>
      <p:sp>
        <p:nvSpPr>
          <p:cNvPr id="7" name="Rectangle 6"/>
          <p:cNvSpPr/>
          <p:nvPr/>
        </p:nvSpPr>
        <p:spPr>
          <a:xfrm>
            <a:off x="229688" y="9801053"/>
            <a:ext cx="7772400" cy="261610"/>
          </a:xfrm>
          <a:prstGeom prst="rect">
            <a:avLst/>
          </a:prstGeom>
        </p:spPr>
        <p:txBody>
          <a:bodyPr wrap="square">
            <a:spAutoFit/>
          </a:bodyPr>
          <a:lstStyle/>
          <a:p>
            <a:pPr algn="ctr"/>
            <a:r>
              <a:rPr lang="en-US" sz="1100" dirty="0">
                <a:solidFill>
                  <a:srgbClr val="D1B32C"/>
                </a:solidFill>
              </a:rPr>
              <a:t>Charleston First Real Estate, Inc | 2208 Forest </a:t>
            </a:r>
            <a:r>
              <a:rPr lang="en-US" sz="1100">
                <a:solidFill>
                  <a:srgbClr val="D1B32C"/>
                </a:solidFill>
              </a:rPr>
              <a:t>Lakes Blvd | </a:t>
            </a:r>
            <a:r>
              <a:rPr lang="en-US" sz="1100" dirty="0">
                <a:solidFill>
                  <a:srgbClr val="D1B32C"/>
                </a:solidFill>
              </a:rPr>
              <a:t>Charleston SC 29414</a:t>
            </a:r>
          </a:p>
        </p:txBody>
      </p:sp>
      <p:sp>
        <p:nvSpPr>
          <p:cNvPr id="8" name="Rectangle 7"/>
          <p:cNvSpPr/>
          <p:nvPr/>
        </p:nvSpPr>
        <p:spPr>
          <a:xfrm>
            <a:off x="228602" y="9027117"/>
            <a:ext cx="7774575" cy="769441"/>
          </a:xfrm>
          <a:prstGeom prst="rect">
            <a:avLst/>
          </a:prstGeom>
        </p:spPr>
        <p:txBody>
          <a:bodyPr wrap="square">
            <a:spAutoFit/>
          </a:bodyPr>
          <a:lstStyle/>
          <a:p>
            <a:pPr algn="ctr"/>
            <a:r>
              <a:rPr lang="nb-NO" sz="1600" b="1" dirty="0">
                <a:solidFill>
                  <a:srgbClr val="15294C"/>
                </a:solidFill>
              </a:rPr>
              <a:t>David Tester, ABRM</a:t>
            </a:r>
          </a:p>
          <a:p>
            <a:pPr algn="ctr"/>
            <a:r>
              <a:rPr lang="nb-NO" sz="1400" dirty="0">
                <a:solidFill>
                  <a:srgbClr val="15294C"/>
                </a:solidFill>
              </a:rPr>
              <a:t>(843) 452-7337 | david@davidtester.com</a:t>
            </a:r>
          </a:p>
          <a:p>
            <a:pPr algn="ctr"/>
            <a:r>
              <a:rPr lang="nb-NO" sz="1400" dirty="0">
                <a:solidFill>
                  <a:srgbClr val="15294C"/>
                </a:solidFill>
              </a:rPr>
              <a:t>www.davidtester.com</a:t>
            </a:r>
            <a:endParaRPr lang="en-US" sz="1400" dirty="0">
              <a:solidFill>
                <a:srgbClr val="15294C"/>
              </a:solidFill>
            </a:endParaRPr>
          </a:p>
        </p:txBody>
      </p:sp>
      <p:sp>
        <p:nvSpPr>
          <p:cNvPr id="16" name="Rectangle 15"/>
          <p:cNvSpPr/>
          <p:nvPr/>
        </p:nvSpPr>
        <p:spPr>
          <a:xfrm>
            <a:off x="234149" y="4186942"/>
            <a:ext cx="4918493" cy="1015663"/>
          </a:xfrm>
          <a:prstGeom prst="rect">
            <a:avLst/>
          </a:prstGeom>
        </p:spPr>
        <p:txBody>
          <a:bodyPr wrap="square">
            <a:spAutoFit/>
          </a:bodyPr>
          <a:lstStyle/>
          <a:p>
            <a:pPr algn="ctr"/>
            <a:r>
              <a:rPr lang="en-US" sz="2400" b="1" dirty="0">
                <a:ln w="3175">
                  <a:noFill/>
                </a:ln>
                <a:solidFill>
                  <a:srgbClr val="15294C"/>
                </a:solidFill>
              </a:rPr>
              <a:t>5004 W Liberty Meadows Drive</a:t>
            </a:r>
          </a:p>
          <a:p>
            <a:pPr algn="ctr"/>
            <a:r>
              <a:rPr lang="en-US" b="1" dirty="0">
                <a:ln w="3175">
                  <a:noFill/>
                </a:ln>
                <a:solidFill>
                  <a:srgbClr val="15294C"/>
                </a:solidFill>
              </a:rPr>
              <a:t>Wescott Plantation | Summerville, SC 29485</a:t>
            </a:r>
          </a:p>
          <a:p>
            <a:pPr algn="ctr"/>
            <a:r>
              <a:rPr lang="en-US" b="1" dirty="0">
                <a:ln w="3175">
                  <a:noFill/>
                </a:ln>
                <a:solidFill>
                  <a:srgbClr val="15294C"/>
                </a:solidFill>
              </a:rPr>
              <a:t>MLS# 25001763 | $498,900</a:t>
            </a:r>
          </a:p>
        </p:txBody>
      </p:sp>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431" y="8886056"/>
            <a:ext cx="1051560" cy="1051560"/>
          </a:xfrm>
          <a:prstGeom prst="rect">
            <a:avLst/>
          </a:prstGeom>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98237" y="5108857"/>
            <a:ext cx="2560264" cy="1680584"/>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501797" y="7088704"/>
            <a:ext cx="2556704" cy="167824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rotWithShape="1">
          <a:blip r:embed="rId7" cstate="print">
            <a:extLst>
              <a:ext uri="{28A0092B-C50C-407E-A947-70E740481C1C}">
                <a14:useLocalDpi xmlns:a14="http://schemas.microsoft.com/office/drawing/2010/main" val="0"/>
              </a:ext>
            </a:extLst>
          </a:blip>
          <a:srcRect b="33398"/>
          <a:stretch/>
        </p:blipFill>
        <p:spPr>
          <a:xfrm>
            <a:off x="7011182" y="8886056"/>
            <a:ext cx="1051560" cy="1051560"/>
          </a:xfrm>
          <a:prstGeom prst="rect">
            <a:avLst/>
          </a:prstGeom>
        </p:spPr>
      </p:pic>
      <p:pic>
        <p:nvPicPr>
          <p:cNvPr id="5" name="Picture 4"/>
          <p:cNvPicPr>
            <a:picLocks noChangeAspect="1"/>
          </p:cNvPicPr>
          <p:nvPr/>
        </p:nvPicPr>
        <p:blipFill>
          <a:blip r:embed="rId8">
            <a:extLst>
              <a:ext uri="{28A0092B-C50C-407E-A947-70E740481C1C}">
                <a14:useLocalDpi xmlns:a14="http://schemas.microsoft.com/office/drawing/2010/main" val="0"/>
              </a:ext>
            </a:extLst>
          </a:blip>
          <a:srcRect l="415" r="415"/>
          <a:stretch/>
        </p:blipFill>
        <p:spPr>
          <a:xfrm>
            <a:off x="170777" y="693124"/>
            <a:ext cx="5123248" cy="3444091"/>
          </a:xfrm>
          <a:prstGeom prst="rect">
            <a:avLst/>
          </a:prstGeom>
          <a:ln>
            <a:solidFill>
              <a:schemeClr val="bg1"/>
            </a:solidFill>
          </a:ln>
          <a:effectLst>
            <a:outerShdw blurRad="63500" sx="102000" sy="102000" algn="ctr" rotWithShape="0">
              <a:prstClr val="black">
                <a:alpha val="40000"/>
              </a:prstClr>
            </a:outerShdw>
          </a:effectLst>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rcRect/>
          <a:stretch/>
        </p:blipFill>
        <p:spPr>
          <a:xfrm>
            <a:off x="6842349" y="1797058"/>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rcRect/>
          <a:stretch/>
        </p:blipFill>
        <p:spPr>
          <a:xfrm>
            <a:off x="5498237" y="1797058"/>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rcRect/>
          <a:stretch/>
        </p:blipFill>
        <p:spPr>
          <a:xfrm>
            <a:off x="5498237" y="2900991"/>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a:extLst>
              <a:ext uri="{FF2B5EF4-FFF2-40B4-BE49-F238E27FC236}">
                <a16:creationId xmlns:a16="http://schemas.microsoft.com/office/drawing/2014/main" id="{183E7C05-17A2-4345-B250-2652B910F2B9}"/>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498237" y="693125"/>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a:extLst>
              <a:ext uri="{FF2B5EF4-FFF2-40B4-BE49-F238E27FC236}">
                <a16:creationId xmlns:a16="http://schemas.microsoft.com/office/drawing/2014/main" id="{B2CCA115-A940-4385-BB0C-C1A12AB6C3D0}"/>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842349" y="693125"/>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21" name="Picture 20">
            <a:extLst>
              <a:ext uri="{FF2B5EF4-FFF2-40B4-BE49-F238E27FC236}">
                <a16:creationId xmlns:a16="http://schemas.microsoft.com/office/drawing/2014/main" id="{1178A9FE-27F3-4F80-B243-068DD3EEB83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6842349" y="2900991"/>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4" name="Picture 3">
            <a:extLst>
              <a:ext uri="{FF2B5EF4-FFF2-40B4-BE49-F238E27FC236}">
                <a16:creationId xmlns:a16="http://schemas.microsoft.com/office/drawing/2014/main" id="{8ADFD742-B68B-D021-4241-F242C3572B4E}"/>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498237" y="4004924"/>
            <a:ext cx="1216152" cy="804672"/>
          </a:xfrm>
          <a:prstGeom prst="rect">
            <a:avLst/>
          </a:prstGeom>
          <a:ln>
            <a:solidFill>
              <a:schemeClr val="bg1"/>
            </a:solidFill>
          </a:ln>
          <a:effectLst>
            <a:outerShdw blurRad="63500" sx="102000" sy="102000" algn="ctr" rotWithShape="0">
              <a:prstClr val="black">
                <a:alpha val="40000"/>
              </a:prstClr>
            </a:outerShdw>
          </a:effectLst>
        </p:spPr>
      </p:pic>
      <p:pic>
        <p:nvPicPr>
          <p:cNvPr id="6" name="Picture 5">
            <a:extLst>
              <a:ext uri="{FF2B5EF4-FFF2-40B4-BE49-F238E27FC236}">
                <a16:creationId xmlns:a16="http://schemas.microsoft.com/office/drawing/2014/main" id="{C6767544-D854-2E8A-66D8-C6A38C191805}"/>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6842349" y="4004924"/>
            <a:ext cx="1216152" cy="80467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3708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467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Freestyle Script</vt:lpstr>
      <vt:lpstr>Office Theme</vt:lpstr>
      <vt:lpstr>Buyer Agent Commission! 3000+sqft in Wescott, Like New!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for a Guest Suite in Mt. Pleasant?</dc:title>
  <dc:creator>A. Thomas Price</dc:creator>
  <cp:lastModifiedBy>A. Thomas Price</cp:lastModifiedBy>
  <cp:revision>37</cp:revision>
  <dcterms:created xsi:type="dcterms:W3CDTF">2016-05-13T14:43:32Z</dcterms:created>
  <dcterms:modified xsi:type="dcterms:W3CDTF">2025-01-29T13:13:32Z</dcterms:modified>
</cp:coreProperties>
</file>