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90" d="100"/>
          <a:sy n="90" d="100"/>
        </p:scale>
        <p:origin x="1662" y="6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8/24/2015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gentownedrealty.com/" TargetMode="External"/><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hyperlink" Target="mailto:lisamdeaton@comcast.net" TargetMode="External"/><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7.gif"/><Relationship Id="rId4" Type="http://schemas.openxmlformats.org/officeDocument/2006/relationships/image" Target="../media/image3.jpeg"/><Relationship Id="rId9" Type="http://schemas.openxmlformats.org/officeDocument/2006/relationships/image" Target="../media/image6.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6387" b="6553"/>
          <a:stretch/>
        </p:blipFill>
        <p:spPr>
          <a:xfrm>
            <a:off x="1172965" y="533400"/>
            <a:ext cx="5419272" cy="3538583"/>
          </a:xfrm>
          <a:prstGeom prst="rect">
            <a:avLst/>
          </a:prstGeom>
          <a:ln>
            <a:noFill/>
          </a:ln>
          <a:effectLst>
            <a:softEdge rad="112500"/>
          </a:effectLst>
        </p:spPr>
      </p:pic>
      <p:sp>
        <p:nvSpPr>
          <p:cNvPr id="2" name="Title 1"/>
          <p:cNvSpPr>
            <a:spLocks noGrp="1"/>
          </p:cNvSpPr>
          <p:nvPr>
            <p:ph type="ctrTitle"/>
          </p:nvPr>
        </p:nvSpPr>
        <p:spPr>
          <a:xfrm>
            <a:off x="0" y="10886"/>
            <a:ext cx="7765202" cy="598714"/>
          </a:xfrm>
        </p:spPr>
        <p:txBody>
          <a:bodyPr>
            <a:noAutofit/>
          </a:bodyPr>
          <a:lstStyle/>
          <a:p>
            <a:r>
              <a:rPr lang="en-US" sz="2200" b="1" i="1" dirty="0" smtClean="0">
                <a:solidFill>
                  <a:srgbClr val="FFFF00"/>
                </a:solidFill>
                <a:effectLst>
                  <a:outerShdw blurRad="50800" dist="38100" dir="5400000" algn="t" rotWithShape="0">
                    <a:prstClr val="black">
                      <a:alpha val="40000"/>
                    </a:prstClr>
                  </a:outerShdw>
                </a:effectLst>
                <a:latin typeface="Georgia" panose="02040502050405020303" pitchFamily="18" charset="0"/>
              </a:rPr>
              <a:t>Feel Like You're On A Private Vacation Every Day!</a:t>
            </a:r>
            <a:endParaRPr lang="en-US" sz="2200" i="1" dirty="0">
              <a:solidFill>
                <a:srgbClr val="FFFF00"/>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7198" y="5074921"/>
            <a:ext cx="7779598" cy="5302210"/>
          </a:xfrm>
        </p:spPr>
        <p:txBody>
          <a:bodyPr anchor="ctr">
            <a:noAutofit/>
          </a:bodyPr>
          <a:lstStyle/>
          <a:p>
            <a:r>
              <a:rPr lang="en-US" sz="1300" b="1" i="1" dirty="0">
                <a:solidFill>
                  <a:schemeClr val="tx1"/>
                </a:solidFill>
                <a:latin typeface="Georgia" panose="02040502050405020303" pitchFamily="18" charset="0"/>
              </a:rPr>
              <a:t>GORGEOUS VIEWS ON ICW, DEEPWATER DOCK, PERFECT FOR </a:t>
            </a:r>
            <a:r>
              <a:rPr lang="en-US" sz="1300" b="1" i="1" smtClean="0">
                <a:solidFill>
                  <a:schemeClr val="tx1"/>
                </a:solidFill>
                <a:latin typeface="Georgia" panose="02040502050405020303" pitchFamily="18" charset="0"/>
              </a:rPr>
              <a:t>ENTERTAINING!</a:t>
            </a:r>
            <a:br>
              <a:rPr lang="en-US" sz="1300" b="1" i="1" smtClean="0">
                <a:solidFill>
                  <a:schemeClr val="tx1"/>
                </a:solidFill>
                <a:latin typeface="Georgia" panose="02040502050405020303" pitchFamily="18" charset="0"/>
              </a:rPr>
            </a:br>
            <a:r>
              <a:rPr lang="en-US" sz="1400" dirty="0" smtClean="0">
                <a:solidFill>
                  <a:schemeClr val="tx1"/>
                </a:solidFill>
                <a:latin typeface="Georgia" panose="02040502050405020303" pitchFamily="18" charset="0"/>
              </a:rPr>
              <a:t/>
            </a:r>
            <a:br>
              <a:rPr lang="en-US" sz="1400" dirty="0" smtClean="0">
                <a:solidFill>
                  <a:schemeClr val="tx1"/>
                </a:solidFill>
                <a:latin typeface="Georgia" panose="02040502050405020303" pitchFamily="18" charset="0"/>
              </a:rPr>
            </a:br>
            <a:r>
              <a:rPr lang="en-US" sz="1400" dirty="0" smtClean="0">
                <a:solidFill>
                  <a:schemeClr val="tx1"/>
                </a:solidFill>
                <a:latin typeface="Georgia" panose="02040502050405020303" pitchFamily="18" charset="0"/>
              </a:rPr>
              <a:t>This </a:t>
            </a:r>
            <a:r>
              <a:rPr lang="en-US" sz="1400" dirty="0">
                <a:solidFill>
                  <a:schemeClr val="tx1"/>
                </a:solidFill>
                <a:latin typeface="Georgia" panose="02040502050405020303" pitchFamily="18" charset="0"/>
              </a:rPr>
              <a:t>property is a rare find on a beautiful, protected portion of the Intracoastal Inland Waterway(ICW)close to Charleston. Located in an exclusive 16 estate private gated community immediately adjacent to an 800 acre natural conservation preserve, this home was built for exceptional Low Country living. The shorebirds, egrets, herons, ospreys and dolphins will greet you in your backyard and private dock on the ICW. Enjoy your privacy and recline by the pool while watching the parade of yachts. This home is designed with an open floor plan that maximizes the gorgeous, world class panoramic water vistas throughout the generous living areas. As you enter this serene home, there is an elegant marble foyer, an enchanting dining room and a peaceful library. An open kitchen flows into a large sitting area overlooking the pool and water. Enjoy relaxed alfresco dining and feel the soft sea breeze on your adjoining fine screened private waterfront porch. The large great room is accented with a 2 story brick fireplace, cathedral ceilings and amazing water views. The first floor master suite with French doors and a large private porch is perfectly situated to capture the expansive water views, the incredible nighttime display of stars and the beautiful sunrises over the waterway. On the opposite side of this home is an adjoining entertainment/multimedia area with a separate kitchen and full bath. The second floor has 4 bedrooms and 3 rooftop balconies/sun porches. All the rooftop balconies have incredible water views, one of which belongs to a spectacular, one of a kind, spacious waterfront home office. Green features include dual zone geothermal heating and cooling that provides comfort throughout the home, reflective coatings on the windows, a discounted conservation electric rate and a deep well irrigation system to water the grounds. The true deep water dock with covered recreational area has unobstructed ocean access. The 2013 property taxes were $4,778. </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t="5642" b="5502"/>
          <a:stretch/>
        </p:blipFill>
        <p:spPr>
          <a:xfrm>
            <a:off x="3163285" y="4114800"/>
            <a:ext cx="1440710" cy="960120"/>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t="5642" b="5502"/>
          <a:stretch/>
        </p:blipFill>
        <p:spPr>
          <a:xfrm>
            <a:off x="6255489" y="4114800"/>
            <a:ext cx="1440710" cy="96012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t="5642" b="5502"/>
          <a:stretch/>
        </p:blipFill>
        <p:spPr>
          <a:xfrm>
            <a:off x="4709387" y="4114800"/>
            <a:ext cx="1440710" cy="96012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t="5642" b="5502"/>
          <a:stretch/>
        </p:blipFill>
        <p:spPr>
          <a:xfrm>
            <a:off x="71082" y="4114800"/>
            <a:ext cx="1440710" cy="960120"/>
          </a:xfrm>
          <a:prstGeom prst="rect">
            <a:avLst/>
          </a:prstGeom>
          <a:ln>
            <a:noFill/>
          </a:ln>
          <a:effectLst>
            <a:outerShdw blurRad="190500" algn="tl" rotWithShape="0">
              <a:srgbClr val="000000">
                <a:alpha val="70000"/>
              </a:srgbClr>
            </a:outerShdw>
          </a:effectLst>
        </p:spPr>
      </p:pic>
      <p:sp>
        <p:nvSpPr>
          <p:cNvPr id="13" name="Rectangle 12"/>
          <p:cNvSpPr/>
          <p:nvPr/>
        </p:nvSpPr>
        <p:spPr>
          <a:xfrm>
            <a:off x="4709388" y="11656486"/>
            <a:ext cx="2986810" cy="861774"/>
          </a:xfrm>
          <a:prstGeom prst="rect">
            <a:avLst/>
          </a:prstGeom>
        </p:spPr>
        <p:txBody>
          <a:bodyPr wrap="square">
            <a:spAutoFit/>
          </a:bodyPr>
          <a:lstStyle/>
          <a:p>
            <a:pPr algn="ctr"/>
            <a:r>
              <a:rPr lang="en-US" sz="1400" b="1" dirty="0" smtClean="0">
                <a:latin typeface="Georgia" panose="02040502050405020303" pitchFamily="18" charset="0"/>
              </a:rPr>
              <a:t>Lisa Deaton</a:t>
            </a:r>
            <a:br>
              <a:rPr lang="en-US" sz="1400" b="1" dirty="0" smtClean="0">
                <a:latin typeface="Georgia" panose="02040502050405020303" pitchFamily="18" charset="0"/>
              </a:rPr>
            </a:br>
            <a:r>
              <a:rPr lang="en-US" sz="1200" dirty="0">
                <a:latin typeface="Georgia" panose="02040502050405020303" pitchFamily="18" charset="0"/>
              </a:rPr>
              <a:t>843-224-7878</a:t>
            </a:r>
            <a:endParaRPr lang="en-US" sz="1200" dirty="0" smtClean="0">
              <a:latin typeface="Georgia" panose="02040502050405020303" pitchFamily="18" charset="0"/>
            </a:endParaRPr>
          </a:p>
          <a:p>
            <a:pPr algn="ctr"/>
            <a:r>
              <a:rPr lang="en-US" sz="1200" dirty="0" smtClean="0">
                <a:latin typeface="Georgia" panose="02040502050405020303" pitchFamily="18" charset="0"/>
                <a:hlinkClick r:id="rId7"/>
              </a:rPr>
              <a:t>lisamdeaton@comcast.net</a:t>
            </a:r>
            <a:r>
              <a:rPr lang="en-US" sz="1200" dirty="0" smtClean="0">
                <a:latin typeface="Georgia" panose="02040502050405020303" pitchFamily="18" charset="0"/>
              </a:rPr>
              <a:t> </a:t>
            </a:r>
            <a:endParaRPr lang="en-US" sz="1200" dirty="0">
              <a:latin typeface="Georgia" panose="02040502050405020303" pitchFamily="18" charset="0"/>
            </a:endParaRPr>
          </a:p>
          <a:p>
            <a:pPr algn="ctr"/>
            <a:r>
              <a:rPr lang="en-US" sz="1200" dirty="0" smtClean="0">
                <a:latin typeface="Georgia" panose="02040502050405020303" pitchFamily="18" charset="0"/>
                <a:hlinkClick r:id="rId8"/>
              </a:rPr>
              <a:t>www.agentownedrealty.com</a:t>
            </a:r>
            <a:r>
              <a:rPr lang="en-US" sz="1200" dirty="0" smtClean="0">
                <a:latin typeface="Georgia" panose="02040502050405020303" pitchFamily="18" charset="0"/>
              </a:rPr>
              <a:t> </a:t>
            </a:r>
            <a:endParaRPr lang="en-US" sz="12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7924800" y="11444118"/>
            <a:ext cx="934243" cy="1273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2977726" y="11673036"/>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1082" y="11764208"/>
            <a:ext cx="2986812" cy="646331"/>
          </a:xfrm>
          <a:prstGeom prst="rect">
            <a:avLst/>
          </a:prstGeom>
        </p:spPr>
        <p:txBody>
          <a:bodyPr wrap="square">
            <a:spAutoFit/>
          </a:bodyPr>
          <a:lstStyle/>
          <a:p>
            <a:pPr algn="ctr"/>
            <a:r>
              <a:rPr lang="en-US" sz="1200" dirty="0" smtClean="0">
                <a:latin typeface="Georgia" panose="02040502050405020303" pitchFamily="18" charset="0"/>
              </a:rPr>
              <a:t>AgentOwned </a:t>
            </a:r>
            <a:r>
              <a:rPr lang="en-US" sz="1200" dirty="0">
                <a:latin typeface="Georgia" panose="02040502050405020303" pitchFamily="18" charset="0"/>
              </a:rPr>
              <a:t>Charleston </a:t>
            </a:r>
            <a:r>
              <a:rPr lang="en-US" sz="1200" dirty="0" smtClean="0">
                <a:latin typeface="Georgia" panose="02040502050405020303" pitchFamily="18" charset="0"/>
              </a:rPr>
              <a:t>Group</a:t>
            </a:r>
            <a:endParaRPr lang="en-US" sz="1200" dirty="0">
              <a:latin typeface="Georgia" panose="02040502050405020303" pitchFamily="18" charset="0"/>
            </a:endParaRPr>
          </a:p>
          <a:p>
            <a:pPr algn="ctr"/>
            <a:r>
              <a:rPr lang="en-US" sz="1200" dirty="0">
                <a:latin typeface="Georgia" panose="02040502050405020303" pitchFamily="18" charset="0"/>
              </a:rPr>
              <a:t>902 Savannah Hwy</a:t>
            </a:r>
          </a:p>
          <a:p>
            <a:pPr algn="ctr"/>
            <a:r>
              <a:rPr lang="en-US" sz="1200" dirty="0">
                <a:latin typeface="Georgia" panose="02040502050405020303" pitchFamily="18" charset="0"/>
              </a:rPr>
              <a:t>Charleston, SC 29407-7802</a:t>
            </a:r>
          </a:p>
        </p:txBody>
      </p:sp>
      <p:sp>
        <p:nvSpPr>
          <p:cNvPr id="5" name="Rectangle 4"/>
          <p:cNvSpPr/>
          <p:nvPr/>
        </p:nvSpPr>
        <p:spPr>
          <a:xfrm>
            <a:off x="-1784" y="3223736"/>
            <a:ext cx="7768770" cy="738664"/>
          </a:xfrm>
          <a:prstGeom prst="rect">
            <a:avLst/>
          </a:prstGeom>
        </p:spPr>
        <p:txBody>
          <a:bodyPr wrap="square">
            <a:spAutoFit/>
          </a:bodyPr>
          <a:lstStyle/>
          <a:p>
            <a:pPr algn="ctr"/>
            <a:r>
              <a:rPr lang="en-US" sz="2800" dirty="0">
                <a:solidFill>
                  <a:schemeClr val="bg1"/>
                </a:solidFill>
                <a:effectLst>
                  <a:outerShdw blurRad="50800" dist="38100" dir="5400000" algn="t" rotWithShape="0">
                    <a:prstClr val="black">
                      <a:alpha val="40000"/>
                    </a:prstClr>
                  </a:outerShdw>
                </a:effectLst>
                <a:latin typeface="Georgia" panose="02040502050405020303" pitchFamily="18" charset="0"/>
              </a:rPr>
              <a:t>5007 Stono Plantation </a:t>
            </a:r>
            <a:r>
              <a:rPr lang="en-US" sz="28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Dr</a:t>
            </a:r>
            <a:endPar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endParaRPr>
          </a:p>
          <a:p>
            <a:pPr algn="ctr"/>
            <a:r>
              <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rPr>
              <a:t>Stono </a:t>
            </a:r>
            <a:r>
              <a:rPr lang="en-US" sz="14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Plantation ~ Hollywood ~ MLS</a:t>
            </a:r>
            <a:r>
              <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rPr>
              <a:t># </a:t>
            </a:r>
            <a:r>
              <a:rPr lang="en-US" sz="14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1417655 ~ $998,000</a:t>
            </a:r>
            <a:endParaRPr lang="en-US" sz="1400" dirty="0"/>
          </a:p>
        </p:txBody>
      </p:sp>
      <p:pic>
        <p:nvPicPr>
          <p:cNvPr id="23" name="Picture 22"/>
          <p:cNvPicPr>
            <a:picLocks noChangeAspect="1"/>
          </p:cNvPicPr>
          <p:nvPr/>
        </p:nvPicPr>
        <p:blipFill rotWithShape="1">
          <a:blip r:embed="rId11" cstate="print">
            <a:extLst>
              <a:ext uri="{28A0092B-C50C-407E-A947-70E740481C1C}">
                <a14:useLocalDpi xmlns:a14="http://schemas.microsoft.com/office/drawing/2010/main" val="0"/>
              </a:ext>
            </a:extLst>
          </a:blip>
          <a:srcRect t="5642" b="5502"/>
          <a:stretch/>
        </p:blipFill>
        <p:spPr>
          <a:xfrm>
            <a:off x="1617184" y="4114800"/>
            <a:ext cx="1440710" cy="96012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rotWithShape="1">
          <a:blip r:embed="rId12" cstate="print">
            <a:extLst>
              <a:ext uri="{28A0092B-C50C-407E-A947-70E740481C1C}">
                <a14:useLocalDpi xmlns:a14="http://schemas.microsoft.com/office/drawing/2010/main" val="0"/>
              </a:ext>
            </a:extLst>
          </a:blip>
          <a:srcRect t="5572" b="5572"/>
          <a:stretch/>
        </p:blipFill>
        <p:spPr>
          <a:xfrm>
            <a:off x="3163286" y="10393680"/>
            <a:ext cx="1440710" cy="960120"/>
          </a:xfrm>
          <a:prstGeom prst="rect">
            <a:avLst/>
          </a:prstGeom>
          <a:ln>
            <a:noFill/>
          </a:ln>
          <a:effectLst>
            <a:outerShdw blurRad="190500" algn="tl" rotWithShape="0">
              <a:srgbClr val="000000">
                <a:alpha val="70000"/>
              </a:srgbClr>
            </a:outerShdw>
          </a:effectLst>
        </p:spPr>
      </p:pic>
      <p:pic>
        <p:nvPicPr>
          <p:cNvPr id="30" name="Picture 29"/>
          <p:cNvPicPr>
            <a:picLocks noChangeAspect="1"/>
          </p:cNvPicPr>
          <p:nvPr/>
        </p:nvPicPr>
        <p:blipFill rotWithShape="1">
          <a:blip r:embed="rId13" cstate="print">
            <a:extLst>
              <a:ext uri="{28A0092B-C50C-407E-A947-70E740481C1C}">
                <a14:useLocalDpi xmlns:a14="http://schemas.microsoft.com/office/drawing/2010/main" val="0"/>
              </a:ext>
            </a:extLst>
          </a:blip>
          <a:srcRect t="5572" b="5572"/>
          <a:stretch/>
        </p:blipFill>
        <p:spPr>
          <a:xfrm>
            <a:off x="6255489" y="10393680"/>
            <a:ext cx="1440710" cy="960120"/>
          </a:xfrm>
          <a:prstGeom prst="rect">
            <a:avLst/>
          </a:prstGeom>
          <a:ln>
            <a:noFill/>
          </a:ln>
          <a:effectLst>
            <a:outerShdw blurRad="190500" algn="tl" rotWithShape="0">
              <a:srgbClr val="000000">
                <a:alpha val="70000"/>
              </a:srgbClr>
            </a:outerShdw>
          </a:effectLst>
        </p:spPr>
      </p:pic>
      <p:pic>
        <p:nvPicPr>
          <p:cNvPr id="31" name="Picture 30"/>
          <p:cNvPicPr>
            <a:picLocks noChangeAspect="1"/>
          </p:cNvPicPr>
          <p:nvPr/>
        </p:nvPicPr>
        <p:blipFill rotWithShape="1">
          <a:blip r:embed="rId14" cstate="print">
            <a:extLst>
              <a:ext uri="{28A0092B-C50C-407E-A947-70E740481C1C}">
                <a14:useLocalDpi xmlns:a14="http://schemas.microsoft.com/office/drawing/2010/main" val="0"/>
              </a:ext>
            </a:extLst>
          </a:blip>
          <a:srcRect t="5572" b="5572"/>
          <a:stretch/>
        </p:blipFill>
        <p:spPr>
          <a:xfrm>
            <a:off x="4709388" y="10393680"/>
            <a:ext cx="1440710" cy="960120"/>
          </a:xfrm>
          <a:prstGeom prst="rect">
            <a:avLst/>
          </a:prstGeom>
          <a:ln>
            <a:noFill/>
          </a:ln>
          <a:effectLst>
            <a:outerShdw blurRad="190500" algn="tl" rotWithShape="0">
              <a:srgbClr val="000000">
                <a:alpha val="70000"/>
              </a:srgbClr>
            </a:outerShdw>
          </a:effectLst>
        </p:spPr>
      </p:pic>
      <p:pic>
        <p:nvPicPr>
          <p:cNvPr id="32" name="Picture 31"/>
          <p:cNvPicPr>
            <a:picLocks noChangeAspect="1"/>
          </p:cNvPicPr>
          <p:nvPr/>
        </p:nvPicPr>
        <p:blipFill rotWithShape="1">
          <a:blip r:embed="rId15" cstate="print">
            <a:extLst>
              <a:ext uri="{28A0092B-C50C-407E-A947-70E740481C1C}">
                <a14:useLocalDpi xmlns:a14="http://schemas.microsoft.com/office/drawing/2010/main" val="0"/>
              </a:ext>
            </a:extLst>
          </a:blip>
          <a:srcRect t="5572" b="5572"/>
          <a:stretch/>
        </p:blipFill>
        <p:spPr>
          <a:xfrm>
            <a:off x="71082" y="10393680"/>
            <a:ext cx="1440710" cy="960120"/>
          </a:xfrm>
          <a:prstGeom prst="rect">
            <a:avLst/>
          </a:prstGeom>
          <a:ln>
            <a:noFill/>
          </a:ln>
          <a:effectLst>
            <a:outerShdw blurRad="190500" algn="tl" rotWithShape="0">
              <a:srgbClr val="000000">
                <a:alpha val="70000"/>
              </a:srgbClr>
            </a:outerShdw>
          </a:effectLst>
        </p:spPr>
      </p:pic>
      <p:pic>
        <p:nvPicPr>
          <p:cNvPr id="33" name="Picture 32"/>
          <p:cNvPicPr>
            <a:picLocks noChangeAspect="1"/>
          </p:cNvPicPr>
          <p:nvPr/>
        </p:nvPicPr>
        <p:blipFill rotWithShape="1">
          <a:blip r:embed="rId16" cstate="print">
            <a:extLst>
              <a:ext uri="{28A0092B-C50C-407E-A947-70E740481C1C}">
                <a14:useLocalDpi xmlns:a14="http://schemas.microsoft.com/office/drawing/2010/main" val="0"/>
              </a:ext>
            </a:extLst>
          </a:blip>
          <a:srcRect t="5572" b="5572"/>
          <a:stretch/>
        </p:blipFill>
        <p:spPr>
          <a:xfrm>
            <a:off x="1617184" y="10393680"/>
            <a:ext cx="1440710" cy="960120"/>
          </a:xfrm>
          <a:prstGeom prst="rect">
            <a:avLst/>
          </a:prstGeom>
          <a:ln>
            <a:noFill/>
          </a:ln>
          <a:effectLst>
            <a:outerShdw blurRad="190500" algn="tl" rotWithShape="0">
              <a:srgbClr val="000000">
                <a:alpha val="70000"/>
              </a:srgbClr>
            </a:outerShdw>
          </a:effectLst>
        </p:spPr>
      </p:pic>
      <p:sp>
        <p:nvSpPr>
          <p:cNvPr id="11" name="Down Ribbon 10"/>
          <p:cNvSpPr/>
          <p:nvPr/>
        </p:nvSpPr>
        <p:spPr>
          <a:xfrm>
            <a:off x="849584" y="685800"/>
            <a:ext cx="6066035" cy="762000"/>
          </a:xfrm>
          <a:prstGeom prst="ribbon">
            <a:avLst>
              <a:gd name="adj1" fmla="val 16667"/>
              <a:gd name="adj2" fmla="val 71313"/>
            </a:avLst>
          </a:prstGeom>
          <a:solidFill>
            <a:srgbClr val="FFFF00"/>
          </a:solidFill>
          <a:ln w="3175">
            <a:solidFill>
              <a:schemeClr val="bg1">
                <a:lumMod val="7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ysClr val="windowText" lastClr="000000"/>
                </a:solidFill>
                <a:effectLst>
                  <a:outerShdw blurRad="50800" dist="38100" dir="5400000" algn="t" rotWithShape="0">
                    <a:prstClr val="black">
                      <a:alpha val="40000"/>
                    </a:prstClr>
                  </a:outerShdw>
                </a:effectLst>
              </a:rPr>
              <a:t>$4,000 Buyer Agent Bonus</a:t>
            </a:r>
            <a:br>
              <a:rPr lang="en-US" sz="2400" b="1" dirty="0" smtClean="0">
                <a:solidFill>
                  <a:sysClr val="windowText" lastClr="000000"/>
                </a:solidFill>
                <a:effectLst>
                  <a:outerShdw blurRad="50800" dist="38100" dir="5400000" algn="t" rotWithShape="0">
                    <a:prstClr val="black">
                      <a:alpha val="40000"/>
                    </a:prstClr>
                  </a:outerShdw>
                </a:effectLst>
              </a:rPr>
            </a:br>
            <a:r>
              <a:rPr lang="en-US" sz="1200" i="1" dirty="0" smtClean="0">
                <a:solidFill>
                  <a:sysClr val="windowText" lastClr="000000"/>
                </a:solidFill>
                <a:effectLst>
                  <a:outerShdw blurRad="50800" dist="38100" dir="5400000" algn="t" rotWithShape="0">
                    <a:prstClr val="black">
                      <a:alpha val="40000"/>
                    </a:prstClr>
                  </a:outerShdw>
                </a:effectLst>
              </a:rPr>
              <a:t>with </a:t>
            </a:r>
            <a:r>
              <a:rPr lang="en-US" sz="1200" i="1" dirty="0" smtClean="0">
                <a:solidFill>
                  <a:sysClr val="windowText" lastClr="000000"/>
                </a:solidFill>
                <a:effectLst>
                  <a:outerShdw blurRad="50800" dist="38100" dir="5400000" algn="t" rotWithShape="0">
                    <a:prstClr val="black">
                      <a:alpha val="40000"/>
                    </a:prstClr>
                  </a:outerShdw>
                </a:effectLst>
              </a:rPr>
              <a:t>ratified contract by </a:t>
            </a:r>
            <a:r>
              <a:rPr lang="en-US" sz="1200" i="1" dirty="0">
                <a:solidFill>
                  <a:sysClr val="windowText" lastClr="000000"/>
                </a:solidFill>
                <a:effectLst>
                  <a:outerShdw blurRad="50800" dist="38100" dir="5400000" algn="t" rotWithShape="0">
                    <a:prstClr val="black">
                      <a:alpha val="40000"/>
                    </a:prstClr>
                  </a:outerShdw>
                </a:effectLst>
              </a:rPr>
              <a:t>September </a:t>
            </a:r>
            <a:r>
              <a:rPr lang="en-US" sz="1200" i="1" dirty="0" smtClean="0">
                <a:solidFill>
                  <a:sysClr val="windowText" lastClr="000000"/>
                </a:solidFill>
                <a:effectLst>
                  <a:outerShdw blurRad="50800" dist="38100" dir="5400000" algn="t" rotWithShape="0">
                    <a:prstClr val="black">
                      <a:alpha val="40000"/>
                    </a:prstClr>
                  </a:outerShdw>
                </a:effectLst>
              </a:rPr>
              <a:t>30th</a:t>
            </a:r>
            <a:endParaRPr lang="en-US" sz="1400" i="1" dirty="0">
              <a:solidFill>
                <a:sysClr val="windowText" lastClr="000000"/>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val="270113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54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Feel Like You're On A Private Vacation Every Day!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cp:lastModifiedBy>
  <cp:revision>25</cp:revision>
  <dcterms:created xsi:type="dcterms:W3CDTF">2006-08-16T00:00:00Z</dcterms:created>
  <dcterms:modified xsi:type="dcterms:W3CDTF">2015-08-24T19:41:20Z</dcterms:modified>
</cp:coreProperties>
</file>