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7D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6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8/22/2019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8/22/2019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427047" y="912129"/>
            <a:ext cx="4461107" cy="2974071"/>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5089046"/>
            <a:ext cx="7316917" cy="2757542"/>
          </a:xfrm>
        </p:spPr>
        <p:txBody>
          <a:bodyPr anchor="ctr">
            <a:noAutofit/>
          </a:bodyPr>
          <a:lstStyle/>
          <a:p>
            <a:r>
              <a:rPr lang="en-US" sz="1600" dirty="0">
                <a:solidFill>
                  <a:sysClr val="windowText" lastClr="000000"/>
                </a:solidFill>
                <a:latin typeface="Gill Sans Nova" panose="020B0602020104020203" pitchFamily="34" charset="0"/>
                <a:cs typeface="Arial" panose="020B0604020202020204" pitchFamily="34" charset="0"/>
              </a:rPr>
              <a:t>Gracious four bedroom home, totally renovated in 2015, and five minutes to MUSC and downtown. Gorgeous hardwood floors throughout, beautiful moldings and smooth ceilings. Formal living room and dining room, large totally renovated eat-in kitchen with granite and stainless steel appliances, Large laundry with extra pantry space. Bathrooms have been updated with Carrera marble and white subway tile surrounds. Brick woodburning fireplace in family room off kitchen. French doors from the family room and master bedroom open onto a beautiful wrought iron enclosed brick deck that is shaded by a giant live oak tree. Large private fenced backyard with buffer behind. New alarm system, tankless water heater, updated wiring &amp; new water supply lines. Maybank tennis center is close-by in Marlborough.</a:t>
            </a:r>
          </a:p>
        </p:txBody>
      </p:sp>
      <p:sp>
        <p:nvSpPr>
          <p:cNvPr id="2" name="Title 1"/>
          <p:cNvSpPr>
            <a:spLocks noGrp="1"/>
          </p:cNvSpPr>
          <p:nvPr>
            <p:ph type="ctrTitle"/>
          </p:nvPr>
        </p:nvSpPr>
        <p:spPr>
          <a:xfrm>
            <a:off x="1144" y="4027932"/>
            <a:ext cx="7312912" cy="1001268"/>
          </a:xfrm>
        </p:spPr>
        <p:txBody>
          <a:bodyPr anchor="t">
            <a:noAutofit/>
            <a:scene3d>
              <a:camera prst="orthographicFront"/>
              <a:lightRig rig="soft" dir="t">
                <a:rot lat="0" lon="0" rev="17220000"/>
              </a:lightRig>
            </a:scene3d>
            <a:sp3d prstMaterial="softEdge"/>
          </a:bodyPr>
          <a:lstStyle/>
          <a:p>
            <a:r>
              <a:rPr lang="en-US" sz="2400" cap="none" dirty="0">
                <a:ln w="3175" cmpd="sng">
                  <a:noFill/>
                  <a:prstDash val="solid"/>
                </a:ln>
                <a:solidFill>
                  <a:sysClr val="windowText" lastClr="000000"/>
                </a:solidFill>
                <a:effectLst/>
                <a:latin typeface="Gill Sans Nova" panose="020B0602020104020203" pitchFamily="34" charset="0"/>
                <a:cs typeface="Arial" panose="020B0604020202020204" pitchFamily="34" charset="0"/>
              </a:rPr>
              <a:t>500 E Wimbledon Drive</a:t>
            </a:r>
            <a:br>
              <a:rPr lang="en-US" sz="2000" cap="none" dirty="0">
                <a:ln w="3175" cmpd="sng">
                  <a:noFill/>
                  <a:prstDash val="solid"/>
                </a:ln>
                <a:solidFill>
                  <a:sysClr val="windowText" lastClr="000000"/>
                </a:solidFill>
                <a:effectLst/>
                <a:latin typeface="Gill Sans Nova" panose="020B0602020104020203" pitchFamily="34" charset="0"/>
                <a:cs typeface="Arial" panose="020B0604020202020204" pitchFamily="34" charset="0"/>
              </a:rPr>
            </a:br>
            <a:r>
              <a:rPr lang="en-US" sz="1800" b="0" cap="none" dirty="0">
                <a:ln w="3175" cmpd="sng">
                  <a:noFill/>
                  <a:prstDash val="solid"/>
                </a:ln>
                <a:solidFill>
                  <a:sysClr val="windowText" lastClr="000000"/>
                </a:solidFill>
                <a:effectLst/>
                <a:latin typeface="Gill Sans Nova" panose="020B0602020104020203" pitchFamily="34" charset="0"/>
                <a:cs typeface="Arial" panose="020B0604020202020204" pitchFamily="34" charset="0"/>
              </a:rPr>
              <a:t>Marlborough | Charleston, SC 29412</a:t>
            </a:r>
            <a:br>
              <a:rPr lang="en-US" sz="1800" b="0" cap="none" dirty="0">
                <a:ln w="3175" cmpd="sng">
                  <a:noFill/>
                  <a:prstDash val="solid"/>
                </a:ln>
                <a:solidFill>
                  <a:sysClr val="windowText" lastClr="000000"/>
                </a:solidFill>
                <a:effectLst/>
                <a:latin typeface="Gill Sans Nova" panose="020B0602020104020203" pitchFamily="34" charset="0"/>
                <a:cs typeface="Arial" panose="020B0604020202020204" pitchFamily="34" charset="0"/>
              </a:rPr>
            </a:br>
            <a:r>
              <a:rPr lang="en-US" sz="1800" b="0" cap="none" dirty="0">
                <a:ln w="3175" cmpd="sng">
                  <a:noFill/>
                  <a:prstDash val="solid"/>
                </a:ln>
                <a:solidFill>
                  <a:sysClr val="windowText" lastClr="000000"/>
                </a:solidFill>
                <a:effectLst/>
                <a:latin typeface="Gill Sans Nova" panose="020B0602020104020203" pitchFamily="34" charset="0"/>
                <a:cs typeface="Arial" panose="020B0604020202020204" pitchFamily="34" charset="0"/>
              </a:rPr>
              <a:t>MLS# 19023833 | $499,900</a:t>
            </a:r>
            <a:endParaRPr lang="en-US" sz="1400" b="0" cap="none" dirty="0">
              <a:ln w="3175" cmpd="sng">
                <a:noFill/>
                <a:prstDash val="solid"/>
              </a:ln>
              <a:solidFill>
                <a:sysClr val="windowText" lastClr="000000"/>
              </a:solidFill>
              <a:effectLst/>
              <a:latin typeface="Gill Sans Nova" panose="020B0602020104020203" pitchFamily="34" charset="0"/>
              <a:cs typeface="Arial" panose="020B0604020202020204" pitchFamily="34" charset="0"/>
            </a:endParaRPr>
          </a:p>
        </p:txBody>
      </p:sp>
      <p:pic>
        <p:nvPicPr>
          <p:cNvPr id="16" name="Picture 1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36167" y="9073896"/>
            <a:ext cx="792480" cy="908304"/>
          </a:xfrm>
          <a:prstGeom prst="rect">
            <a:avLst/>
          </a:prstGeom>
          <a:noFill/>
        </p:spPr>
      </p:pic>
      <p:sp>
        <p:nvSpPr>
          <p:cNvPr id="18" name="Rectangle 17"/>
          <p:cNvSpPr/>
          <p:nvPr/>
        </p:nvSpPr>
        <p:spPr>
          <a:xfrm>
            <a:off x="76200" y="9289703"/>
            <a:ext cx="1828800" cy="507831"/>
          </a:xfrm>
          <a:prstGeom prst="rect">
            <a:avLst/>
          </a:prstGeom>
          <a:noFill/>
        </p:spPr>
        <p:txBody>
          <a:bodyPr wrap="square">
            <a:spAutoFit/>
          </a:bodyPr>
          <a:lstStyle/>
          <a:p>
            <a:r>
              <a:rPr lang="en-US" sz="900" dirty="0">
                <a:solidFill>
                  <a:sysClr val="windowText" lastClr="000000"/>
                </a:solidFill>
                <a:latin typeface="Gill Sans Nova" panose="020B0602020104020203" pitchFamily="34" charset="0"/>
                <a:cs typeface="Arial" panose="020B0604020202020204" pitchFamily="34" charset="0"/>
              </a:rPr>
              <a:t>Arthur Ravenel Jr. Co.</a:t>
            </a:r>
          </a:p>
          <a:p>
            <a:r>
              <a:rPr lang="en-US" sz="900" dirty="0">
                <a:solidFill>
                  <a:sysClr val="windowText" lastClr="000000"/>
                </a:solidFill>
                <a:latin typeface="Gill Sans Nova" panose="020B0602020104020203" pitchFamily="34" charset="0"/>
                <a:cs typeface="Arial" panose="020B0604020202020204" pitchFamily="34" charset="0"/>
              </a:rPr>
              <a:t>105 Wappoo Creek Suite 4A</a:t>
            </a:r>
          </a:p>
          <a:p>
            <a:r>
              <a:rPr lang="en-US" sz="900" dirty="0">
                <a:solidFill>
                  <a:sysClr val="windowText" lastClr="000000"/>
                </a:solidFill>
                <a:latin typeface="Gill Sans Nova" panose="020B0602020104020203" pitchFamily="34" charset="0"/>
                <a:cs typeface="Arial" panose="020B0604020202020204" pitchFamily="34" charset="0"/>
              </a:rPr>
              <a:t>Charleston, SC 29412</a:t>
            </a:r>
          </a:p>
        </p:txBody>
      </p:sp>
      <p:sp>
        <p:nvSpPr>
          <p:cNvPr id="23" name="Rectangle 22"/>
          <p:cNvSpPr/>
          <p:nvPr/>
        </p:nvSpPr>
        <p:spPr>
          <a:xfrm>
            <a:off x="0" y="0"/>
            <a:ext cx="7315200" cy="830997"/>
          </a:xfrm>
          <a:prstGeom prst="rect">
            <a:avLst/>
          </a:prstGeom>
        </p:spPr>
        <p:txBody>
          <a:bodyPr wrap="square" anchor="ctr">
            <a:spAutoFit/>
          </a:bodyPr>
          <a:lstStyle/>
          <a:p>
            <a:pPr algn="ctr"/>
            <a:r>
              <a:rPr lang="en-US" sz="2400" i="1" dirty="0">
                <a:ln w="3175">
                  <a:solidFill>
                    <a:schemeClr val="accent6">
                      <a:lumMod val="75000"/>
                    </a:schemeClr>
                  </a:solidFill>
                </a:ln>
                <a:solidFill>
                  <a:schemeClr val="accent6"/>
                </a:solidFill>
                <a:effectLst>
                  <a:outerShdw blurRad="50800" dist="38100" dir="2700000" algn="tl" rotWithShape="0">
                    <a:prstClr val="black">
                      <a:alpha val="40000"/>
                    </a:prstClr>
                  </a:outerShdw>
                </a:effectLst>
                <a:latin typeface="Gill Sans Nova" panose="020B0602020104020203" pitchFamily="34" charset="0"/>
                <a:cs typeface="Arial" panose="020B0604020202020204" pitchFamily="34" charset="0"/>
              </a:rPr>
              <a:t>New Listing ~ Beautifully Updated Home</a:t>
            </a:r>
          </a:p>
          <a:p>
            <a:pPr algn="ctr"/>
            <a:r>
              <a:rPr lang="en-US" sz="2200" i="1" dirty="0">
                <a:ln w="3175">
                  <a:solidFill>
                    <a:schemeClr val="accent6">
                      <a:lumMod val="75000"/>
                    </a:schemeClr>
                  </a:solidFill>
                </a:ln>
                <a:solidFill>
                  <a:schemeClr val="accent6"/>
                </a:solidFill>
                <a:effectLst>
                  <a:outerShdw blurRad="50800" dist="38100" dir="2700000" algn="tl" rotWithShape="0">
                    <a:prstClr val="black">
                      <a:alpha val="40000"/>
                    </a:prstClr>
                  </a:outerShdw>
                </a:effectLst>
                <a:latin typeface="Gill Sans Nova" panose="020B0602020104020203" pitchFamily="34" charset="0"/>
                <a:cs typeface="Arial" panose="020B0604020202020204" pitchFamily="34" charset="0"/>
              </a:rPr>
              <a:t>Minutes to MUSC &amp; Downtown</a:t>
            </a:r>
          </a:p>
        </p:txBody>
      </p:sp>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9105037"/>
            <a:ext cx="7315200" cy="877163"/>
          </a:xfrm>
          <a:prstGeom prst="rect">
            <a:avLst/>
          </a:prstGeom>
          <a:noFill/>
        </p:spPr>
        <p:txBody>
          <a:bodyPr wrap="square">
            <a:spAutoFit/>
          </a:bodyPr>
          <a:lstStyle/>
          <a:p>
            <a:pPr algn="ctr"/>
            <a:r>
              <a:rPr lang="en-US" sz="1800" dirty="0">
                <a:solidFill>
                  <a:sysClr val="windowText" lastClr="000000"/>
                </a:solidFill>
                <a:latin typeface="Gill Sans Nova" panose="020B0602020104020203" pitchFamily="34" charset="0"/>
                <a:cs typeface="Arial" panose="020B0604020202020204" pitchFamily="34" charset="0"/>
              </a:rPr>
              <a:t>HEIDI RAVENEL</a:t>
            </a:r>
            <a:br>
              <a:rPr lang="en-US" sz="1800" dirty="0">
                <a:solidFill>
                  <a:sysClr val="windowText" lastClr="000000"/>
                </a:solidFill>
                <a:latin typeface="Gill Sans Nova" panose="020B0602020104020203" pitchFamily="34" charset="0"/>
                <a:cs typeface="Arial" panose="020B0604020202020204" pitchFamily="34" charset="0"/>
              </a:rPr>
            </a:br>
            <a:r>
              <a:rPr lang="en-US" sz="1100" dirty="0">
                <a:solidFill>
                  <a:sysClr val="windowText" lastClr="000000"/>
                </a:solidFill>
                <a:latin typeface="Gill Sans Nova" panose="020B0602020104020203" pitchFamily="34" charset="0"/>
                <a:cs typeface="Arial" panose="020B0604020202020204" pitchFamily="34" charset="0"/>
              </a:rPr>
              <a:t>REALTOR</a:t>
            </a:r>
            <a:br>
              <a:rPr lang="en-US" sz="1100" dirty="0">
                <a:solidFill>
                  <a:sysClr val="windowText" lastClr="000000"/>
                </a:solidFill>
                <a:latin typeface="Gill Sans Nova" panose="020B0602020104020203" pitchFamily="34" charset="0"/>
                <a:cs typeface="Arial" panose="020B0604020202020204" pitchFamily="34" charset="0"/>
              </a:rPr>
            </a:br>
            <a:r>
              <a:rPr lang="en-US" sz="1100" dirty="0">
                <a:solidFill>
                  <a:sysClr val="windowText" lastClr="000000"/>
                </a:solidFill>
                <a:latin typeface="Gill Sans Nova" panose="020B0602020104020203" pitchFamily="34" charset="0"/>
                <a:cs typeface="Arial" panose="020B0604020202020204" pitchFamily="34" charset="0"/>
              </a:rPr>
              <a:t>(843) 670-1166 | hravenel@arjrc.com</a:t>
            </a:r>
            <a:br>
              <a:rPr lang="en-US" sz="1100" dirty="0">
                <a:solidFill>
                  <a:sysClr val="windowText" lastClr="000000"/>
                </a:solidFill>
                <a:latin typeface="Gill Sans Nova" panose="020B0602020104020203" pitchFamily="34" charset="0"/>
                <a:cs typeface="Arial" panose="020B0604020202020204" pitchFamily="34" charset="0"/>
              </a:rPr>
            </a:br>
            <a:r>
              <a:rPr lang="en-US" sz="1100" dirty="0">
                <a:solidFill>
                  <a:sysClr val="windowText" lastClr="000000"/>
                </a:solidFill>
                <a:latin typeface="Gill Sans Nova" panose="020B0602020104020203" pitchFamily="34" charset="0"/>
                <a:cs typeface="Arial" panose="020B0604020202020204" pitchFamily="34" charset="0"/>
              </a:rPr>
              <a:t>www.ravenelrealestate.com/</a:t>
            </a:r>
          </a:p>
        </p:txBody>
      </p:sp>
      <p:pic>
        <p:nvPicPr>
          <p:cNvPr id="37" name="Picture 36"/>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021303" y="1992765"/>
            <a:ext cx="1219200" cy="812800"/>
          </a:xfrm>
          <a:prstGeom prst="rect">
            <a:avLst/>
          </a:prstGeom>
          <a:ln w="3175">
            <a:noFill/>
          </a:ln>
          <a:effectLst/>
        </p:spPr>
      </p:pic>
      <p:pic>
        <p:nvPicPr>
          <p:cNvPr id="38" name="Picture 37"/>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74696" y="912129"/>
            <a:ext cx="1219201" cy="812800"/>
          </a:xfrm>
          <a:prstGeom prst="rect">
            <a:avLst/>
          </a:prstGeom>
          <a:ln w="3175">
            <a:noFill/>
          </a:ln>
          <a:effectLst/>
        </p:spPr>
      </p:pic>
      <p:pic>
        <p:nvPicPr>
          <p:cNvPr id="39" name="Picture 3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021303" y="912129"/>
            <a:ext cx="1219201" cy="812800"/>
          </a:xfrm>
          <a:prstGeom prst="rect">
            <a:avLst/>
          </a:prstGeom>
          <a:ln w="3175">
            <a:noFill/>
          </a:ln>
          <a:effectLst/>
        </p:spPr>
      </p:pic>
      <p:pic>
        <p:nvPicPr>
          <p:cNvPr id="40" name="Picture 39"/>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74696" y="3073400"/>
            <a:ext cx="1219201" cy="812800"/>
          </a:xfrm>
          <a:prstGeom prst="rect">
            <a:avLst/>
          </a:prstGeom>
          <a:ln w="3175">
            <a:noFill/>
          </a:ln>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4696" y="1973244"/>
            <a:ext cx="1219200" cy="851842"/>
          </a:xfrm>
          <a:prstGeom prst="rect">
            <a:avLst/>
          </a:prstGeom>
          <a:ln w="3175">
            <a:noFill/>
          </a:ln>
          <a:effectLst/>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021303" y="3073400"/>
            <a:ext cx="1219200" cy="812800"/>
          </a:xfrm>
          <a:prstGeom prst="rect">
            <a:avLst/>
          </a:prstGeom>
          <a:ln w="3175">
            <a:noFill/>
          </a:ln>
          <a:effectLst/>
        </p:spPr>
      </p:pic>
      <p:pic>
        <p:nvPicPr>
          <p:cNvPr id="32" name="Picture 31"/>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76200" y="7895233"/>
            <a:ext cx="1219199" cy="812234"/>
          </a:xfrm>
          <a:prstGeom prst="rect">
            <a:avLst/>
          </a:prstGeom>
          <a:ln>
            <a:noFill/>
          </a:ln>
          <a:effectLst/>
        </p:spPr>
      </p:pic>
      <p:pic>
        <p:nvPicPr>
          <p:cNvPr id="33" name="Picture 32"/>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3049501" y="7894388"/>
            <a:ext cx="1219201" cy="812800"/>
          </a:xfrm>
          <a:prstGeom prst="rect">
            <a:avLst/>
          </a:prstGeom>
          <a:ln>
            <a:noFill/>
          </a:ln>
          <a:effectLst/>
        </p:spPr>
      </p:pic>
      <p:pic>
        <p:nvPicPr>
          <p:cNvPr id="34" name="Picture 33"/>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4536153" y="7894388"/>
            <a:ext cx="1219201" cy="812800"/>
          </a:xfrm>
          <a:prstGeom prst="rect">
            <a:avLst/>
          </a:prstGeom>
          <a:ln>
            <a:noFill/>
          </a:ln>
          <a:effectLst/>
        </p:spPr>
      </p:pic>
      <p:pic>
        <p:nvPicPr>
          <p:cNvPr id="35" name="Picture 34"/>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6022807" y="7893542"/>
            <a:ext cx="1219201" cy="812800"/>
          </a:xfrm>
          <a:prstGeom prst="rect">
            <a:avLst/>
          </a:prstGeom>
          <a:ln>
            <a:noFill/>
          </a:ln>
          <a:effectLst/>
        </p:spPr>
      </p:pic>
      <p:pic>
        <p:nvPicPr>
          <p:cNvPr id="41" name="Picture 40"/>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562850" y="7893825"/>
            <a:ext cx="1219200" cy="812800"/>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243</TotalTime>
  <Words>171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Gill Sans Nova</vt:lpstr>
      <vt:lpstr>Lucida Sans</vt:lpstr>
      <vt:lpstr>Trebuchet MS</vt:lpstr>
      <vt:lpstr>Wingdings</vt:lpstr>
      <vt:lpstr>Wingdings 2</vt:lpstr>
      <vt:lpstr>Wingdings 3</vt:lpstr>
      <vt:lpstr>Apex</vt:lpstr>
      <vt:lpstr>500 E Wimbledon Drive Marlborough | Charleston, SC 29412 MLS# 19023833 | $499,900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60</cp:revision>
  <dcterms:created xsi:type="dcterms:W3CDTF">2006-08-16T00:00:00Z</dcterms:created>
  <dcterms:modified xsi:type="dcterms:W3CDTF">2019-08-22T17:07:45Z</dcterms:modified>
</cp:coreProperties>
</file>