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023"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0561" y="6126480"/>
            <a:ext cx="7468479" cy="2734568"/>
          </a:xfrm>
        </p:spPr>
        <p:txBody>
          <a:bodyPr anchor="ctr">
            <a:noAutofit/>
          </a:bodyPr>
          <a:lstStyle/>
          <a:p>
            <a: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t>Fantastic opportunity for this beautiful home offering a spacious and open floor plan that is situated in a cul-de-sac on a large pond lot. Upgrades include fresh paint throughout, crown </a:t>
            </a:r>
            <a:r>
              <a:rPr lang="en-US" sz="1250" dirty="0" err="1">
                <a:solidFill>
                  <a:schemeClr val="tx1">
                    <a:lumMod val="65000"/>
                    <a:lumOff val="35000"/>
                  </a:schemeClr>
                </a:solidFill>
                <a:latin typeface="Century Gothic" panose="020B0502020202020204" pitchFamily="34" charset="0"/>
                <a:cs typeface="Microsoft Sans Serif" panose="020B0604020202020204" pitchFamily="34" charset="0"/>
              </a:rPr>
              <a:t>moulding</a:t>
            </a:r>
            <a: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t>, fully renovated kitchen, new LVP flooring throughout the main level, new fixtures, newer roof(50 yr.), HVAC components, water heater, bathroom vanities and toilets. Light filled family room with fireplace, separate dining room and living room with columns, large primary suite is downstairs and has a separate garden tub and shower. Upstairs you will find a huge loft with three additional bedrooms and a full bathroom with double vanities. Step out back to a screen porch with an adjoining deck. Enjoy the beautiful pond setting and privacy with no neighbors behind you.</a:t>
            </a:r>
          </a:p>
          <a:p>
            <a:endParaRPr lang="en-US" sz="1250" dirty="0">
              <a:solidFill>
                <a:schemeClr val="tx1">
                  <a:lumMod val="65000"/>
                  <a:lumOff val="35000"/>
                </a:schemeClr>
              </a:solidFill>
              <a:latin typeface="Century Gothic" panose="020B0502020202020204" pitchFamily="34" charset="0"/>
              <a:cs typeface="Microsoft Sans Serif" panose="020B0604020202020204" pitchFamily="34" charset="0"/>
            </a:endParaRPr>
          </a:p>
          <a:p>
            <a: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t>Take a virtual tour:</a:t>
            </a:r>
            <a:b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50" dirty="0">
                <a:solidFill>
                  <a:schemeClr val="tx1">
                    <a:lumMod val="65000"/>
                    <a:lumOff val="35000"/>
                  </a:schemeClr>
                </a:solidFill>
                <a:latin typeface="Century Gothic" panose="020B0502020202020204" pitchFamily="34" charset="0"/>
                <a:cs typeface="Microsoft Sans Serif" panose="020B0604020202020204" pitchFamily="34" charset="0"/>
              </a:rPr>
              <a:t>https://my.matterport.com/show/?m=id3ruewv7sG</a:t>
            </a:r>
          </a:p>
        </p:txBody>
      </p:sp>
      <p:sp>
        <p:nvSpPr>
          <p:cNvPr id="4" name="Rectangle 3"/>
          <p:cNvSpPr/>
          <p:nvPr/>
        </p:nvSpPr>
        <p:spPr>
          <a:xfrm>
            <a:off x="0" y="9753600"/>
            <a:ext cx="8229600" cy="27432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chemeClr val="accent3">
              <a:lumMod val="75000"/>
            </a:schemeClr>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solidFill>
                    <a:schemeClr val="bg1"/>
                  </a:solidFill>
                  <a:latin typeface="Century Gothic" panose="020B0502020202020204" pitchFamily="34" charset="0"/>
                </a:rPr>
                <a:t>5017 Basnett Drive</a:t>
              </a:r>
            </a:p>
            <a:p>
              <a:pPr algn="ctr"/>
              <a:r>
                <a:rPr lang="en-US" sz="1700" b="1" dirty="0">
                  <a:solidFill>
                    <a:schemeClr val="bg1"/>
                  </a:solidFill>
                  <a:latin typeface="Century Gothic" panose="020B0502020202020204" pitchFamily="34" charset="0"/>
                </a:rPr>
                <a:t>Wescott Plantation | Summerville, SC 29485 | MLS# 22014270 | $422,500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6098166" y="2195285"/>
            <a:ext cx="1719072" cy="1143000"/>
          </a:xfrm>
          <a:prstGeom prst="rect">
            <a:avLst/>
          </a:prstGeom>
          <a:ln>
            <a:solidFill>
              <a:schemeClr val="accent3">
                <a:lumMod val="75000"/>
              </a:schemeClr>
            </a:solidFill>
          </a:ln>
        </p:spPr>
      </p:pic>
      <p:pic>
        <p:nvPicPr>
          <p:cNvPr id="11" name="Picture 10"/>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098166" y="4913596"/>
            <a:ext cx="1719072" cy="1143000"/>
          </a:xfrm>
          <a:prstGeom prst="rect">
            <a:avLst/>
          </a:prstGeom>
          <a:ln>
            <a:solidFill>
              <a:schemeClr val="accent3">
                <a:lumMod val="75000"/>
              </a:schemeClr>
            </a:solidFill>
          </a:ln>
        </p:spPr>
      </p:pic>
      <p:pic>
        <p:nvPicPr>
          <p:cNvPr id="12" name="Picture 11"/>
          <p:cNvPicPr preferRelativeResize="0">
            <a:picLocks/>
          </p:cNvPicPr>
          <p:nvPr/>
        </p:nvPicPr>
        <p:blipFill>
          <a:blip r:embed="rId6"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a:solidFill>
              <a:schemeClr val="accent3">
                <a:lumMod val="75000"/>
              </a:schemeClr>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a:solidFill>
              <a:schemeClr val="accent3">
                <a:lumMod val="75000"/>
              </a:schemeClr>
            </a:solidFill>
          </a:ln>
        </p:spPr>
      </p:pic>
      <p:pic>
        <p:nvPicPr>
          <p:cNvPr id="16" name="Picture 15"/>
          <p:cNvPicPr preferRelativeResize="0">
            <a:picLocks/>
          </p:cNvPicPr>
          <p:nvPr/>
        </p:nvPicPr>
        <p:blipFill>
          <a:blip r:embed="rId8" cstate="print">
            <a:extLst>
              <a:ext uri="{28A0092B-C50C-407E-A947-70E740481C1C}">
                <a14:useLocalDpi xmlns:a14="http://schemas.microsoft.com/office/drawing/2010/main" val="0"/>
              </a:ext>
            </a:extLst>
          </a:blip>
          <a:srcRect/>
          <a:stretch/>
        </p:blipFill>
        <p:spPr>
          <a:xfrm>
            <a:off x="6098166" y="836129"/>
            <a:ext cx="1719072" cy="1143000"/>
          </a:xfrm>
          <a:prstGeom prst="rect">
            <a:avLst/>
          </a:prstGeom>
          <a:ln>
            <a:solidFill>
              <a:schemeClr val="accent3">
                <a:lumMod val="75000"/>
              </a:schemeClr>
            </a:solidFill>
          </a:ln>
        </p:spPr>
      </p:pic>
      <p:pic>
        <p:nvPicPr>
          <p:cNvPr id="17" name="Picture 16"/>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4206493" y="4913596"/>
            <a:ext cx="1719072" cy="1143000"/>
          </a:xfrm>
          <a:prstGeom prst="rect">
            <a:avLst/>
          </a:prstGeom>
          <a:ln>
            <a:solidFill>
              <a:schemeClr val="accent3">
                <a:lumMod val="75000"/>
              </a:schemeClr>
            </a:solidFill>
          </a:ln>
        </p:spPr>
      </p:pic>
      <p:pic>
        <p:nvPicPr>
          <p:cNvPr id="18" name="Picture 17"/>
          <p:cNvPicPr preferRelativeResize="0">
            <a:picLocks/>
          </p:cNvPicPr>
          <p:nvPr/>
        </p:nvPicPr>
        <p:blipFill>
          <a:blip r:embed="rId10" cstate="print">
            <a:extLst>
              <a:ext uri="{28A0092B-C50C-407E-A947-70E740481C1C}">
                <a14:useLocalDpi xmlns:a14="http://schemas.microsoft.com/office/drawing/2010/main" val="0"/>
              </a:ext>
            </a:extLst>
          </a:blip>
          <a:srcRect t="133" b="133"/>
          <a:stretch/>
        </p:blipFill>
        <p:spPr>
          <a:xfrm>
            <a:off x="6098166" y="3554441"/>
            <a:ext cx="1719072" cy="1143000"/>
          </a:xfrm>
          <a:prstGeom prst="rect">
            <a:avLst/>
          </a:prstGeom>
          <a:ln>
            <a:solidFill>
              <a:schemeClr val="accent3">
                <a:lumMod val="75000"/>
              </a:schemeClr>
            </a:solidFill>
          </a:ln>
        </p:spPr>
      </p:pic>
      <p:pic>
        <p:nvPicPr>
          <p:cNvPr id="19" name="Picture 18"/>
          <p:cNvPicPr preferRelativeResize="0">
            <a:picLocks/>
          </p:cNvPicPr>
          <p:nvPr/>
        </p:nvPicPr>
        <p:blipFill>
          <a:blip r:embed="rId11" cstate="print">
            <a:extLst>
              <a:ext uri="{28A0092B-C50C-407E-A947-70E740481C1C}">
                <a14:useLocalDpi xmlns:a14="http://schemas.microsoft.com/office/drawing/2010/main" val="0"/>
              </a:ext>
            </a:extLst>
          </a:blip>
          <a:srcRect/>
          <a:stretch/>
        </p:blipFill>
        <p:spPr>
          <a:xfrm>
            <a:off x="2314822" y="4913596"/>
            <a:ext cx="1719072" cy="1143000"/>
          </a:xfrm>
          <a:prstGeom prst="rect">
            <a:avLst/>
          </a:prstGeom>
          <a:ln>
            <a:solidFill>
              <a:schemeClr val="accent3">
                <a:lumMod val="75000"/>
              </a:schemeClr>
            </a:solidFill>
          </a:ln>
        </p:spPr>
      </p:pic>
      <p:sp>
        <p:nvSpPr>
          <p:cNvPr id="14" name="Rectangle 13"/>
          <p:cNvSpPr/>
          <p:nvPr/>
        </p:nvSpPr>
        <p:spPr>
          <a:xfrm>
            <a:off x="423151" y="834788"/>
            <a:ext cx="5502324" cy="507831"/>
          </a:xfrm>
          <a:prstGeom prst="rect">
            <a:avLst/>
          </a:prstGeom>
          <a:ln>
            <a:noFill/>
          </a:ln>
        </p:spPr>
        <p:txBody>
          <a:bodyPr wrap="square">
            <a:spAutoFit/>
          </a:bodyPr>
          <a:lstStyle/>
          <a:p>
            <a:r>
              <a:rPr lang="en-US" sz="2700" b="1" i="1" dirty="0">
                <a:solidFill>
                  <a:schemeClr val="bg1"/>
                </a:solidFill>
                <a:effectLst>
                  <a:outerShdw blurRad="38100" dist="38100" dir="2700000" algn="tl">
                    <a:srgbClr val="000000">
                      <a:alpha val="43137"/>
                    </a:srgbClr>
                  </a:outerShdw>
                </a:effectLst>
                <a:latin typeface="Century Gothic" panose="020B0502020202020204" pitchFamily="34" charset="0"/>
              </a:rPr>
              <a:t>New Price</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1331</TotalTime>
  <Words>211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2022-07-10T14:39:40Z</dcterms:modified>
</cp:coreProperties>
</file>