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178"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03551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8222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87214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5364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37039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12/21/2020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26961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12/21/2020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1178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12/21/2020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95000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12/21/2020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8999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784679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239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12/21/2020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474139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hyperlink" Target="mailto:conniesross@aol.com" TargetMode="External"/><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hyperlink" Target="mailto:dctidewater@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7596" b="7596"/>
          <a:stretch/>
        </p:blipFill>
        <p:spPr>
          <a:xfrm>
            <a:off x="1503064" y="2694"/>
            <a:ext cx="6726537" cy="3788256"/>
          </a:xfrm>
          <a:prstGeom prst="rect">
            <a:avLst/>
          </a:prstGeom>
        </p:spPr>
      </p:pic>
      <p:sp>
        <p:nvSpPr>
          <p:cNvPr id="23" name="Rectangle 22"/>
          <p:cNvSpPr/>
          <p:nvPr/>
        </p:nvSpPr>
        <p:spPr>
          <a:xfrm>
            <a:off x="1523719" y="2972907"/>
            <a:ext cx="6705881" cy="923330"/>
          </a:xfrm>
          <a:prstGeom prst="rect">
            <a:avLst/>
          </a:prstGeom>
        </p:spPr>
        <p:txBody>
          <a:bodyPr wrap="square">
            <a:spAutoFit/>
          </a:bodyPr>
          <a:lstStyle/>
          <a:p>
            <a:pPr algn="ct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5027 Buck Bluff Dr</a:t>
            </a:r>
          </a:p>
          <a:p>
            <a:pPr algn="ctr"/>
            <a:r>
              <a:rPr lang="en-US" sz="17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Tidewater Plantation | North Myrtle Beach, SC 29582</a:t>
            </a:r>
          </a:p>
          <a:p>
            <a:pPr algn="ctr"/>
            <a:r>
              <a:rPr lang="en-US" sz="17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MLS# 2026459 | $129,999</a:t>
            </a:r>
          </a:p>
        </p:txBody>
      </p:sp>
      <p:sp>
        <p:nvSpPr>
          <p:cNvPr id="24" name="Rectangle 23"/>
          <p:cNvSpPr/>
          <p:nvPr/>
        </p:nvSpPr>
        <p:spPr>
          <a:xfrm>
            <a:off x="1503062" y="-3627"/>
            <a:ext cx="6726537" cy="830997"/>
          </a:xfrm>
          <a:prstGeom prst="rect">
            <a:avLst/>
          </a:prstGeom>
        </p:spPr>
        <p:txBody>
          <a:bodyPr wrap="square">
            <a:spAutoFit/>
          </a:bodyPr>
          <a:lstStyle/>
          <a:p>
            <a:pPr algn="ctr"/>
            <a:r>
              <a:rPr lang="en-US" sz="2400" b="1" dirty="0">
                <a:ln w="3175">
                  <a:solidFill>
                    <a:schemeClr val="bg1">
                      <a:lumMod val="85000"/>
                    </a:schemeClr>
                  </a:solidFill>
                </a:ln>
                <a:solidFill>
                  <a:schemeClr val="bg1"/>
                </a:solidFill>
                <a:effectLst>
                  <a:outerShdw blurRad="50800" dist="38100" dir="2700000" algn="tl" rotWithShape="0">
                    <a:schemeClr val="tx1">
                      <a:alpha val="40000"/>
                    </a:schemeClr>
                  </a:outerShdw>
                </a:effectLst>
                <a:latin typeface="AR DECODE" panose="02000000000000000000" pitchFamily="2" charset="0"/>
              </a:rPr>
              <a:t>One of the most spectacular properties ever introduced in North Myrtle Beach</a:t>
            </a:r>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rcRect/>
          <a:stretch/>
        </p:blipFill>
        <p:spPr>
          <a:xfrm>
            <a:off x="-538" y="1786"/>
            <a:ext cx="1371600" cy="914400"/>
          </a:xfrm>
          <a:prstGeom prst="rect">
            <a:avLst/>
          </a:prstGeom>
          <a:ln>
            <a:solidFill>
              <a:schemeClr val="bg1"/>
            </a:solid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rcRect/>
          <a:stretch/>
        </p:blipFill>
        <p:spPr>
          <a:xfrm>
            <a:off x="-538" y="4103530"/>
            <a:ext cx="1371600" cy="914400"/>
          </a:xfrm>
          <a:prstGeom prst="rect">
            <a:avLst/>
          </a:prstGeom>
          <a:ln>
            <a:solidFill>
              <a:schemeClr val="bg1"/>
            </a:solid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rcRect/>
          <a:stretch/>
        </p:blipFill>
        <p:spPr>
          <a:xfrm>
            <a:off x="-538" y="3078094"/>
            <a:ext cx="1371600" cy="914400"/>
          </a:xfrm>
          <a:prstGeom prst="rect">
            <a:avLst/>
          </a:prstGeom>
          <a:ln>
            <a:solidFill>
              <a:schemeClr val="bg1"/>
            </a:solid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rcRect/>
          <a:stretch/>
        </p:blipFill>
        <p:spPr>
          <a:xfrm>
            <a:off x="-538" y="2052658"/>
            <a:ext cx="1371600" cy="914400"/>
          </a:xfrm>
          <a:prstGeom prst="rect">
            <a:avLst/>
          </a:prstGeom>
          <a:ln>
            <a:solidFill>
              <a:schemeClr val="bg1"/>
            </a:solidFill>
          </a:ln>
          <a:effectLst/>
        </p:spPr>
      </p:pic>
      <p:pic>
        <p:nvPicPr>
          <p:cNvPr id="29" name="Picture 28"/>
          <p:cNvPicPr>
            <a:picLocks/>
          </p:cNvPicPr>
          <p:nvPr/>
        </p:nvPicPr>
        <p:blipFill>
          <a:blip r:embed="rId7" cstate="print">
            <a:extLst>
              <a:ext uri="{28A0092B-C50C-407E-A947-70E740481C1C}">
                <a14:useLocalDpi xmlns:a14="http://schemas.microsoft.com/office/drawing/2010/main" val="0"/>
              </a:ext>
            </a:extLst>
          </a:blip>
          <a:srcRect/>
          <a:stretch/>
        </p:blipFill>
        <p:spPr>
          <a:xfrm>
            <a:off x="-538" y="6154402"/>
            <a:ext cx="1371600" cy="914400"/>
          </a:xfrm>
          <a:prstGeom prst="rect">
            <a:avLst/>
          </a:prstGeom>
          <a:ln>
            <a:solidFill>
              <a:schemeClr val="bg1"/>
            </a:solidFill>
          </a:ln>
          <a:effectLst/>
        </p:spPr>
      </p:pic>
      <p:pic>
        <p:nvPicPr>
          <p:cNvPr id="31" name="Picture 30"/>
          <p:cNvPicPr>
            <a:picLocks/>
          </p:cNvPicPr>
          <p:nvPr/>
        </p:nvPicPr>
        <p:blipFill>
          <a:blip r:embed="rId8" cstate="print">
            <a:extLst>
              <a:ext uri="{28A0092B-C50C-407E-A947-70E740481C1C}">
                <a14:useLocalDpi xmlns:a14="http://schemas.microsoft.com/office/drawing/2010/main" val="0"/>
              </a:ext>
            </a:extLst>
          </a:blip>
          <a:srcRect/>
          <a:stretch/>
        </p:blipFill>
        <p:spPr>
          <a:xfrm>
            <a:off x="-538" y="5128966"/>
            <a:ext cx="1371600" cy="914400"/>
          </a:xfrm>
          <a:prstGeom prst="rect">
            <a:avLst/>
          </a:prstGeom>
          <a:ln>
            <a:solidFill>
              <a:schemeClr val="bg1"/>
            </a:solidFill>
          </a:ln>
          <a:effectLst/>
        </p:spPr>
      </p:pic>
      <p:pic>
        <p:nvPicPr>
          <p:cNvPr id="32" name="Picture 31"/>
          <p:cNvPicPr>
            <a:picLocks/>
          </p:cNvPicPr>
          <p:nvPr/>
        </p:nvPicPr>
        <p:blipFill>
          <a:blip r:embed="rId9" cstate="print">
            <a:extLst>
              <a:ext uri="{28A0092B-C50C-407E-A947-70E740481C1C}">
                <a14:useLocalDpi xmlns:a14="http://schemas.microsoft.com/office/drawing/2010/main" val="0"/>
              </a:ext>
            </a:extLst>
          </a:blip>
          <a:srcRect/>
          <a:stretch/>
        </p:blipFill>
        <p:spPr>
          <a:xfrm>
            <a:off x="-538" y="7179838"/>
            <a:ext cx="1371600" cy="914400"/>
          </a:xfrm>
          <a:prstGeom prst="rect">
            <a:avLst/>
          </a:prstGeom>
          <a:ln>
            <a:solidFill>
              <a:schemeClr val="bg1"/>
            </a:solidFill>
          </a:ln>
          <a:effectLst/>
        </p:spPr>
      </p:pic>
      <p:pic>
        <p:nvPicPr>
          <p:cNvPr id="33" name="Picture 3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38" y="8205275"/>
            <a:ext cx="1371600" cy="914400"/>
          </a:xfrm>
          <a:prstGeom prst="rect">
            <a:avLst/>
          </a:prstGeom>
          <a:ln>
            <a:solidFill>
              <a:schemeClr val="bg1"/>
            </a:solidFill>
          </a:ln>
          <a:effectLst/>
        </p:spPr>
      </p:pic>
      <p:sp>
        <p:nvSpPr>
          <p:cNvPr id="5" name="Rectangle 4"/>
          <p:cNvSpPr/>
          <p:nvPr/>
        </p:nvSpPr>
        <p:spPr>
          <a:xfrm>
            <a:off x="1523720" y="3847462"/>
            <a:ext cx="6705880" cy="5219891"/>
          </a:xfrm>
          <a:prstGeom prst="rect">
            <a:avLst/>
          </a:prstGeom>
        </p:spPr>
        <p:txBody>
          <a:bodyPr wrap="square" anchor="ctr">
            <a:spAutoFit/>
          </a:bodyPr>
          <a:lstStyle/>
          <a:p>
            <a:pPr algn="ctr"/>
            <a:r>
              <a:rPr lang="en-US" sz="980" dirty="0">
                <a:solidFill>
                  <a:schemeClr val="tx1">
                    <a:lumMod val="75000"/>
                    <a:lumOff val="25000"/>
                  </a:schemeClr>
                </a:solidFill>
                <a:latin typeface="Adobe Caslon Pro" panose="0205050205050A020403" pitchFamily="18" charset="0"/>
              </a:rPr>
              <a:t>Tidewater Plantation is a golf/Intracoastal Waterway/beach community. The Bluffs Section adjoins the Cherry Grove Marsh and peaks at the Atlantic Ocean. The Bluffs represent some of the most spectacular property ever introduced in North Myrtle Beach. Home sites are located on the golf course, salt water marshes, freshwater lakes and interior wooded sites. A private gated entrance and amenity area including pool and a Jacuzzi, screened cabana, grilling area, deck overlooking a lovely pond and numerous other upscale enhancements have created this high standard of luxury living on the Grand Strand. This desirable approx. 1/3-acre lot is situated on </a:t>
            </a:r>
            <a:r>
              <a:rPr lang="en-US" sz="980" dirty="0" err="1">
                <a:solidFill>
                  <a:schemeClr val="tx1">
                    <a:lumMod val="75000"/>
                    <a:lumOff val="25000"/>
                  </a:schemeClr>
                </a:solidFill>
                <a:latin typeface="Adobe Caslon Pro" panose="0205050205050A020403" pitchFamily="18" charset="0"/>
              </a:rPr>
              <a:t>prestigeous</a:t>
            </a:r>
            <a:r>
              <a:rPr lang="en-US" sz="980" dirty="0">
                <a:solidFill>
                  <a:schemeClr val="tx1">
                    <a:lumMod val="75000"/>
                    <a:lumOff val="25000"/>
                  </a:schemeClr>
                </a:solidFill>
                <a:latin typeface="Adobe Caslon Pro" panose="0205050205050A020403" pitchFamily="18" charset="0"/>
              </a:rPr>
              <a:t> Bucks Bluff Dr. near where the Atlantic Ocean rolls into the Cherry Grove Marsh &amp; adjoining the 14th hole of world-class Tidewater Golf Course. Lot 698's road frontage is 100' x 140' x 107' x 117' and has 12,632 sq. ft. This gorgeous lot has a panoramic tee to green views. 5029 Bucks Bluff Dr., lot 803, adjoining lot 698 to the right on the corner is also available for purchase. Lots in </a:t>
            </a:r>
            <a:r>
              <a:rPr lang="en-US" sz="980" dirty="0" err="1">
                <a:solidFill>
                  <a:schemeClr val="tx1">
                    <a:lumMod val="75000"/>
                    <a:lumOff val="25000"/>
                  </a:schemeClr>
                </a:solidFill>
                <a:latin typeface="Adobe Caslon Pro" panose="0205050205050A020403" pitchFamily="18" charset="0"/>
              </a:rPr>
              <a:t>Tidewataer</a:t>
            </a:r>
            <a:r>
              <a:rPr lang="en-US" sz="980" dirty="0">
                <a:solidFill>
                  <a:schemeClr val="tx1">
                    <a:lumMod val="75000"/>
                    <a:lumOff val="25000"/>
                  </a:schemeClr>
                </a:solidFill>
                <a:latin typeface="Adobe Caslon Pro" panose="0205050205050A020403" pitchFamily="18" charset="0"/>
              </a:rPr>
              <a:t> may be conjoined under one HOA payment, and seller is offering a discount on the two-lot purchase which would be about .60-acre. This is one of the few large, buildable lots left on Bucks Bluff Dr.; you can even hear the ocean from this magnificent location! Long-term rentals are allowed on the Bluffs side; so, at this compelling price, flex-building options and low HOAs and taxes, this amazing, rare residential lot </a:t>
            </a:r>
            <a:r>
              <a:rPr lang="en-US" sz="980" dirty="0" err="1">
                <a:solidFill>
                  <a:schemeClr val="tx1">
                    <a:lumMod val="75000"/>
                    <a:lumOff val="25000"/>
                  </a:schemeClr>
                </a:solidFill>
                <a:latin typeface="Adobe Caslon Pro" panose="0205050205050A020403" pitchFamily="18" charset="0"/>
              </a:rPr>
              <a:t>opportinity</a:t>
            </a:r>
            <a:r>
              <a:rPr lang="en-US" sz="980" dirty="0">
                <a:solidFill>
                  <a:schemeClr val="tx1">
                    <a:lumMod val="75000"/>
                    <a:lumOff val="25000"/>
                  </a:schemeClr>
                </a:solidFill>
                <a:latin typeface="Adobe Caslon Pro" panose="0205050205050A020403" pitchFamily="18" charset="0"/>
              </a:rPr>
              <a:t> is an appealing, excellent investment as well as being sought after for a vacation or permanent home. No flooding ever! There is no time frame to build. Tidewater-approved- contractor list and building a home in Tidewater information available. The Bluffs is singular in Tidewater Plantation Resort and is being rapidly built out as well. You must view! In addition to golf and being in an ICW community, Tidewater boasts many other rich amenities, including owners' beach cabana on the Cherry Grove Beach named the 11th best in the </a:t>
            </a:r>
            <a:r>
              <a:rPr lang="en-US" sz="980" dirty="0" err="1">
                <a:solidFill>
                  <a:schemeClr val="tx1">
                    <a:lumMod val="75000"/>
                    <a:lumOff val="25000"/>
                  </a:schemeClr>
                </a:solidFill>
                <a:latin typeface="Adobe Caslon Pro" panose="0205050205050A020403" pitchFamily="18" charset="0"/>
              </a:rPr>
              <a:t>natiion</a:t>
            </a:r>
            <a:r>
              <a:rPr lang="en-US" sz="980" dirty="0">
                <a:solidFill>
                  <a:schemeClr val="tx1">
                    <a:lumMod val="75000"/>
                    <a:lumOff val="25000"/>
                  </a:schemeClr>
                </a:solidFill>
                <a:latin typeface="Adobe Caslon Pro" panose="0205050205050A020403" pitchFamily="18" charset="0"/>
              </a:rPr>
              <a:t>, pools &amp; spas, clay &amp; hard-surface tennis courts, pickle ball, bocce, horseshoes, amenities center, fitness center, driving range and putting green, 24-hour gated manned security, and clubhouse with bar &amp; restaurants. There is even a complimentary gated storage yard for boats, campers, recreational vehicles and the like. The on-site, convenient HOA building has rooms for business and other meetings and events and a lending library. There are many clubs and </a:t>
            </a:r>
            <a:r>
              <a:rPr lang="en-US" sz="980" dirty="0" err="1">
                <a:solidFill>
                  <a:schemeClr val="tx1">
                    <a:lumMod val="75000"/>
                    <a:lumOff val="25000"/>
                  </a:schemeClr>
                </a:solidFill>
                <a:latin typeface="Adobe Caslon Pro" panose="0205050205050A020403" pitchFamily="18" charset="0"/>
              </a:rPr>
              <a:t>activiites</a:t>
            </a:r>
            <a:r>
              <a:rPr lang="en-US" sz="980" dirty="0">
                <a:solidFill>
                  <a:schemeClr val="tx1">
                    <a:lumMod val="75000"/>
                    <a:lumOff val="25000"/>
                  </a:schemeClr>
                </a:solidFill>
                <a:latin typeface="Adobe Caslon Pro" panose="0205050205050A020403" pitchFamily="18" charset="0"/>
              </a:rPr>
              <a:t> year round. In Tidewater, you can do it all, or just relax in the luxurious Tidewater lifestyle. The Bluffs of Tidewater is contiguous along the Cherry Grove Inlet where the Atlantic Ocean meets the marsh. This lot, across the street, therefore, is highly sought after by the builder, investor or soon-to-be home-owner who desire to acquire an extraordinary golf/ICW/beach property at today's market prices to be built later. Tidewater itself is on a tree-lined road to oceanfront Anne Tilghman Boyce Coastal Reserve, a nature conservancy, including </a:t>
            </a:r>
            <a:r>
              <a:rPr lang="en-US" sz="980" dirty="0" err="1">
                <a:solidFill>
                  <a:schemeClr val="tx1">
                    <a:lumMod val="75000"/>
                    <a:lumOff val="25000"/>
                  </a:schemeClr>
                </a:solidFill>
                <a:latin typeface="Adobe Caslon Pro" panose="0205050205050A020403" pitchFamily="18" charset="0"/>
              </a:rPr>
              <a:t>Waties</a:t>
            </a:r>
            <a:r>
              <a:rPr lang="en-US" sz="980" dirty="0">
                <a:solidFill>
                  <a:schemeClr val="tx1">
                    <a:lumMod val="75000"/>
                    <a:lumOff val="25000"/>
                  </a:schemeClr>
                </a:solidFill>
                <a:latin typeface="Adobe Caslon Pro" panose="0205050205050A020403" pitchFamily="18" charset="0"/>
              </a:rPr>
              <a:t> Island, with access for managed recreational use. Tidewater, a historic plantation, is on an elevated peninsula of live oaks and southern pines between the </a:t>
            </a:r>
            <a:r>
              <a:rPr lang="en-US" sz="980" dirty="0" err="1">
                <a:solidFill>
                  <a:schemeClr val="tx1">
                    <a:lumMod val="75000"/>
                    <a:lumOff val="25000"/>
                  </a:schemeClr>
                </a:solidFill>
                <a:latin typeface="Adobe Caslon Pro" panose="0205050205050A020403" pitchFamily="18" charset="0"/>
              </a:rPr>
              <a:t>Intracoatal</a:t>
            </a:r>
            <a:r>
              <a:rPr lang="en-US" sz="980" dirty="0">
                <a:solidFill>
                  <a:schemeClr val="tx1">
                    <a:lumMod val="75000"/>
                    <a:lumOff val="25000"/>
                  </a:schemeClr>
                </a:solidFill>
                <a:latin typeface="Adobe Caslon Pro" panose="0205050205050A020403" pitchFamily="18" charset="0"/>
              </a:rPr>
              <a:t> Waterway and the Cherry Grove Inlet to the Atlantic Ocean. The plantation also preserves the unique look of its own origins. It is close to the beach, shopping, entertainment, medical services, outstanding schools and parks and access to major highways. The jewel in the crown of the development is that private owners' beach cabana on the wide, white sands of the Cherry Grove Beach, just a few minutes drive. This charming lot enjoys a lovely, </a:t>
            </a:r>
            <a:r>
              <a:rPr lang="en-US" sz="980" dirty="0" err="1">
                <a:solidFill>
                  <a:schemeClr val="tx1">
                    <a:lumMod val="75000"/>
                    <a:lumOff val="25000"/>
                  </a:schemeClr>
                </a:solidFill>
                <a:latin typeface="Adobe Caslon Pro" panose="0205050205050A020403" pitchFamily="18" charset="0"/>
              </a:rPr>
              <a:t>indigineous</a:t>
            </a:r>
            <a:r>
              <a:rPr lang="en-US" sz="980" dirty="0">
                <a:solidFill>
                  <a:schemeClr val="tx1">
                    <a:lumMod val="75000"/>
                    <a:lumOff val="25000"/>
                  </a:schemeClr>
                </a:solidFill>
                <a:latin typeface="Adobe Caslon Pro" panose="0205050205050A020403" pitchFamily="18" charset="0"/>
              </a:rPr>
              <a:t> peaceful environment, along with the excellent reputation of the Tidewater Golf Course, the Pebble Beach of the East. Tidewater Plantation, in one of the U.S.' top-10 beach towns, North Myrtle Beach, truly reflects a way of life. Build in Tidewater to enjoy this Best of the Beach yourself.</a:t>
            </a:r>
          </a:p>
          <a:p>
            <a:pPr algn="ctr"/>
            <a:endParaRPr lang="en-US" sz="980" dirty="0">
              <a:solidFill>
                <a:schemeClr val="tx1">
                  <a:lumMod val="75000"/>
                  <a:lumOff val="25000"/>
                </a:schemeClr>
              </a:solidFill>
              <a:latin typeface="Adobe Caslon Pro" panose="0205050205050A020403" pitchFamily="18" charset="0"/>
            </a:endParaRPr>
          </a:p>
          <a:p>
            <a:pPr algn="ctr"/>
            <a:r>
              <a:rPr lang="en-US" sz="980" dirty="0">
                <a:solidFill>
                  <a:schemeClr val="tx1">
                    <a:lumMod val="75000"/>
                    <a:lumOff val="25000"/>
                  </a:schemeClr>
                </a:solidFill>
                <a:latin typeface="Adobe Caslon Pro" panose="0205050205050A020403" pitchFamily="18" charset="0"/>
              </a:rPr>
              <a:t>Video Tour: </a:t>
            </a:r>
            <a:r>
              <a:rPr lang="en-US" sz="980" u="sng" dirty="0">
                <a:solidFill>
                  <a:srgbClr val="0563C1"/>
                </a:solidFill>
                <a:effectLst/>
                <a:latin typeface="Adobe Caslon Pro" panose="0205050205050A020403" pitchFamily="18" charset="0"/>
                <a:ea typeface="Times New Roman" panose="02020603050405020304" pitchFamily="18" charset="0"/>
              </a:rPr>
              <a:t>https://www.youtube.com/embed/1fj9pxri8Uo</a:t>
            </a:r>
            <a:endParaRPr lang="en-US" sz="980" dirty="0">
              <a:solidFill>
                <a:schemeClr val="tx1">
                  <a:lumMod val="75000"/>
                  <a:lumOff val="25000"/>
                </a:schemeClr>
              </a:solidFill>
              <a:latin typeface="Adobe Caslon Pro" panose="0205050205050A020403" pitchFamily="18" charset="0"/>
            </a:endParaRPr>
          </a:p>
        </p:txBody>
      </p:sp>
      <p:pic>
        <p:nvPicPr>
          <p:cNvPr id="21" name="Picture 20">
            <a:extLst>
              <a:ext uri="{FF2B5EF4-FFF2-40B4-BE49-F238E27FC236}">
                <a16:creationId xmlns:a16="http://schemas.microsoft.com/office/drawing/2014/main" id="{A0AF236F-162C-4A48-BFE0-30FE983CE1E8}"/>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38" y="1027222"/>
            <a:ext cx="1371600" cy="914400"/>
          </a:xfrm>
          <a:prstGeom prst="rect">
            <a:avLst/>
          </a:prstGeom>
          <a:ln>
            <a:solidFill>
              <a:schemeClr val="bg1"/>
            </a:solidFill>
          </a:ln>
          <a:effectLst/>
        </p:spPr>
      </p:pic>
      <p:pic>
        <p:nvPicPr>
          <p:cNvPr id="26" name="Picture 25">
            <a:extLst>
              <a:ext uri="{FF2B5EF4-FFF2-40B4-BE49-F238E27FC236}">
                <a16:creationId xmlns:a16="http://schemas.microsoft.com/office/drawing/2014/main" id="{B61211F0-C967-4B0C-9199-05533D75A39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40655" y="9227540"/>
            <a:ext cx="904875" cy="682162"/>
          </a:xfrm>
          <a:prstGeom prst="rect">
            <a:avLst/>
          </a:prstGeom>
        </p:spPr>
      </p:pic>
      <p:pic>
        <p:nvPicPr>
          <p:cNvPr id="36" name="Picture 35">
            <a:extLst>
              <a:ext uri="{FF2B5EF4-FFF2-40B4-BE49-F238E27FC236}">
                <a16:creationId xmlns:a16="http://schemas.microsoft.com/office/drawing/2014/main" id="{89B879BE-6508-4F9C-B1BA-18802961EE56}"/>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146702" y="9227540"/>
            <a:ext cx="838198" cy="688520"/>
          </a:xfrm>
          <a:prstGeom prst="rect">
            <a:avLst/>
          </a:prstGeom>
        </p:spPr>
      </p:pic>
      <p:sp>
        <p:nvSpPr>
          <p:cNvPr id="37" name="Rectangle 36">
            <a:extLst>
              <a:ext uri="{FF2B5EF4-FFF2-40B4-BE49-F238E27FC236}">
                <a16:creationId xmlns:a16="http://schemas.microsoft.com/office/drawing/2014/main" id="{01E4F933-05FE-4CC3-A9A8-374715342890}"/>
              </a:ext>
            </a:extLst>
          </p:cNvPr>
          <p:cNvSpPr/>
          <p:nvPr/>
        </p:nvSpPr>
        <p:spPr>
          <a:xfrm>
            <a:off x="1864211"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4"/>
              </a:rPr>
              <a:t>dctidewater@yahoo.com</a:t>
            </a:r>
            <a:endParaRPr lang="en-US" sz="1100" b="0" i="0" dirty="0">
              <a:solidFill>
                <a:srgbClr val="000000"/>
              </a:solidFill>
              <a:effectLst/>
              <a:latin typeface="Arial" panose="020B0604020202020204" pitchFamily="34" charset="0"/>
            </a:endParaRPr>
          </a:p>
        </p:txBody>
      </p:sp>
      <p:sp>
        <p:nvSpPr>
          <p:cNvPr id="38" name="Rectangle 37">
            <a:extLst>
              <a:ext uri="{FF2B5EF4-FFF2-40B4-BE49-F238E27FC236}">
                <a16:creationId xmlns:a16="http://schemas.microsoft.com/office/drawing/2014/main" id="{340795F0-E290-4DA8-BE31-23EDAF9F8664}"/>
              </a:ext>
            </a:extLst>
          </p:cNvPr>
          <p:cNvSpPr/>
          <p:nvPr/>
        </p:nvSpPr>
        <p:spPr>
          <a:xfrm>
            <a:off x="4514266"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5"/>
              </a:rPr>
              <a:t>conniesross@aol.com</a:t>
            </a:r>
            <a:endParaRPr lang="en-US" sz="1100" b="0" i="0" dirty="0">
              <a:solidFill>
                <a:srgbClr val="000000"/>
              </a:solidFill>
              <a:effectLst/>
              <a:latin typeface="Arial" panose="020B0604020202020204" pitchFamily="34" charset="0"/>
            </a:endParaRPr>
          </a:p>
        </p:txBody>
      </p:sp>
      <p:sp>
        <p:nvSpPr>
          <p:cNvPr id="39" name="Rectangle 38">
            <a:extLst>
              <a:ext uri="{FF2B5EF4-FFF2-40B4-BE49-F238E27FC236}">
                <a16:creationId xmlns:a16="http://schemas.microsoft.com/office/drawing/2014/main" id="{486F821D-BC0C-4529-B202-34CFCA4A4047}"/>
              </a:ext>
            </a:extLst>
          </p:cNvPr>
          <p:cNvSpPr/>
          <p:nvPr/>
        </p:nvSpPr>
        <p:spPr>
          <a:xfrm>
            <a:off x="22860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145</TotalTime>
  <Words>815</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20</cp:revision>
  <dcterms:created xsi:type="dcterms:W3CDTF">2016-01-18T21:52:04Z</dcterms:created>
  <dcterms:modified xsi:type="dcterms:W3CDTF">2020-12-21T12:57:41Z</dcterms:modified>
</cp:coreProperties>
</file>