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8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7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0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4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4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7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8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8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3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2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21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434C45-6A57-7E6A-E809-778B8ED527E4}"/>
              </a:ext>
            </a:extLst>
          </p:cNvPr>
          <p:cNvSpPr/>
          <p:nvPr/>
        </p:nvSpPr>
        <p:spPr>
          <a:xfrm>
            <a:off x="301256" y="740219"/>
            <a:ext cx="7627089" cy="7886330"/>
          </a:xfrm>
          <a:prstGeom prst="rect">
            <a:avLst/>
          </a:prstGeom>
          <a:noFill/>
          <a:ln w="25400" cmpd="thinThick">
            <a:solidFill>
              <a:srgbClr val="C00000">
                <a:alpha val="1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04541" y="574136"/>
            <a:ext cx="4620518" cy="34662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6945" y="5227785"/>
            <a:ext cx="7155711" cy="234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This one-owner, lightly-lived-in, well-maintained home that sits on a .24 acre private lot has a 2-year-old HVAC system, a brand-new roof, irrigation system and even a wash basin in the epoxied-floored garage! As you enter the home, you will love the beautiful wood floors and large crown </a:t>
            </a:r>
            <a:r>
              <a:rPr lang="en-US" altLang="en-US" sz="1000" dirty="0" err="1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moulding</a:t>
            </a:r>
            <a:r>
              <a:rPr lang="en-US" altLang="en-US" sz="1000" dirty="0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. The formal dining area features a tray ceiling and wainscoting. The spacious living room has a gas-burning fireplace and large windows looking onto the backyard and is open to informal dining area and kitchen. The kitchen has a nice tile backsplash, a 5-burner gas stove, an island that seats 4 and a farmhouse sink. Rounding out the downstairs is a half-bath.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Upstairs you will find a large loft/playroom space, laundry room, full bathroom and 3 nicely sized bedrooms, one of which as a large walk-in closet. The 20'x15' primary bedroom features a vaulted ceiling, a high ledge for decorations/plants, a small nook that would be great space for a bassinet or desk. The bright ensuite has a large closet, dual sinks, garden tub and walk-in shower.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Just off of the eat-in kitchen downstairs, there is an oversized screened-in patio perfect for entertaining in the Lowcountry's amazing outdoors. Two additional highlights are the outdoor grilling patio with a built-in gas connection and gutters around the home. The large backyard has mature landscaping throughout and tucked away in the far back is a well-built storage shed for lawn equipment. You will love how far back this house sits and its long driveway just off the cul-de-sac. </a:t>
            </a:r>
            <a:r>
              <a:rPr lang="en-US" altLang="en-US" sz="1000" b="1" dirty="0"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Such a great home!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1282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ln w="0">
                  <a:noFill/>
                </a:ln>
                <a:latin typeface="Ink Free" panose="03080402000500000000" pitchFamily="66" charset="0"/>
              </a:rPr>
              <a:t>Check Out This Listing!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0477" y="4150566"/>
            <a:ext cx="72486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pc="300" dirty="0">
                <a:ln w="0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5028 Whitfield Court</a:t>
            </a:r>
          </a:p>
          <a:p>
            <a:pPr algn="ctr"/>
            <a:r>
              <a:rPr lang="en-US" sz="2000" spc="300" dirty="0">
                <a:ln w="0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Waterside Landing | Summerville, SC 29485</a:t>
            </a:r>
          </a:p>
          <a:p>
            <a:pPr algn="ctr"/>
            <a:r>
              <a:rPr lang="en-US" sz="2000" spc="300" dirty="0">
                <a:ln w="0">
                  <a:noFill/>
                </a:ln>
                <a:solidFill>
                  <a:sysClr val="windowText" lastClr="000000"/>
                </a:solidFill>
                <a:latin typeface="Avenir Next LT Pro" panose="020B0504020202020204" pitchFamily="34" charset="0"/>
              </a:rPr>
              <a:t>MLS# 22027324 | $425,000</a:t>
            </a:r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04975" y="7680025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09382" y="7682014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1586" y="7679728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04975" y="2943091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1586" y="2943091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04975" y="1758614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1735" y="574138"/>
            <a:ext cx="1463040" cy="109754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04975" y="574137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1586" y="1754268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294265" y="8976477"/>
            <a:ext cx="741536" cy="1038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2573020" y="9038560"/>
            <a:ext cx="308356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spc="300" dirty="0">
                <a:solidFill>
                  <a:srgbClr val="000000"/>
                </a:solidFill>
                <a:latin typeface="Avenir Next LT Pro" panose="020B0504020202020204" pitchFamily="34" charset="0"/>
              </a:rPr>
              <a:t>Sarah Wacaster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spc="300" dirty="0">
                <a:solidFill>
                  <a:srgbClr val="000000"/>
                </a:solidFill>
                <a:latin typeface="Avenir Next LT Pro" panose="020B0504020202020204" pitchFamily="34" charset="0"/>
              </a:rPr>
              <a:t>843-751-2400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spc="300" dirty="0">
                <a:solidFill>
                  <a:srgbClr val="000000"/>
                </a:solidFill>
                <a:latin typeface="Avenir Next LT Pro" panose="020B0504020202020204" pitchFamily="34" charset="0"/>
              </a:rPr>
              <a:t>sarah@sarahwacaster.com</a:t>
            </a:r>
            <a:endParaRPr lang="en-US" altLang="en-US" sz="1000" spc="300" dirty="0">
              <a:latin typeface="Avenir Next LT Pro" panose="020B0504020202020204" pitchFamily="34" charset="0"/>
            </a:endParaRPr>
          </a:p>
        </p:txBody>
      </p:sp>
      <p:pic>
        <p:nvPicPr>
          <p:cNvPr id="29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57178" y="7682014"/>
            <a:ext cx="1463040" cy="109728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4D6E7E0C-5913-6DCF-98A3-18C79F04D691}"/>
              </a:ext>
            </a:extLst>
          </p:cNvPr>
          <p:cNvGrpSpPr/>
          <p:nvPr/>
        </p:nvGrpSpPr>
        <p:grpSpPr>
          <a:xfrm>
            <a:off x="193352" y="9041216"/>
            <a:ext cx="2304643" cy="909088"/>
            <a:chOff x="193352" y="9179437"/>
            <a:chExt cx="2304643" cy="909088"/>
          </a:xfrm>
        </p:grpSpPr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193352" y="9688506"/>
              <a:ext cx="2304643" cy="4000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600" dirty="0">
                  <a:solidFill>
                    <a:srgbClr val="000000"/>
                  </a:solidFill>
                  <a:latin typeface="Avenir Next LT Pro" panose="020B0504020202020204" pitchFamily="34" charset="0"/>
                </a:rPr>
                <a:t>Keller Williams Realty Charleston West Ashley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600" dirty="0">
                  <a:solidFill>
                    <a:srgbClr val="000000"/>
                  </a:solidFill>
                  <a:latin typeface="Avenir Next LT Pro" panose="020B0504020202020204" pitchFamily="34" charset="0"/>
                </a:rPr>
                <a:t>1180 Sam Rittenberg Ste 300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600" dirty="0">
                  <a:solidFill>
                    <a:srgbClr val="000000"/>
                  </a:solidFill>
                  <a:latin typeface="Avenir Next LT Pro" panose="020B0504020202020204" pitchFamily="34" charset="0"/>
                </a:rPr>
                <a:t>Charleston, SC 29407</a:t>
              </a:r>
              <a:endParaRPr lang="en-US" altLang="en-US" sz="600" dirty="0">
                <a:latin typeface="Avenir Next LT Pro" panose="020B0504020202020204" pitchFamily="34" charset="0"/>
              </a:endParaRPr>
            </a:p>
          </p:txBody>
        </p:sp>
        <p:pic>
          <p:nvPicPr>
            <p:cNvPr id="31" name="Picture 11">
              <a:extLst>
                <a:ext uri="{FF2B5EF4-FFF2-40B4-BE49-F238E27FC236}">
                  <a16:creationId xmlns:a16="http://schemas.microsoft.com/office/drawing/2014/main" id="{E13B5050-3FA7-4420-942E-B795FE0444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93352" y="9179437"/>
              <a:ext cx="1014418" cy="400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335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38</cp:revision>
  <dcterms:created xsi:type="dcterms:W3CDTF">2016-10-21T14:02:21Z</dcterms:created>
  <dcterms:modified xsi:type="dcterms:W3CDTF">2022-11-03T11:21:26Z</dcterms:modified>
</cp:coreProperties>
</file>